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1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72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 snapToGrid="0">
      <p:cViewPr>
        <p:scale>
          <a:sx n="66" d="100"/>
          <a:sy n="66" d="100"/>
        </p:scale>
        <p:origin x="63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7A2C9-3783-4091-BE7B-4507C4EA6F08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74C9B-A92B-44F6-931A-A32F4BEB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242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74C9B-A92B-44F6-931A-A32F4BEBA8B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49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A67A-52F8-4BCA-8B1C-52F2D873667C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C2DD-BF06-438C-807B-363B7BE46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08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A67A-52F8-4BCA-8B1C-52F2D873667C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C2DD-BF06-438C-807B-363B7BE46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0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A67A-52F8-4BCA-8B1C-52F2D873667C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C2DD-BF06-438C-807B-363B7BE46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207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A67A-52F8-4BCA-8B1C-52F2D873667C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C2DD-BF06-438C-807B-363B7BE4634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5010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A67A-52F8-4BCA-8B1C-52F2D873667C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C2DD-BF06-438C-807B-363B7BE46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823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A67A-52F8-4BCA-8B1C-52F2D873667C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C2DD-BF06-438C-807B-363B7BE46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863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A67A-52F8-4BCA-8B1C-52F2D873667C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C2DD-BF06-438C-807B-363B7BE46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498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A67A-52F8-4BCA-8B1C-52F2D873667C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C2DD-BF06-438C-807B-363B7BE46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006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A67A-52F8-4BCA-8B1C-52F2D873667C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C2DD-BF06-438C-807B-363B7BE46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48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A67A-52F8-4BCA-8B1C-52F2D873667C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C2DD-BF06-438C-807B-363B7BE46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35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A67A-52F8-4BCA-8B1C-52F2D873667C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C2DD-BF06-438C-807B-363B7BE46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29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A67A-52F8-4BCA-8B1C-52F2D873667C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C2DD-BF06-438C-807B-363B7BE46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19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A67A-52F8-4BCA-8B1C-52F2D873667C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C2DD-BF06-438C-807B-363B7BE46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69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A67A-52F8-4BCA-8B1C-52F2D873667C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C2DD-BF06-438C-807B-363B7BE46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88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A67A-52F8-4BCA-8B1C-52F2D873667C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C2DD-BF06-438C-807B-363B7BE46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80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A67A-52F8-4BCA-8B1C-52F2D873667C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C2DD-BF06-438C-807B-363B7BE46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34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A67A-52F8-4BCA-8B1C-52F2D873667C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C2DD-BF06-438C-807B-363B7BE46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45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F4AA67A-52F8-4BCA-8B1C-52F2D873667C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4C2DD-BF06-438C-807B-363B7BE46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390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  <p:sldLayoutId id="2147484094" r:id="rId13"/>
    <p:sldLayoutId id="2147484095" r:id="rId14"/>
    <p:sldLayoutId id="2147484096" r:id="rId15"/>
    <p:sldLayoutId id="2147484097" r:id="rId16"/>
    <p:sldLayoutId id="214748409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360" y="2298951"/>
            <a:ext cx="7163892" cy="315275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итогах прохождения отопительного периода 2021-2022 годов и планах подготовки к предстоящему осенне-зимнему сезону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9853" y="5056961"/>
            <a:ext cx="4413663" cy="16557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   </a:t>
            </a:r>
            <a:r>
              <a:rPr lang="ru-RU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муниципального хозяйства                   </a:t>
            </a:r>
            <a:r>
              <a:rPr lang="ru-RU" sz="1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Ильин В.Ю</a:t>
            </a:r>
            <a:endParaRPr lang="ru-RU" sz="18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pravdaurfo.ru/sites/default/files/1_24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37" y="1143000"/>
            <a:ext cx="4729482" cy="448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upload.wikimedia.org/wikipedia/commons/thumb/3/39/Coat_of_Arms_of_Malaya_Purga_Region_%28Udmurtia%29.svg/1200px-Coat_of_Arms_of_Malaya_Purga_Region_%28Udmurtia%29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5663" cy="148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26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761" y="285008"/>
            <a:ext cx="11340935" cy="62820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имущество в жилищно-коммунальном хозяйстве включает в себя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51 котельную;                                                                                                                                                                  </a:t>
            </a:r>
          </a:p>
          <a:p>
            <a:pPr>
              <a:buClr>
                <a:schemeClr val="accent5"/>
              </a:buClr>
              <a:buSzPct val="103000"/>
              <a:buFont typeface="Wingdings" panose="05000000000000000000" pitchFamily="2" charset="2"/>
              <a:buChar char="q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19,3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 тепловых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сетей;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67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артезианских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скважин;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203 км сетей водоснабжения;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28,7 км сетей водоотведения;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канализационно-насосные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станции;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195,8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 электрических сетей.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q"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04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385442"/>
              </p:ext>
            </p:extLst>
          </p:nvPr>
        </p:nvGraphicFramePr>
        <p:xfrm>
          <a:off x="505327" y="421106"/>
          <a:ext cx="11141242" cy="6021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9631"/>
                <a:gridCol w="5265380"/>
                <a:gridCol w="983936"/>
                <a:gridCol w="1318081"/>
                <a:gridCol w="1442949"/>
                <a:gridCol w="1371265"/>
              </a:tblGrid>
              <a:tr h="7820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УР, тыс.руб.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</a:tr>
              <a:tr h="210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водонапорной башни в д.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Арляново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башня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794,2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</a:tr>
              <a:tr h="874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части системы водоснабжения - участка водопровода по ул. Советской от ул. Школьной дом №23 до ул. Советской до дома №76 в д. Старая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Монья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 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</a:tr>
              <a:tr h="874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части системы водоснабжения - участка водопровода по ул. Октябрьской от дома №21 до дома №27 в д. Старая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Монья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 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</a:tr>
              <a:tr h="874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части системы водоснабжения - участка водопровода по ул. Советской от дома №103 до дома №119 в д. Старая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Монья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 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</a:tr>
              <a:tr h="6555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части системы водоснабжения - участка водопровода по ул. Лесной от дома №1 до дома №9 в с. Уром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</a:tr>
              <a:tr h="874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части системы водоснабжения - водопровода по ул. Советской от дома №1 до дома №49 в д. Старая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Монья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 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1366,4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</a:tr>
              <a:tr h="874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системы водоснабжения - водопровода по ул. Советской от дома №49 до дома №76 в д. Старая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Монья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 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879,8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879,8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14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4383" y="213756"/>
            <a:ext cx="11566567" cy="643642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Продолжение таблицы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779320"/>
              </p:ext>
            </p:extLst>
          </p:nvPr>
        </p:nvGraphicFramePr>
        <p:xfrm>
          <a:off x="344383" y="593767"/>
          <a:ext cx="11566568" cy="6161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330"/>
                <a:gridCol w="5492039"/>
                <a:gridCol w="1026290"/>
                <a:gridCol w="1320550"/>
                <a:gridCol w="1505065"/>
                <a:gridCol w="1430294"/>
              </a:tblGrid>
              <a:tr h="1344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котельной по адресу: </a:t>
                      </a:r>
                      <a:r>
                        <a:rPr lang="ru-RU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с.Малая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Пурга, ул.Пионерская,д.51.Замена стальной дымовой трубы Ø 530 мм, H=30.0 м на трехслойные сэндвич-газоходы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дымовая труба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2895,7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2895,7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7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системы отопления в сельском доме культуры с. </a:t>
                      </a:r>
                      <a:r>
                        <a:rPr lang="ru-RU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Ильинское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СДК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1300,0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178,4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1478,4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7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проектно-сметной документации на строительство котельной в с. </a:t>
                      </a:r>
                      <a:r>
                        <a:rPr lang="ru-RU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Норья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котельная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1045,0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1045,0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7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Закольцовка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системы водоснабжения по ул. Строителей в с. Малая Пурга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м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352,5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352,5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7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теплотрассы, проходящей по парку Победы в селе Малая Пурга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 м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2005,4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2005,4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7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теплотрассы от теплового колодца до школы в д. Нижние </a:t>
                      </a:r>
                      <a:r>
                        <a:rPr lang="ru-RU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м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184,5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184,5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7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водопровода по улице Трактовой в д. Малая </a:t>
                      </a:r>
                      <a:r>
                        <a:rPr lang="ru-RU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Бодья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 м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7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системы отопления в детском саду д. </a:t>
                      </a:r>
                      <a:r>
                        <a:rPr lang="ru-RU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Миндерево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ДДУ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560,0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560,0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7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7595,7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6381,6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13977,3</a:t>
                      </a:r>
                      <a:endParaRPr lang="ru-RU" sz="17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49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08" y="308756"/>
            <a:ext cx="10515600" cy="60318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Котельная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отопления объектов 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сферы</a:t>
            </a:r>
          </a:p>
          <a:p>
            <a:pPr marL="0" indent="0">
              <a:buNone/>
            </a:pPr>
            <a:r>
              <a:rPr lang="ru-RU" sz="3600" dirty="0" smtClean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221" y="308757"/>
            <a:ext cx="6154908" cy="622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8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3" y="317624"/>
            <a:ext cx="11435937" cy="5374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2022  год ставим следующие: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981176"/>
              </p:ext>
            </p:extLst>
          </p:nvPr>
        </p:nvGraphicFramePr>
        <p:xfrm>
          <a:off x="403449" y="855025"/>
          <a:ext cx="11257807" cy="57327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9104"/>
                <a:gridCol w="6495808"/>
                <a:gridCol w="2259758"/>
                <a:gridCol w="1613137"/>
              </a:tblGrid>
              <a:tr h="1228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 объекта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ориентировочная стоимость, тыс.руб.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50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участка воздушной теплотрассы от школы до детского сада в д.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Баграш-Бигра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1416,1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25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водонапорной башни в д.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Итешево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башня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1576,3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22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участка в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 Старая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Монья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810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участка водопровода в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с.Норья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 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682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проектно-сметной документации на строительство системы водоснабжения в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д.Абдульменево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ПСД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2722,5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810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системы 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водоснабжения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с.Малая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Пурга по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ул.Нагорная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974,5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10698,5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47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310" y="1512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таблицы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031660"/>
              </p:ext>
            </p:extLst>
          </p:nvPr>
        </p:nvGraphicFramePr>
        <p:xfrm>
          <a:off x="541422" y="1395663"/>
          <a:ext cx="11105146" cy="3954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7046"/>
                <a:gridCol w="6407723"/>
                <a:gridCol w="2229114"/>
                <a:gridCol w="1591263"/>
              </a:tblGrid>
              <a:tr h="13704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Корректировка сметной документации по объекту «Реконструкция очистных сооружений по очистке хозяйственно-бытовых сточных вод в </a:t>
                      </a:r>
                      <a:r>
                        <a:rPr lang="ru-RU" sz="18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с.Малая</a:t>
                      </a:r>
                      <a:r>
                        <a:rPr lang="ru-RU" sz="18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Пурга» для дальнейшей подготовки заявки на участие в федеральном проекте </a:t>
                      </a:r>
                      <a:r>
                        <a:rPr lang="ru-RU" sz="18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«Оздоровление </a:t>
                      </a:r>
                      <a:r>
                        <a:rPr lang="ru-RU" sz="18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Волги» национального проекта «Экология»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059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</a:t>
                      </a:r>
                      <a:r>
                        <a:rPr lang="ru-RU" sz="18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газовых сетей в </a:t>
                      </a:r>
                      <a:r>
                        <a:rPr lang="ru-RU" sz="18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с.Яган-Докья</a:t>
                      </a:r>
                      <a:r>
                        <a:rPr lang="ru-RU" sz="18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(замена оборудования на ГРП)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2452,3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59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</a:t>
                      </a:r>
                      <a:r>
                        <a:rPr lang="ru-RU" sz="18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газовых сетей в </a:t>
                      </a:r>
                      <a:r>
                        <a:rPr lang="ru-RU" sz="18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д.Сизяшур</a:t>
                      </a:r>
                      <a:endParaRPr lang="ru-RU" sz="1800" b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(замена оборудования на ГРП)</a:t>
                      </a:r>
                    </a:p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Итого:</a:t>
                      </a:r>
                    </a:p>
                    <a:p>
                      <a:pPr marL="0" algn="just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3299,4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23480,1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3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8621" y="1263316"/>
            <a:ext cx="10623884" cy="460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Распоряжение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мерах по подготовке и проведению отопительного периода 2022-2023 годов в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Малопургинском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районе»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 296-р от 23.05.2022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 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«О создании рабочей комиссии для координации деятельности по обеспечению своевременной подготовки и устойчивого проведения отопительного периода и по проверке готовности теплоснабжающих,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теплосетевых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организаций и потребителей тепловой энергии к отопительному периоду 2022-2023 годов» №536 от 23.05.2022 года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endParaRPr lang="ru-RU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67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</TotalTime>
  <Words>658</Words>
  <Application>Microsoft Office PowerPoint</Application>
  <PresentationFormat>Широкоэкранный</PresentationFormat>
  <Paragraphs>167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</vt:lpstr>
      <vt:lpstr>Wingdings 3</vt:lpstr>
      <vt:lpstr>Ион</vt:lpstr>
      <vt:lpstr>     Доклад  об итогах прохождения отопительного периода 2021-2022 годов и планах подготовки к предстоящему осенне-зимнему сезону 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на 2022  год ставим следующие: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по подготовке к отопительному периоду объектов жилищно-коммунального хозяйства </dc:title>
  <dc:creator>user98</dc:creator>
  <cp:lastModifiedBy>user98</cp:lastModifiedBy>
  <cp:revision>43</cp:revision>
  <dcterms:created xsi:type="dcterms:W3CDTF">2021-12-15T06:37:50Z</dcterms:created>
  <dcterms:modified xsi:type="dcterms:W3CDTF">2022-05-24T05:11:03Z</dcterms:modified>
</cp:coreProperties>
</file>