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.jpg" ContentType="image/unknown"/>
  <Override PartName="/ppt/media/image5.jpg" ContentType="image/unknown"/>
  <Override PartName="/ppt/media/image11.jpg" ContentType="image/unknown"/>
  <Override PartName="/ppt/media/image14.jpg" ContentType="image/unknown"/>
  <Override PartName="/ppt/media/image16.jpg" ContentType="image/unknown"/>
  <Override PartName="/ppt/media/image17.jpg" ContentType="image/unknown"/>
  <Override PartName="/ppt/media/image18.jpg" ContentType="image/unknown"/>
  <Override PartName="/ppt/media/image19.jpg" ContentType="image/unknown"/>
  <Override PartName="/ppt/media/image20.jpg" ContentType="image/unknown"/>
  <Override PartName="/ppt/media/image21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71" r:id="rId7"/>
    <p:sldId id="276" r:id="rId8"/>
    <p:sldId id="273" r:id="rId9"/>
    <p:sldId id="274" r:id="rId10"/>
    <p:sldId id="278" r:id="rId11"/>
    <p:sldId id="280" r:id="rId12"/>
    <p:sldId id="265" r:id="rId13"/>
    <p:sldId id="263" r:id="rId14"/>
    <p:sldId id="267" r:id="rId15"/>
    <p:sldId id="266" r:id="rId16"/>
    <p:sldId id="264" r:id="rId17"/>
    <p:sldId id="279" r:id="rId18"/>
    <p:sldId id="268" r:id="rId19"/>
    <p:sldId id="269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4" autoAdjust="0"/>
    <p:restoredTop sz="95407" autoAdjust="0"/>
  </p:normalViewPr>
  <p:slideViewPr>
    <p:cSldViewPr snapToGrid="0">
      <p:cViewPr varScale="1">
        <p:scale>
          <a:sx n="82" d="100"/>
          <a:sy n="82" d="100"/>
        </p:scale>
        <p:origin x="192" y="60"/>
      </p:cViewPr>
      <p:guideLst/>
    </p:cSldViewPr>
  </p:slideViewPr>
  <p:outlineViewPr>
    <p:cViewPr>
      <p:scale>
        <a:sx n="33" d="100"/>
        <a:sy n="33" d="100"/>
      </p:scale>
      <p:origin x="0" y="-19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4"/>
    </p:cViewPr>
  </p:sorterViewPr>
  <p:notesViewPr>
    <p:cSldViewPr snapToGrid="0">
      <p:cViewPr varScale="1">
        <p:scale>
          <a:sx n="69" d="100"/>
          <a:sy n="69" d="100"/>
        </p:scale>
        <p:origin x="278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DC-4F17-B833-0EBD467B01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DC-4F17-B833-0EBD467B01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DC-4F17-B833-0EBD467B01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FDC-4F17-B833-0EBD467B010F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D455-4E77-8B34-50727DDF44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+mn-lt"/>
              </a:rPr>
              <a:t>В</a:t>
            </a:r>
            <a:r>
              <a:rPr lang="ru-RU" baseline="0" dirty="0">
                <a:latin typeface="+mn-lt"/>
              </a:rPr>
              <a:t> отношении законных представителей</a:t>
            </a:r>
            <a:endParaRPr lang="ru-RU" dirty="0">
              <a:latin typeface="+mn-lt"/>
            </a:endParaRPr>
          </a:p>
        </c:rich>
      </c:tx>
      <c:layout>
        <c:manualLayout>
          <c:xMode val="edge"/>
          <c:yMode val="edge"/>
          <c:x val="0.2005357124424222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8394561911547718E-2"/>
          <c:y val="6.101298301334767E-2"/>
          <c:w val="0.8978522703814722"/>
          <c:h val="0.775087192633707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ст.5. 35 КоАП РФ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109</c:v>
                </c:pt>
                <c:pt idx="1">
                  <c:v>141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1-405F-AB3E-FFEC8A671CE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ст. 20. 22 КоАП РФ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23</c:v>
                </c:pt>
                <c:pt idx="1">
                  <c:v>22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C1-405F-AB3E-FFEC8A671CE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F2C1-405F-AB3E-FFEC8A671C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5614560"/>
        <c:axId val="135606360"/>
      </c:barChart>
      <c:catAx>
        <c:axId val="1356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606360"/>
        <c:crosses val="autoZero"/>
        <c:auto val="1"/>
        <c:lblAlgn val="ctr"/>
        <c:lblOffset val="100"/>
        <c:noMultiLvlLbl val="0"/>
      </c:catAx>
      <c:valAx>
        <c:axId val="135606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61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47950794001672403"/>
          <c:y val="0.18684560759481486"/>
          <c:w val="0.48044552905051502"/>
          <c:h val="0.271891263892269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В отношении несовершеннолетних </a:t>
            </a:r>
          </a:p>
        </c:rich>
      </c:tx>
      <c:layout>
        <c:manualLayout>
          <c:xMode val="edge"/>
          <c:yMode val="edge"/>
          <c:x val="0.19023919586931026"/>
          <c:y val="9.223004710932519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2327302059391316E-2"/>
          <c:y val="0.12850727779132151"/>
          <c:w val="0.91767266795943336"/>
          <c:h val="0.7169809932274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ст. 6.9 КоАП РФ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EE-4BE3-A65B-3305BDA9D2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глава 12 КоАП РФ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</c:v>
                </c:pt>
                <c:pt idx="1">
                  <c:v>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EE-4BE3-A65B-3305BDA9D2B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ст. 20.20 КоАП РФ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15</c:v>
                </c:pt>
                <c:pt idx="1">
                  <c:v>11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EE-4BE3-A65B-3305BDA9D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3524016"/>
        <c:axId val="493524344"/>
      </c:barChart>
      <c:catAx>
        <c:axId val="49352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3524344"/>
        <c:crosses val="autoZero"/>
        <c:auto val="1"/>
        <c:lblAlgn val="ctr"/>
        <c:lblOffset val="100"/>
        <c:noMultiLvlLbl val="0"/>
      </c:catAx>
      <c:valAx>
        <c:axId val="493524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3524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584985116183138"/>
          <c:y val="0.1609467741379112"/>
          <c:w val="0.42363375452432606"/>
          <c:h val="0.313448484274317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В</a:t>
            </a:r>
            <a:r>
              <a:rPr lang="ru-RU" baseline="0" dirty="0"/>
              <a:t> отношении граждан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8470451454493263E-2"/>
          <c:y val="0.13091650113442793"/>
          <c:w val="0.58614045027988404"/>
          <c:h val="0.750484417086617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ст. 6.10 КоАП РФ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33-4C9C-B794-90D397BA09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9F33-4C9C-B794-90D397BA098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9F33-4C9C-B794-90D397BA0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1229728"/>
        <c:axId val="501233336"/>
      </c:barChart>
      <c:catAx>
        <c:axId val="50122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1233336"/>
        <c:crosses val="autoZero"/>
        <c:auto val="1"/>
        <c:lblAlgn val="ctr"/>
        <c:lblOffset val="100"/>
        <c:noMultiLvlLbl val="0"/>
      </c:catAx>
      <c:valAx>
        <c:axId val="501233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1229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39866275734219869"/>
          <c:y val="0.13945429846194654"/>
          <c:w val="0.56435160751607638"/>
          <c:h val="0.199581069952164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047619047619046"/>
          <c:y val="2.77504176849663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 </c:v>
                </c:pt>
              </c:strCache>
            </c:strRef>
          </c:tx>
          <c:explosion val="3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A81-4D5B-9F43-1C94567EFC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8B3-4EE9-BF63-3C1267A6B5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5A81-4D5B-9F43-1C94567EFC5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8B3-4EE9-BF63-3C1267A6B5A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8B3-4EE9-BF63-3C1267A6B5A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A81-4D5B-9F43-1C94567EFC57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>
                  <a:glow rad="25400">
                    <a:schemeClr val="accent1">
                      <a:alpha val="40000"/>
                    </a:schemeClr>
                  </a:glo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A81-4D5B-9F43-1C94567EFC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Лист1!$A$3:$A$8</c:f>
              <c:strCache>
                <c:ptCount val="6"/>
                <c:pt idx="0">
                  <c:v>в связи с достижением младшим ребенком, проживающим в семье, восемнадцатилетнего возраста </c:v>
                </c:pt>
                <c:pt idx="1">
                  <c:v>в связи с переездом семьи на постоянное место жительства за пределы муниципального образования </c:v>
                </c:pt>
                <c:pt idx="2">
                  <c:v>в связи со вступлением в законную силу решения суда о лишении единственного законного представителя родительских прав </c:v>
                </c:pt>
                <c:pt idx="3">
                  <c:v>смерть родителей</c:v>
                </c:pt>
                <c:pt idx="4">
                  <c:v>смерть несовершеннолетнего </c:v>
                </c:pt>
                <c:pt idx="5">
                  <c:v>в связи с осуждением несовершеннолетнего и его направлением в специальное учреждение закрытого типа </c:v>
                </c:pt>
              </c:strCache>
            </c:strRef>
          </c:cat>
          <c:val>
            <c:numRef>
              <c:f>Лист1!$B$3:$B$8</c:f>
              <c:numCache>
                <c:formatCode>General</c:formatCode>
                <c:ptCount val="6"/>
                <c:pt idx="0">
                  <c:v>3</c:v>
                </c:pt>
                <c:pt idx="1">
                  <c:v>1</c:v>
                </c:pt>
                <c:pt idx="2">
                  <c:v>5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1-4D5B-9F43-1C94567EFC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4935064935064939E-3"/>
          <c:y val="0.1385051752596034"/>
          <c:w val="0.42691345400006825"/>
          <c:h val="0.7531093578240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155844155844153"/>
          <c:y val="2.5615770170738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0361199168285783"/>
          <c:y val="0.15477673603990949"/>
          <c:w val="0.55100112485939257"/>
          <c:h val="0.771797944687417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A81-4D5B-9F43-1C94567EFC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22D-43FE-8ED4-7196BD54E8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5A81-4D5B-9F43-1C94567EFC5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22D-43FE-8ED4-7196BD54E80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C84-45D0-B61F-B64AD2F8DE2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A81-4D5B-9F43-1C94567EFC5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C84-45D0-B61F-B64AD2F8DE27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>
                  <a:glow rad="25400">
                    <a:schemeClr val="accent1">
                      <a:alpha val="40000"/>
                    </a:schemeClr>
                  </a:glo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A81-4D5B-9F43-1C94567EFC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3"/>
                <c:pt idx="0">
                  <c:v>снято с учета в связи с положительной динамикой социально-реабилитационного процесса и признаны комиссией, утратившими статус находящихся в СОП </c:v>
                </c:pt>
                <c:pt idx="1">
                  <c:v>в связи с достижением младшим ребенком, проживающим в семье, восемнадцатилетнего возраста </c:v>
                </c:pt>
                <c:pt idx="2">
                  <c:v>в связи с переездом семьи на постоянное место жительства за пределы муниципального образования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4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1-4D5B-9F43-1C94567EFC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6.4935064935064939E-3"/>
          <c:y val="0.14490911780228793"/>
          <c:w val="0.45721648430309847"/>
          <c:h val="0.7531093578240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047619047619046"/>
          <c:y val="2.3481122656510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0361199168285783"/>
          <c:y val="0.15477673603990949"/>
          <c:w val="0.55100112485939257"/>
          <c:h val="0.771797944687417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A81-4D5B-9F43-1C94567EFC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22D-43FE-8ED4-7196BD54E8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5A81-4D5B-9F43-1C94567EFC5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22D-43FE-8ED4-7196BD54E80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C84-45D0-B61F-B64AD2F8DE2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A81-4D5B-9F43-1C94567EFC5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C84-45D0-B61F-B64AD2F8DE27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>
                  <a:glow rad="25400">
                    <a:schemeClr val="accent1">
                      <a:alpha val="40000"/>
                    </a:schemeClr>
                  </a:glo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A81-4D5B-9F43-1C94567EFC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4"/>
                <c:pt idx="0">
                  <c:v>снято с учета в связи с положительной динамикой социально-реабилитационного процесса и признаны комиссией, утратившими статус находящихся в СОП </c:v>
                </c:pt>
                <c:pt idx="1">
                  <c:v>в связи с переездом семьи на постоянное место жительства за пределы муниципального образования </c:v>
                </c:pt>
                <c:pt idx="2">
                  <c:v>в связи со вступлением в законную силу решения суда о лишении единственного законного представителя родительских прав</c:v>
                </c:pt>
                <c:pt idx="3">
                  <c:v>эмансипация несовершеннолетнего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1-4D5B-9F43-1C94567EFC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6.4935064935064939E-3"/>
          <c:y val="0.14490911780228793"/>
          <c:w val="0.42691345400006825"/>
          <c:h val="0.7531093578240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112FD-5A1F-4EF5-B7DD-13794836D650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9F5ED-C2DE-4749-8833-698090722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4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9F5ED-C2DE-4749-8833-698090722C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08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9F5ED-C2DE-4749-8833-698090722C7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68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B3737C1-2FE8-416B-94C7-2C747F01B820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7326751-675B-41F8-8D51-84D1F23B8C1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6641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37C1-2FE8-416B-94C7-2C747F01B820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6751-675B-41F8-8D51-84D1F23B8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53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37C1-2FE8-416B-94C7-2C747F01B820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6751-675B-41F8-8D51-84D1F23B8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18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37C1-2FE8-416B-94C7-2C747F01B820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6751-675B-41F8-8D51-84D1F23B8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82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3737C1-2FE8-416B-94C7-2C747F01B820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326751-675B-41F8-8D51-84D1F23B8C1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9928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37C1-2FE8-416B-94C7-2C747F01B820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6751-675B-41F8-8D51-84D1F23B8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963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37C1-2FE8-416B-94C7-2C747F01B820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6751-675B-41F8-8D51-84D1F23B8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487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37C1-2FE8-416B-94C7-2C747F01B820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6751-675B-41F8-8D51-84D1F23B8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76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37C1-2FE8-416B-94C7-2C747F01B820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6751-675B-41F8-8D51-84D1F23B8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44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3737C1-2FE8-416B-94C7-2C747F01B820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326751-675B-41F8-8D51-84D1F23B8C1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903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3737C1-2FE8-416B-94C7-2C747F01B820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326751-675B-41F8-8D51-84D1F23B8C1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616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F2F8E6">
                <a:lumMod val="98000"/>
                <a:lumOff val="2000"/>
                <a:alpha val="95000"/>
              </a:srgbClr>
            </a:gs>
            <a:gs pos="27000">
              <a:schemeClr val="accent1">
                <a:lumMod val="9000"/>
                <a:lumOff val="91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B3737C1-2FE8-416B-94C7-2C747F01B820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7326751-675B-41F8-8D51-84D1F23B8C1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243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D1D4A-7598-A59B-4942-A709156C7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2195" y="3803593"/>
            <a:ext cx="10147610" cy="1538364"/>
          </a:xfrm>
        </p:spPr>
        <p:txBody>
          <a:bodyPr/>
          <a:lstStyle/>
          <a:p>
            <a:br>
              <a:rPr lang="ru-RU" sz="4000" dirty="0"/>
            </a:br>
            <a:br>
              <a:rPr lang="ru-RU" sz="4000" dirty="0"/>
            </a:br>
            <a:r>
              <a:rPr lang="ru-RU" sz="3600" dirty="0"/>
              <a:t>О работе комиссии по делам несовершеннолетних и защите их прав </a:t>
            </a:r>
            <a:br>
              <a:rPr lang="ru-RU" sz="3600" dirty="0"/>
            </a:br>
            <a:r>
              <a:rPr lang="ru-RU" sz="3600" dirty="0"/>
              <a:t>при администрации муниципального образования «Муниципальный округ Малопургинский район </a:t>
            </a:r>
            <a:br>
              <a:rPr lang="ru-RU" sz="3600" dirty="0"/>
            </a:br>
            <a:r>
              <a:rPr lang="ru-RU" sz="3600" dirty="0"/>
              <a:t>Удмуртской Республики»</a:t>
            </a:r>
            <a:r>
              <a:rPr lang="ru-RU" sz="3600" b="1" dirty="0">
                <a:effectLst/>
                <a:ea typeface="Times New Roman" panose="02020603050405020304" pitchFamily="18" charset="0"/>
              </a:rPr>
              <a:t> </a:t>
            </a:r>
            <a:br>
              <a:rPr lang="ru-RU" sz="3600" b="1" dirty="0">
                <a:effectLst/>
                <a:ea typeface="Times New Roman" panose="02020603050405020304" pitchFamily="18" charset="0"/>
              </a:rPr>
            </a:br>
            <a:r>
              <a:rPr lang="ru-RU" sz="3600" dirty="0"/>
              <a:t>за отчетный период 2020 – </a:t>
            </a:r>
            <a:br>
              <a:rPr lang="ru-RU" sz="3600" dirty="0"/>
            </a:br>
            <a:r>
              <a:rPr lang="ru-RU" sz="3600" dirty="0"/>
              <a:t>текущий период 2022 гг.</a:t>
            </a:r>
          </a:p>
        </p:txBody>
      </p:sp>
    </p:spTree>
    <p:extLst>
      <p:ext uri="{BB962C8B-B14F-4D97-AF65-F5344CB8AC3E}">
        <p14:creationId xmlns:p14="http://schemas.microsoft.com/office/powerpoint/2010/main" val="1011334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0296B4-80C7-2EDE-256E-DCE23F54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Преступления, совершенные в отношении несовершеннолетних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75F7349D-4801-37D8-C765-8DF6228E76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856214"/>
              </p:ext>
            </p:extLst>
          </p:nvPr>
        </p:nvGraphicFramePr>
        <p:xfrm>
          <a:off x="644770" y="1485900"/>
          <a:ext cx="106680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6923">
                  <a:extLst>
                    <a:ext uri="{9D8B030D-6E8A-4147-A177-3AD203B41FA5}">
                      <a16:colId xmlns:a16="http://schemas.microsoft.com/office/drawing/2014/main" val="1810623692"/>
                    </a:ext>
                  </a:extLst>
                </a:gridCol>
                <a:gridCol w="3481754">
                  <a:extLst>
                    <a:ext uri="{9D8B030D-6E8A-4147-A177-3AD203B41FA5}">
                      <a16:colId xmlns:a16="http://schemas.microsoft.com/office/drawing/2014/main" val="2420592913"/>
                    </a:ext>
                  </a:extLst>
                </a:gridCol>
                <a:gridCol w="3669323">
                  <a:extLst>
                    <a:ext uri="{9D8B030D-6E8A-4147-A177-3AD203B41FA5}">
                      <a16:colId xmlns:a16="http://schemas.microsoft.com/office/drawing/2014/main" val="4038205916"/>
                    </a:ext>
                  </a:extLst>
                </a:gridCol>
              </a:tblGrid>
              <a:tr h="4511040">
                <a:tc>
                  <a:txBody>
                    <a:bodyPr/>
                    <a:lstStyle/>
                    <a:p>
                      <a:pPr algn="just"/>
                      <a:r>
                        <a:rPr lang="ru-RU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2020 году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зарегистрировано 31 преступление: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ст. 119 УК РФ</a:t>
                      </a:r>
                      <a:r>
                        <a:rPr lang="ru-RU" sz="1800" b="1" i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(угроза убийством)</a:t>
                      </a: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ч. 1 ст. 134 УК РФ (</a:t>
                      </a:r>
                      <a:r>
                        <a:rPr lang="ru-RU" sz="1800" b="1" i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половое сношение с лицом, не достигшим 16-летнего возраста</a:t>
                      </a: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– 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ст. 157 УК РФ </a:t>
                      </a:r>
                      <a:r>
                        <a:rPr lang="ru-RU" sz="1800" b="1" i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(неуплата средств на содержание детей)</a:t>
                      </a: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18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2021 году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зарегистрировано 21 преступление: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ст. 119 УК РФ</a:t>
                      </a:r>
                      <a:r>
                        <a:rPr lang="ru-RU" sz="1800" b="1" i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(угроза убийством)</a:t>
                      </a: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1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ч. 1 ст. 134 УК РФ (</a:t>
                      </a:r>
                      <a:r>
                        <a:rPr lang="ru-RU" sz="1800" b="1" i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половое сношение с лицом, не достигшим 16-летнего возраста</a:t>
                      </a: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– 1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ст. 131 УК РФ </a:t>
                      </a:r>
                      <a:r>
                        <a:rPr lang="ru-RU" sz="1800" b="1" i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(изнасилование)</a:t>
                      </a: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– 14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ст. 157 УК РФ </a:t>
                      </a:r>
                      <a:r>
                        <a:rPr lang="ru-RU" sz="1800" b="1" i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(неуплата средств на содержание детей)</a:t>
                      </a: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20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1 квартале текущего года: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ч. 1 ст. 119 УК РФ </a:t>
                      </a:r>
                      <a:r>
                        <a:rPr lang="ru-RU" sz="1800" b="1" i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(угроза убийством и причинением тяжкого вреда здоровью) - 1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ч. 3 ст. 230 УК РФ </a:t>
                      </a:r>
                      <a:r>
                        <a:rPr lang="ru-RU" sz="1800" b="1" i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(склонение к потреблению наркотических средств) - 1</a:t>
                      </a:r>
                      <a:endParaRPr lang="ru-RU" sz="18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ч. 1 ст. 134 УК РФ </a:t>
                      </a:r>
                      <a:r>
                        <a:rPr lang="ru-RU" sz="1800" b="1" i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(половое сношение с лицом, не достигшим 16-летнего возраста) - 11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ч. 3 ст. 134 УК РФ </a:t>
                      </a:r>
                      <a:r>
                        <a:rPr lang="ru-RU" sz="1800" b="1" i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(половое сношение с лицом, достигшим 12-летнего возраста, но не достигшим 14-летнего возраста) - 2</a:t>
                      </a:r>
                      <a:endParaRPr lang="ru-RU" sz="18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2689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3743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4B726-4880-A75D-8427-27E0758839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96875"/>
            <a:ext cx="5565775" cy="2159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В 2021 году на базе Филиала Республиканского КЦСОН в Малопургинском районе создан межведомственный социально-реабилитационный Консилиум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D7F946-5918-7DEB-0F24-8E4FBB9B1C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381250"/>
            <a:ext cx="5211763" cy="5175250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spc="-5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н</a:t>
            </a:r>
            <a:r>
              <a:rPr lang="ru-RU" sz="1800" spc="-5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а заседаниях консилиума заслушиваются заключения специалистов, ведущих профилактическую работу с семьями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spc="-5" dirty="0">
              <a:solidFill>
                <a:schemeClr val="accent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spc="-5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результаты реализации планов мероприятий индивидуальной профилактической и социально-реабилитационной работы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spc="-5" dirty="0">
              <a:solidFill>
                <a:schemeClr val="accent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spc="-5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ч</a:t>
            </a:r>
            <a:r>
              <a:rPr lang="ru-RU" sz="1800" spc="-5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ленами консилиума анализируется динамика изменений в семьях, вносятся необходимые коррективы в индивидуальные планы мероприятий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CC31EBC4-79F5-6715-80F0-ED6E73B9491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855913"/>
            <a:ext cx="3856038" cy="3011487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5645C0-2DF8-6E40-CEC9-593272A65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21" y="1004175"/>
            <a:ext cx="6207150" cy="46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76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915C3-C857-8790-3B1A-2CD905C7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02" y="613420"/>
            <a:ext cx="5690625" cy="13494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С целью предупреждения совершения правонарушений и преступлений несовершеннолетними, а также в отношении них, комиссией проводятся рейдовые мероприятия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449F4B53-7CB5-13C8-A437-9E6D1792F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31" y="78536"/>
            <a:ext cx="4467285" cy="3350464"/>
          </a:xfr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7C71C228-E6FC-31B7-3D8E-21058DC14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846" y="2475175"/>
            <a:ext cx="6409735" cy="5433934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В вечернее время, с целью выявления несовершеннолетних, нарушающих требования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Закона УР № 59-РЗ «О мерах по защите здоровья и развития детей в Удмуртской Республике»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ECCE68-01B2-AABE-5E6B-B824935079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25872"/>
          <a:stretch/>
        </p:blipFill>
        <p:spPr>
          <a:xfrm>
            <a:off x="6866988" y="3526284"/>
            <a:ext cx="4478528" cy="333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81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915C3-C857-8790-3B1A-2CD905C7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94" y="206115"/>
            <a:ext cx="5991069" cy="1543987"/>
          </a:xfrm>
        </p:spPr>
        <p:txBody>
          <a:bodyPr>
            <a:noAutofit/>
          </a:bodyPr>
          <a:lstStyle/>
          <a:p>
            <a:pPr algn="ctr"/>
            <a:b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C71C228-E6FC-31B7-3D8E-21058DC14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12128017" cy="4859647"/>
          </a:xfrm>
        </p:spPr>
        <p:txBody>
          <a:bodyPr>
            <a:norm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дневное время,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 месту жительства несовершеннолетних, состоящих на профилактическом учете в ПДН, и семей, находящихся в социально опасном положении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2A99B79-D992-4B64-9232-D8ED30560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10" y="1125131"/>
            <a:ext cx="3477706" cy="4025590"/>
          </a:xfrm>
          <a:prstGeom prst="rect">
            <a:avLst/>
          </a:prstGeom>
        </p:spPr>
      </p:pic>
      <p:pic>
        <p:nvPicPr>
          <p:cNvPr id="29" name="Объект 28">
            <a:extLst>
              <a:ext uri="{FF2B5EF4-FFF2-40B4-BE49-F238E27FC236}">
                <a16:creationId xmlns:a16="http://schemas.microsoft.com/office/drawing/2014/main" id="{68B82DCB-723D-A452-E89C-7E33F3B28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" y="3721172"/>
            <a:ext cx="4988987" cy="3079929"/>
          </a:xfrm>
        </p:spPr>
      </p:pic>
      <p:pic>
        <p:nvPicPr>
          <p:cNvPr id="27" name="Объект 4">
            <a:extLst>
              <a:ext uri="{FF2B5EF4-FFF2-40B4-BE49-F238E27FC236}">
                <a16:creationId xmlns:a16="http://schemas.microsoft.com/office/drawing/2014/main" id="{6AE33F00-E80C-3779-D1FE-54ADB548CF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8"/>
          <a:stretch/>
        </p:blipFill>
        <p:spPr>
          <a:xfrm>
            <a:off x="8898433" y="1125131"/>
            <a:ext cx="3236633" cy="40255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2C5B239-5E11-C2AF-6444-CE985D44D0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8" r="8577" b="22439"/>
          <a:stretch/>
        </p:blipFill>
        <p:spPr>
          <a:xfrm rot="10800000">
            <a:off x="55847" y="732713"/>
            <a:ext cx="4988986" cy="284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53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915C3-C857-8790-3B1A-2CD905C7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94" y="206115"/>
            <a:ext cx="5991069" cy="1543987"/>
          </a:xfrm>
        </p:spPr>
        <p:txBody>
          <a:bodyPr>
            <a:noAutofit/>
          </a:bodyPr>
          <a:lstStyle/>
          <a:p>
            <a:pPr algn="ctr"/>
            <a:b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C71C228-E6FC-31B7-3D8E-21058DC14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17113"/>
            <a:ext cx="12139167" cy="4859647"/>
          </a:xfrm>
        </p:spPr>
        <p:txBody>
          <a:bodyPr>
            <a:norm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Проверяются объекты, представляющие опасность для жизни и здоровья несовершеннолетних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2E2EB19-5328-1618-BD78-40DC7FD02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51" y="621758"/>
            <a:ext cx="4541024" cy="302060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453A87-507B-6922-3DD0-CFE4BF48C8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72"/>
          <a:stretch/>
        </p:blipFill>
        <p:spPr>
          <a:xfrm>
            <a:off x="6240963" y="621759"/>
            <a:ext cx="4640270" cy="3020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D98B70-C3A1-2BF2-91B6-D45B1E4F70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1"/>
          <a:stretch/>
        </p:blipFill>
        <p:spPr>
          <a:xfrm>
            <a:off x="1452851" y="3731778"/>
            <a:ext cx="4556824" cy="30206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404C42-2135-8311-AE46-8249E2D1C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63" y="3720282"/>
            <a:ext cx="4700841" cy="30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48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1E7B84-5152-E1FF-DBD9-3E005BB53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41" y="1003325"/>
            <a:ext cx="5129561" cy="6315881"/>
          </a:xfrm>
        </p:spPr>
        <p:txBody>
          <a:bodyPr/>
          <a:lstStyle/>
          <a:p>
            <a:pPr algn="ctr"/>
            <a:r>
              <a:rPr lang="ru-RU" sz="2800" dirty="0"/>
              <a:t>В рамках реализации муниципальной программы «Профилактика правонарушений и безнадзорности» в 2021 году приобретены автономные дымовые пожарные извещатели и установлены в жилых помещениях семей, находящихся в социально опасном положении и трудной жизненной ситуации.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2304490-EA94-3185-40B2-99E596A72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6158"/>
            <a:ext cx="5408341" cy="6473109"/>
          </a:xfrm>
        </p:spPr>
      </p:pic>
    </p:spTree>
    <p:extLst>
      <p:ext uri="{BB962C8B-B14F-4D97-AF65-F5344CB8AC3E}">
        <p14:creationId xmlns:p14="http://schemas.microsoft.com/office/powerpoint/2010/main" val="1874897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336E7AF4-04A7-624C-85A2-DE0AD5FD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82" y="1555596"/>
            <a:ext cx="5543085" cy="339554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>
                <a:effectLst/>
                <a:ea typeface="Times New Roman" panose="02020603050405020304" pitchFamily="18" charset="0"/>
              </a:rPr>
              <a:t>В период с 01.04.2020 по 30.09.2021 при поддержке «Фонда поддержки детей, находящихся в трудной жизненной ситуации» г. Москва реализован инновационный социальный проект по созданию службы адресной помощи семьям, находящимся в социально опасном положении в связи со злоупотреблением матерей алкоголем, </a:t>
            </a:r>
            <a:r>
              <a:rPr lang="ru-RU" sz="2700" b="1" i="1" dirty="0">
                <a:effectLst/>
                <a:ea typeface="Times New Roman" panose="02020603050405020304" pitchFamily="18" charset="0"/>
              </a:rPr>
              <a:t>«Поможем маме – стать МАМОЙ!»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0773DB-6FF2-2D5A-8A42-5823351659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1447"/>
          <a:stretch>
            <a:fillRect/>
          </a:stretch>
        </p:blipFill>
        <p:spPr>
          <a:xfrm>
            <a:off x="5887187" y="133814"/>
            <a:ext cx="6194231" cy="6378498"/>
          </a:xfrm>
        </p:spPr>
      </p:pic>
    </p:spTree>
    <p:extLst>
      <p:ext uri="{BB962C8B-B14F-4D97-AF65-F5344CB8AC3E}">
        <p14:creationId xmlns:p14="http://schemas.microsoft.com/office/powerpoint/2010/main" val="1892660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07A33-4AFE-E73B-70DF-7091662C9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6" y="221900"/>
            <a:ext cx="5040923" cy="2157884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Месячники  «Поддержка семей»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F23971-395A-2120-FAAE-E9223B81A5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r="18220" b="39584"/>
          <a:stretch/>
        </p:blipFill>
        <p:spPr>
          <a:xfrm>
            <a:off x="5812495" y="1471246"/>
            <a:ext cx="6039536" cy="3915507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07A8E82-E40D-AFB7-BAF6-1E5530F7D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721" y="1869830"/>
            <a:ext cx="5331848" cy="4396154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Сохранение и укрепление семейных ценностей, путем организации семейного досуга родителей и детей, вовлечения семей в занятия физической культурой, получения навыков ведения хозяйства, обучения навыкам выхода из кризисных ситуаций.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Муниципальное образование «Бобья-</a:t>
            </a:r>
            <a:r>
              <a:rPr lang="ru-RU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Учинское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Муниципальное образование «Ильинское»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Муниципальное образование «</a:t>
            </a:r>
            <a:r>
              <a:rPr lang="ru-RU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Норьинское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519494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6FEDA-ECEC-F6D4-F695-187053334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04" y="335857"/>
            <a:ext cx="5428750" cy="2170168"/>
          </a:xfrm>
        </p:spPr>
        <p:txBody>
          <a:bodyPr>
            <a:normAutofit fontScale="90000"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ru-RU" sz="2200" dirty="0">
                <a:effectLst/>
                <a:latin typeface="+mn-lt"/>
                <a:ea typeface="Times New Roman" panose="02020603050405020304" pitchFamily="18" charset="0"/>
              </a:rPr>
              <a:t>В сентябре 2021 года учащиеся 7-9 классов МОО СОШ № 1 с. Малая Пурга стали участниками образовательного квеста </a:t>
            </a:r>
            <a:br>
              <a:rPr lang="ru-RU" sz="22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2200" b="1" i="1" dirty="0">
                <a:effectLst/>
                <a:latin typeface="+mn-lt"/>
                <a:ea typeface="Times New Roman" panose="02020603050405020304" pitchFamily="18" charset="0"/>
              </a:rPr>
              <a:t>«Путь к себе»</a:t>
            </a:r>
            <a:r>
              <a:rPr lang="ru-RU" sz="2200" dirty="0">
                <a:effectLst/>
                <a:latin typeface="+mn-lt"/>
                <a:ea typeface="Times New Roman" panose="02020603050405020304" pitchFamily="18" charset="0"/>
              </a:rPr>
              <a:t>, организованного педагогами школы и специалистами МУК «Малопургинская МЦКС», реализуемого на грант </a:t>
            </a:r>
            <a:r>
              <a:rPr lang="ru-RU" sz="2200" dirty="0" err="1">
                <a:effectLst/>
                <a:latin typeface="+mn-lt"/>
                <a:ea typeface="Times New Roman" panose="02020603050405020304" pitchFamily="18" charset="0"/>
              </a:rPr>
              <a:t>Россмолодежи</a:t>
            </a:r>
            <a:r>
              <a:rPr lang="ru-RU" sz="22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br>
              <a:rPr lang="ru-RU" sz="1800" dirty="0">
                <a:effectLst/>
                <a:latin typeface="+mn-lt"/>
                <a:ea typeface="Times New Roman" panose="02020603050405020304" pitchFamily="18" charset="0"/>
              </a:rPr>
            </a:br>
            <a:endParaRPr lang="ru-RU" dirty="0">
              <a:latin typeface="+mn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C9898E-6C1A-0F72-91BE-8931DA8B0A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14222" r="1054"/>
          <a:stretch/>
        </p:blipFill>
        <p:spPr>
          <a:xfrm>
            <a:off x="6711061" y="235496"/>
            <a:ext cx="4237462" cy="3193504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50CD8F-EBE5-66EC-28D0-2CC0EE086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61" y="3836863"/>
            <a:ext cx="4237462" cy="28705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34B1F56-E835-2A07-9F01-6F845394D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3" y="3364184"/>
            <a:ext cx="5018048" cy="33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80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47CED-9612-0317-5DA1-308480B6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43" y="1395045"/>
            <a:ext cx="5141533" cy="4349263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В мае текущего года проведены «Уроки здоровья» для девочек 6-7 классов района и их родителей на тему репродуктивного здоровья и полового воспитания с приглашением психологов Республиканского центра общественного здоровья и медицинской профилактики и заведующей женской консультацией Малопургинской районной больницы</a:t>
            </a:r>
            <a:b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</a:br>
            <a:endParaRPr lang="ru-RU" sz="5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64BA21-DA61-C4E5-0EF5-E577B7A5FC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17297" r="13585"/>
          <a:stretch/>
        </p:blipFill>
        <p:spPr>
          <a:xfrm>
            <a:off x="5641126" y="57757"/>
            <a:ext cx="4808221" cy="3454877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2AA37A-28F9-7BFA-E497-BEB1E8AAA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/>
        </p:blipFill>
        <p:spPr>
          <a:xfrm>
            <a:off x="7203035" y="3595013"/>
            <a:ext cx="4808222" cy="320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13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50C0F8-6122-FA40-8B7D-E36BC818C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83" y="100361"/>
            <a:ext cx="4724399" cy="35433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A8E25-86F7-55BA-BB9F-9C430BF0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sz="1800" b="0" i="0" u="none" strike="noStrike" dirty="0"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841FB2AF-5401-E846-6D1C-4F8BBF0652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1559605"/>
              </p:ext>
            </p:extLst>
          </p:nvPr>
        </p:nvGraphicFramePr>
        <p:xfrm>
          <a:off x="89782" y="1265127"/>
          <a:ext cx="6590369" cy="36126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6790">
                  <a:extLst>
                    <a:ext uri="{9D8B030D-6E8A-4147-A177-3AD203B41FA5}">
                      <a16:colId xmlns:a16="http://schemas.microsoft.com/office/drawing/2014/main" val="1651497240"/>
                    </a:ext>
                  </a:extLst>
                </a:gridCol>
                <a:gridCol w="2170791">
                  <a:extLst>
                    <a:ext uri="{9D8B030D-6E8A-4147-A177-3AD203B41FA5}">
                      <a16:colId xmlns:a16="http://schemas.microsoft.com/office/drawing/2014/main" val="3535901137"/>
                    </a:ext>
                  </a:extLst>
                </a:gridCol>
                <a:gridCol w="2222788">
                  <a:extLst>
                    <a:ext uri="{9D8B030D-6E8A-4147-A177-3AD203B41FA5}">
                      <a16:colId xmlns:a16="http://schemas.microsoft.com/office/drawing/2014/main" val="1985637380"/>
                    </a:ext>
                  </a:extLst>
                </a:gridCol>
              </a:tblGrid>
              <a:tr h="692627"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2021</a:t>
                      </a:r>
                    </a:p>
                    <a:p>
                      <a:endParaRPr lang="ru-RU" i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 кв. 2022 </a:t>
                      </a:r>
                    </a:p>
                    <a:p>
                      <a:endParaRPr lang="ru-RU" i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373582"/>
                  </a:ext>
                </a:extLst>
              </a:tr>
              <a:tr h="696748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</a:pPr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Проведено 28 заседаний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</a:pPr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Проведено 28 заседаний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</a:pPr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Проведено 8 заседаний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635219"/>
                  </a:ext>
                </a:extLst>
              </a:tr>
              <a:tr h="1045015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</a:pPr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Рассмотрено 47 вопросов профилактики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Рассмотрено 50 вопросов профилактики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Рассмотрено 24 вопроса профилактики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900850"/>
                  </a:ext>
                </a:extLst>
              </a:tr>
              <a:tr h="10174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Рассмотрено 177 административных материалов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Рассмотрено 211 административных материалов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Рассмотрено 26 административных материалов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283006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0327D0-8048-0B54-6785-97F74818C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83" y="3214339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57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6DECCE30-F842-4A46-627B-AB905A8E5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3077" y="1652954"/>
            <a:ext cx="11547231" cy="4314092"/>
          </a:xfrm>
        </p:spPr>
        <p:txBody>
          <a:bodyPr>
            <a:normAutofit lnSpcReduction="10000"/>
          </a:bodyPr>
          <a:lstStyle/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30 подростков 12-18 лет, преимущественно из семей, оказавшихся в трудной жизненной ситуации, в социально опасном положении, многодетных, малообеспеченных </a:t>
            </a: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МОО СОШ № 1 имени Героя России Советского Союза Закира Султанова с. Малая Пурга</a:t>
            </a:r>
          </a:p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Организации, задействованные в профильной смене: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					МУК «Малопургинская МЦКС»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</a:rPr>
              <a:t>					МОУ ДО Малопургинская спортивная школа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</a:rPr>
              <a:t>					МУК «Малопургинская МЦБС»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</a:rPr>
              <a:t>					Отдел МВД России по Малопургинскому району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</a:rPr>
              <a:t>					Управление образования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</a:rPr>
              <a:t>					Филиал Республиканского КЦСОН в Малопургинском районе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</a:rPr>
              <a:t> 					БУЗ УР «Малопургинская районная больница МЗ УР»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</a:rPr>
              <a:t>					ОСЗН в Малопургинском районе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40999CC-A91D-16EA-C40E-180D78A3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1" y="181708"/>
            <a:ext cx="8231065" cy="2170168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Профильная лагерная смена </a:t>
            </a:r>
            <a:br>
              <a:rPr lang="ru-RU" sz="4400" dirty="0"/>
            </a:br>
            <a:r>
              <a:rPr lang="ru-RU" sz="4400" dirty="0"/>
              <a:t>«В кругу друзей» </a:t>
            </a:r>
          </a:p>
        </p:txBody>
      </p:sp>
    </p:spTree>
    <p:extLst>
      <p:ext uri="{BB962C8B-B14F-4D97-AF65-F5344CB8AC3E}">
        <p14:creationId xmlns:p14="http://schemas.microsoft.com/office/powerpoint/2010/main" val="222037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3E1D5-A379-2E72-71C6-448DA4E7B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54" y="468922"/>
            <a:ext cx="10386646" cy="1175239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Рассмотрение административных материалов</a:t>
            </a: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9BA3748A-25B8-FB23-D1CB-0F9C65FB60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8103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DA225643-0B91-2F88-ECE3-BE17940B2B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1043958"/>
              </p:ext>
            </p:extLst>
          </p:nvPr>
        </p:nvGraphicFramePr>
        <p:xfrm>
          <a:off x="0" y="1559169"/>
          <a:ext cx="4103077" cy="433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id="{CFDD3080-9F5F-1243-B759-BA6B1039A6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4534560"/>
              </p:ext>
            </p:extLst>
          </p:nvPr>
        </p:nvGraphicFramePr>
        <p:xfrm>
          <a:off x="4103077" y="1559169"/>
          <a:ext cx="4431323" cy="434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id="{7570D24F-847C-EC17-8023-28B3BB0314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254376"/>
              </p:ext>
            </p:extLst>
          </p:nvPr>
        </p:nvGraphicFramePr>
        <p:xfrm>
          <a:off x="8850857" y="1678519"/>
          <a:ext cx="3090389" cy="406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51642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A0A20-41C1-E781-8E76-9EEF275DD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746756-6529-29DF-FC20-04D606978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181707"/>
            <a:ext cx="11265877" cy="3581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+mj-lt"/>
              </a:rPr>
              <a:t>Состояние преступности на территории Малопургинского района</a:t>
            </a:r>
          </a:p>
        </p:txBody>
      </p:sp>
      <p:sp>
        <p:nvSpPr>
          <p:cNvPr id="4" name="Блок-схема: альтернативный процесс 3">
            <a:extLst>
              <a:ext uri="{FF2B5EF4-FFF2-40B4-BE49-F238E27FC236}">
                <a16:creationId xmlns:a16="http://schemas.microsoft.com/office/drawing/2014/main" id="{0F692E1C-3752-8257-1FD2-CF502BEB1019}"/>
              </a:ext>
            </a:extLst>
          </p:cNvPr>
          <p:cNvSpPr/>
          <p:nvPr/>
        </p:nvSpPr>
        <p:spPr>
          <a:xfrm>
            <a:off x="152399" y="2142393"/>
            <a:ext cx="3845169" cy="2004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 2020 году несовершеннолетними совершено 6 преступлений</a:t>
            </a:r>
          </a:p>
        </p:txBody>
      </p:sp>
      <p:sp>
        <p:nvSpPr>
          <p:cNvPr id="5" name="Блок-схема: альтернативный процесс 4">
            <a:extLst>
              <a:ext uri="{FF2B5EF4-FFF2-40B4-BE49-F238E27FC236}">
                <a16:creationId xmlns:a16="http://schemas.microsoft.com/office/drawing/2014/main" id="{434376D9-07C2-2CB0-7C3D-2C0D9BB5E10F}"/>
              </a:ext>
            </a:extLst>
          </p:cNvPr>
          <p:cNvSpPr/>
          <p:nvPr/>
        </p:nvSpPr>
        <p:spPr>
          <a:xfrm>
            <a:off x="4173415" y="2121878"/>
            <a:ext cx="3845169" cy="2004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 2021 году несовершеннолетними совершено 2 преступления</a:t>
            </a:r>
          </a:p>
        </p:txBody>
      </p:sp>
      <p:sp>
        <p:nvSpPr>
          <p:cNvPr id="6" name="Блок-схема: альтернативный процесс 5">
            <a:extLst>
              <a:ext uri="{FF2B5EF4-FFF2-40B4-BE49-F238E27FC236}">
                <a16:creationId xmlns:a16="http://schemas.microsoft.com/office/drawing/2014/main" id="{FD43626A-05CB-87F4-1369-550562D721CF}"/>
              </a:ext>
            </a:extLst>
          </p:cNvPr>
          <p:cNvSpPr/>
          <p:nvPr/>
        </p:nvSpPr>
        <p:spPr>
          <a:xfrm>
            <a:off x="8194431" y="2142393"/>
            <a:ext cx="3845169" cy="20046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 2022 году несовершеннолетними совершено 3 преступления</a:t>
            </a:r>
          </a:p>
        </p:txBody>
      </p:sp>
    </p:spTree>
    <p:extLst>
      <p:ext uri="{BB962C8B-B14F-4D97-AF65-F5344CB8AC3E}">
        <p14:creationId xmlns:p14="http://schemas.microsoft.com/office/powerpoint/2010/main" val="3969547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A63ED-B86C-EAD6-6008-AC440EA0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477" y="0"/>
            <a:ext cx="12320954" cy="14859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/>
              <a:t>Межведомственная индивидуальная профилактическая и социально-реабилитационная работа с семьями</a:t>
            </a: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72E6239C-DDA5-D681-866D-ABB020CF4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241144"/>
              </p:ext>
            </p:extLst>
          </p:nvPr>
        </p:nvGraphicFramePr>
        <p:xfrm>
          <a:off x="468923" y="1920240"/>
          <a:ext cx="11254153" cy="491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4359">
                  <a:extLst>
                    <a:ext uri="{9D8B030D-6E8A-4147-A177-3AD203B41FA5}">
                      <a16:colId xmlns:a16="http://schemas.microsoft.com/office/drawing/2014/main" val="3488999408"/>
                    </a:ext>
                  </a:extLst>
                </a:gridCol>
                <a:gridCol w="2392716">
                  <a:extLst>
                    <a:ext uri="{9D8B030D-6E8A-4147-A177-3AD203B41FA5}">
                      <a16:colId xmlns:a16="http://schemas.microsoft.com/office/drawing/2014/main" val="3111749110"/>
                    </a:ext>
                  </a:extLst>
                </a:gridCol>
                <a:gridCol w="2813539">
                  <a:extLst>
                    <a:ext uri="{9D8B030D-6E8A-4147-A177-3AD203B41FA5}">
                      <a16:colId xmlns:a16="http://schemas.microsoft.com/office/drawing/2014/main" val="3113183627"/>
                    </a:ext>
                  </a:extLst>
                </a:gridCol>
                <a:gridCol w="2813539">
                  <a:extLst>
                    <a:ext uri="{9D8B030D-6E8A-4147-A177-3AD203B41FA5}">
                      <a16:colId xmlns:a16="http://schemas.microsoft.com/office/drawing/2014/main" val="436408874"/>
                    </a:ext>
                  </a:extLst>
                </a:gridCol>
              </a:tblGrid>
              <a:tr h="3542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2022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2021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2020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428356"/>
                  </a:ext>
                </a:extLst>
              </a:tr>
              <a:tr h="885744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количество семей, состоящих на учете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235186"/>
                  </a:ext>
                </a:extLst>
              </a:tr>
              <a:tr h="1151467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по причине ненадлежащего исполнения родительских обязанностей по содержанию, обучению и воспитанию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101537"/>
                  </a:ext>
                </a:extLst>
              </a:tr>
              <a:tr h="88574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по причине злоупотребления родителями алкоголем, наркотическими веществами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8344"/>
                  </a:ext>
                </a:extLst>
              </a:tr>
              <a:tr h="8857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количество детей в семьях</a:t>
                      </a:r>
                    </a:p>
                    <a:p>
                      <a:pPr algn="ctr"/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361142"/>
                  </a:ext>
                </a:extLst>
              </a:tr>
              <a:tr h="62002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снято семей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037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467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6EFB9-E514-539F-C728-5187E8F2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31" y="146539"/>
            <a:ext cx="9601200" cy="6154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Снятые с профилактического учета семьи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E30C2F5-39D2-F3B1-23D8-86BDF4F335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920538"/>
              </p:ext>
            </p:extLst>
          </p:nvPr>
        </p:nvGraphicFramePr>
        <p:xfrm>
          <a:off x="281354" y="762001"/>
          <a:ext cx="11734800" cy="5949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4275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6EFB9-E514-539F-C728-5187E8F2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31" y="146539"/>
            <a:ext cx="9601200" cy="6154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Снятые с профилактического учета семьи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E30C2F5-39D2-F3B1-23D8-86BDF4F335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336243"/>
              </p:ext>
            </p:extLst>
          </p:nvPr>
        </p:nvGraphicFramePr>
        <p:xfrm>
          <a:off x="281354" y="762001"/>
          <a:ext cx="11734800" cy="5949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5280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6EFB9-E514-539F-C728-5187E8F2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31" y="146539"/>
            <a:ext cx="9601200" cy="6154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Снятые с профилактического учета семьи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E30C2F5-39D2-F3B1-23D8-86BDF4F335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7200067"/>
              </p:ext>
            </p:extLst>
          </p:nvPr>
        </p:nvGraphicFramePr>
        <p:xfrm>
          <a:off x="281354" y="762001"/>
          <a:ext cx="11734800" cy="5949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9113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98C2B-4166-BD6E-5110-E973F14C7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650"/>
            <a:ext cx="12192000" cy="1485900"/>
          </a:xfrm>
        </p:spPr>
        <p:txBody>
          <a:bodyPr>
            <a:noAutofit/>
          </a:bodyPr>
          <a:lstStyle/>
          <a:p>
            <a:pPr indent="572770" algn="ctr">
              <a:lnSpc>
                <a:spcPct val="100000"/>
              </a:lnSpc>
            </a:pPr>
            <a:r>
              <a:rPr lang="ru-RU" sz="4000" dirty="0"/>
              <a:t>Несовершеннолетние, помещенные в Центр временного содержания для несовершеннолетних правонарушителей, специальные учебно-воспитательные учреждения закрытого типа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DFC4EA-FABA-8A35-5BD8-8F96719C80BD}"/>
              </a:ext>
            </a:extLst>
          </p:cNvPr>
          <p:cNvSpPr/>
          <p:nvPr/>
        </p:nvSpPr>
        <p:spPr>
          <a:xfrm>
            <a:off x="896817" y="3294185"/>
            <a:ext cx="4783015" cy="2508738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ЦВСНП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3200" dirty="0"/>
              <a:t>2020 – 6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3200" dirty="0"/>
              <a:t>2021 – 3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3200" dirty="0"/>
              <a:t>2022 - 0</a:t>
            </a:r>
            <a:endParaRPr lang="ru-RU" sz="24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7CE526-6F61-FBBE-CB28-4862DC0199BC}"/>
              </a:ext>
            </a:extLst>
          </p:cNvPr>
          <p:cNvSpPr/>
          <p:nvPr/>
        </p:nvSpPr>
        <p:spPr>
          <a:xfrm>
            <a:off x="6307017" y="3294185"/>
            <a:ext cx="4783015" cy="2508738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СУВУЗТ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3200" dirty="0"/>
              <a:t>2020 – 1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3200" dirty="0"/>
              <a:t>2021 – 1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3200" dirty="0"/>
              <a:t>2022 - 0</a:t>
            </a:r>
          </a:p>
        </p:txBody>
      </p:sp>
    </p:spTree>
    <p:extLst>
      <p:ext uri="{BB962C8B-B14F-4D97-AF65-F5344CB8AC3E}">
        <p14:creationId xmlns:p14="http://schemas.microsoft.com/office/powerpoint/2010/main" val="2980275293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852</TotalTime>
  <Words>952</Words>
  <Application>Microsoft Office PowerPoint</Application>
  <PresentationFormat>Широкоэкранный</PresentationFormat>
  <Paragraphs>127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Franklin Gothic Book</vt:lpstr>
      <vt:lpstr>Times New Roman</vt:lpstr>
      <vt:lpstr>Уголки</vt:lpstr>
      <vt:lpstr>  О работе комиссии по делам несовершеннолетних и защите их прав  при администрации муниципального образования «Муниципальный округ Малопургинский район  Удмуртской Республики»  за отчетный период 2020 –  текущий период 2022 гг.</vt:lpstr>
      <vt:lpstr> </vt:lpstr>
      <vt:lpstr>Рассмотрение административных материалов</vt:lpstr>
      <vt:lpstr> </vt:lpstr>
      <vt:lpstr>Межведомственная индивидуальная профилактическая и социально-реабилитационная работа с семьями</vt:lpstr>
      <vt:lpstr>Снятые с профилактического учета семьи</vt:lpstr>
      <vt:lpstr>Снятые с профилактического учета семьи</vt:lpstr>
      <vt:lpstr>Снятые с профилактического учета семьи</vt:lpstr>
      <vt:lpstr>Несовершеннолетние, помещенные в Центр временного содержания для несовершеннолетних правонарушителей, специальные учебно-воспитательные учреждения закрытого типа  </vt:lpstr>
      <vt:lpstr>Преступления, совершенные в отношении несовершеннолетних</vt:lpstr>
      <vt:lpstr>В 2021 году на базе Филиала Республиканского КЦСОН в Малопургинском районе создан межведомственный социально-реабилитационный Консилиум </vt:lpstr>
      <vt:lpstr>С целью предупреждения совершения правонарушений и преступлений несовершеннолетними, а также в отношении них, комиссией проводятся рейдовые мероприятия </vt:lpstr>
      <vt:lpstr> </vt:lpstr>
      <vt:lpstr> </vt:lpstr>
      <vt:lpstr>В рамках реализации муниципальной программы «Профилактика правонарушений и безнадзорности» в 2021 году приобретены автономные дымовые пожарные извещатели и установлены в жилых помещениях семей, находящихся в социально опасном положении и трудной жизненной ситуации. </vt:lpstr>
      <vt:lpstr>В период с 01.04.2020 по 30.09.2021 при поддержке «Фонда поддержки детей, находящихся в трудной жизненной ситуации» г. Москва реализован инновационный социальный проект по созданию службы адресной помощи семьям, находящимся в социально опасном положении в связи со злоупотреблением матерей алкоголем, «Поможем маме – стать МАМОЙ!» </vt:lpstr>
      <vt:lpstr>Месячники  «Поддержка семей» </vt:lpstr>
      <vt:lpstr>  В сентябре 2021 года учащиеся 7-9 классов МОО СОШ № 1 с. Малая Пурга стали участниками образовательного квеста  «Путь к себе», организованного педагогами школы и специалистами МУК «Малопургинская МЦКС», реализуемого на грант Россмолодежи  </vt:lpstr>
      <vt:lpstr>В мае текущего года проведены «Уроки здоровья» для девочек 6-7 классов района и их родителей на тему репродуктивного здоровья и полового воспитания с приглашением психологов Республиканского центра общественного здоровья и медицинской профилактики и заведующей женской консультацией Малопургинской районной больницы </vt:lpstr>
      <vt:lpstr>Профильная лагерная смена  «В кругу друзей»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работе комиссии по делам несовершеннолетних и защите их прав за отчетный период 2020 – текущий период 2022 гг.</dc:title>
  <dc:creator>User</dc:creator>
  <cp:lastModifiedBy>User</cp:lastModifiedBy>
  <cp:revision>9</cp:revision>
  <dcterms:created xsi:type="dcterms:W3CDTF">2022-05-19T10:12:35Z</dcterms:created>
  <dcterms:modified xsi:type="dcterms:W3CDTF">2022-05-24T05:32:03Z</dcterms:modified>
</cp:coreProperties>
</file>