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1"/>
  </p:sldMasterIdLst>
  <p:notesMasterIdLst>
    <p:notesMasterId r:id="rId41"/>
  </p:notesMasterIdLst>
  <p:sldIdLst>
    <p:sldId id="256" r:id="rId2"/>
    <p:sldId id="324" r:id="rId3"/>
    <p:sldId id="293" r:id="rId4"/>
    <p:sldId id="305" r:id="rId5"/>
    <p:sldId id="316" r:id="rId6"/>
    <p:sldId id="294" r:id="rId7"/>
    <p:sldId id="326" r:id="rId8"/>
    <p:sldId id="327" r:id="rId9"/>
    <p:sldId id="356" r:id="rId10"/>
    <p:sldId id="355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57" r:id="rId25"/>
    <p:sldId id="358" r:id="rId26"/>
    <p:sldId id="359" r:id="rId27"/>
    <p:sldId id="346" r:id="rId28"/>
    <p:sldId id="347" r:id="rId29"/>
    <p:sldId id="348" r:id="rId30"/>
    <p:sldId id="349" r:id="rId31"/>
    <p:sldId id="350" r:id="rId32"/>
    <p:sldId id="361" r:id="rId33"/>
    <p:sldId id="362" r:id="rId34"/>
    <p:sldId id="363" r:id="rId35"/>
    <p:sldId id="364" r:id="rId36"/>
    <p:sldId id="365" r:id="rId37"/>
    <p:sldId id="352" r:id="rId38"/>
    <p:sldId id="353" r:id="rId39"/>
    <p:sldId id="354" r:id="rId4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FFFF"/>
    <a:srgbClr val="FFFF66"/>
    <a:srgbClr val="CC99FF"/>
    <a:srgbClr val="FFCCFF"/>
    <a:srgbClr val="66FFFF"/>
    <a:srgbClr val="C5B3F7"/>
    <a:srgbClr val="A5B592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562" autoAdjust="0"/>
    <p:restoredTop sz="94377" autoAdjust="0"/>
  </p:normalViewPr>
  <p:slideViewPr>
    <p:cSldViewPr>
      <p:cViewPr>
        <p:scale>
          <a:sx n="100" d="100"/>
          <a:sy n="100" d="100"/>
        </p:scale>
        <p:origin x="-89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23580346849166"/>
          <c:y val="2.1730959173200757E-2"/>
          <c:w val="0.78849967767187001"/>
          <c:h val="0.530701598530036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4.0469017459774048E-2"/>
                  <c:y val="-3.02029223958944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911559968047472E-2"/>
                  <c:y val="-6.19467622517334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276189160565453E-2"/>
                  <c:y val="4.5316101791623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675369526177644E-2"/>
                  <c:y val="-4.0000760774468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755744347746009E-2"/>
                  <c:y val="-6.2460725018068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707303034489107E-2"/>
                  <c:y val="-6.7453497660618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697398151318042E-2"/>
                  <c:y val="4.0358835742547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7550536446102134E-2"/>
                  <c:y val="-5.4988778576590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5844154349127409E-2"/>
                  <c:y val="-4.571436722583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0889855873278891E-2"/>
                  <c:y val="-4.4551333257255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07512547773623E-2"/>
                  <c:y val="-3.1400966183574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2013 год (исполнение)</c:v>
                </c:pt>
                <c:pt idx="1">
                  <c:v>2014 год (исполнение)</c:v>
                </c:pt>
                <c:pt idx="2">
                  <c:v>2015 год (исполнение)</c:v>
                </c:pt>
                <c:pt idx="3">
                  <c:v>2016 год (исполнение)</c:v>
                </c:pt>
                <c:pt idx="4">
                  <c:v>2017 год (исполнение)</c:v>
                </c:pt>
                <c:pt idx="5">
                  <c:v>2018 год (исполнение)</c:v>
                </c:pt>
                <c:pt idx="6">
                  <c:v>2019 год (исполнение)</c:v>
                </c:pt>
                <c:pt idx="7">
                  <c:v>2020 год (исполнение)</c:v>
                </c:pt>
                <c:pt idx="8">
                  <c:v>2021 год (исполнение)</c:v>
                </c:pt>
                <c:pt idx="9">
                  <c:v>2022 год (исполнение)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104240.8</c:v>
                </c:pt>
                <c:pt idx="1">
                  <c:v>185467.8</c:v>
                </c:pt>
                <c:pt idx="2">
                  <c:v>191717</c:v>
                </c:pt>
                <c:pt idx="3">
                  <c:v>196142.7</c:v>
                </c:pt>
                <c:pt idx="4">
                  <c:v>197388.5</c:v>
                </c:pt>
                <c:pt idx="5">
                  <c:v>217435</c:v>
                </c:pt>
                <c:pt idx="6" formatCode="0.00">
                  <c:v>227628.1</c:v>
                </c:pt>
                <c:pt idx="7">
                  <c:v>226761.60000000001</c:v>
                </c:pt>
                <c:pt idx="8" formatCode="0.00">
                  <c:v>262181</c:v>
                </c:pt>
                <c:pt idx="9" formatCode="0.00">
                  <c:v>290252.2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dLbls>
            <c:dLbl>
              <c:idx val="0"/>
              <c:layout>
                <c:manualLayout>
                  <c:x val="-4.5555555555555516E-2"/>
                  <c:y val="-4.2046250875963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00867282893985E-2"/>
                  <c:y val="-3.98742507932777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265432098765468E-2"/>
                  <c:y val="-3.9243167484232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138888888888902E-2"/>
                  <c:y val="-4.4849334267694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808641975308678E-2"/>
                  <c:y val="-3.3637000700770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179012345679056E-2"/>
                  <c:y val="-5.6061667834618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707303034489107E-2"/>
                  <c:y val="-3.5664916885389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046851620182992E-2"/>
                  <c:y val="-3.924316748423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756435050881797E-2"/>
                  <c:y val="-3.402468713149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9571073352673023E-2"/>
                  <c:y val="-6.2622579786222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9.6711101901735975E-3"/>
                  <c:y val="-2.4154589371980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2013 год (исполнение)</c:v>
                </c:pt>
                <c:pt idx="1">
                  <c:v>2014 год (исполнение)</c:v>
                </c:pt>
                <c:pt idx="2">
                  <c:v>2015 год (исполнение)</c:v>
                </c:pt>
                <c:pt idx="3">
                  <c:v>2016 год (исполнение)</c:v>
                </c:pt>
                <c:pt idx="4">
                  <c:v>2017 год (исполнение)</c:v>
                </c:pt>
                <c:pt idx="5">
                  <c:v>2018 год (исполнение)</c:v>
                </c:pt>
                <c:pt idx="6">
                  <c:v>2019 год (исполнение)</c:v>
                </c:pt>
                <c:pt idx="7">
                  <c:v>2020 год (исполнение)</c:v>
                </c:pt>
                <c:pt idx="8">
                  <c:v>2021 год (исполнение)</c:v>
                </c:pt>
                <c:pt idx="9">
                  <c:v>2022 год (исполнение)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13326.6</c:v>
                </c:pt>
                <c:pt idx="1">
                  <c:v>17250.400000000001</c:v>
                </c:pt>
                <c:pt idx="2">
                  <c:v>9984.7000000000007</c:v>
                </c:pt>
                <c:pt idx="3">
                  <c:v>13739.7</c:v>
                </c:pt>
                <c:pt idx="4">
                  <c:v>12672.4</c:v>
                </c:pt>
                <c:pt idx="5">
                  <c:v>9731.2000000000007</c:v>
                </c:pt>
                <c:pt idx="6">
                  <c:v>19907.5</c:v>
                </c:pt>
                <c:pt idx="7">
                  <c:v>19255.2</c:v>
                </c:pt>
                <c:pt idx="8" formatCode="0.00">
                  <c:v>20948.7</c:v>
                </c:pt>
                <c:pt idx="9" formatCode="0.00">
                  <c:v>28073.200000000001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3727616"/>
        <c:axId val="163753984"/>
      </c:lineChart>
      <c:catAx>
        <c:axId val="1637276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753984"/>
        <c:crosses val="autoZero"/>
        <c:auto val="1"/>
        <c:lblAlgn val="ctr"/>
        <c:lblOffset val="100"/>
        <c:noMultiLvlLbl val="0"/>
      </c:catAx>
      <c:valAx>
        <c:axId val="163753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72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36876640420018"/>
          <c:y val="0.84223143095200004"/>
          <c:w val="0.32337197433654191"/>
          <c:h val="0.1004002670654255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816606893983859E-2"/>
          <c:y val="8.7499999999999994E-2"/>
          <c:w val="0.83250345152450378"/>
          <c:h val="0.813888888888888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B3D8E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273AF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1"/>
              <c:layout>
                <c:manualLayout>
                  <c:x val="-0.11873472442788044"/>
                  <c:y val="-0.12542935258092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3164554786420713"/>
                  <c:y val="-0.15816994750656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8890416815787835E-2"/>
                  <c:y val="7.29682852143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158105.79999999999</c:v>
                </c:pt>
                <c:pt idx="1">
                  <c:v>375329.8</c:v>
                </c:pt>
                <c:pt idx="2">
                  <c:v>514989.8</c:v>
                </c:pt>
                <c:pt idx="3">
                  <c:v>131076.4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39617360975993E-2"/>
          <c:y val="5.5682359494302766E-2"/>
          <c:w val="0.60158677505336733"/>
          <c:h val="0.50919141029418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0"/>
          <c:dPt>
            <c:idx val="0"/>
            <c:bubble3D val="0"/>
            <c:explosion val="77"/>
            <c:spPr>
              <a:solidFill>
                <a:srgbClr val="FFFF00"/>
              </a:solidFill>
            </c:spPr>
          </c:dPt>
          <c:dPt>
            <c:idx val="1"/>
            <c:bubble3D val="0"/>
            <c:explosion val="52"/>
            <c:spPr>
              <a:solidFill>
                <a:srgbClr val="FF66FF"/>
              </a:solidFill>
            </c:spPr>
          </c:dPt>
          <c:dPt>
            <c:idx val="2"/>
            <c:bubble3D val="0"/>
            <c:explosion val="50"/>
            <c:spPr>
              <a:solidFill>
                <a:srgbClr val="00FF00"/>
              </a:solidFill>
            </c:spPr>
          </c:dPt>
          <c:dPt>
            <c:idx val="3"/>
            <c:bubble3D val="0"/>
            <c:explosion val="63"/>
            <c:spPr>
              <a:solidFill>
                <a:srgbClr val="FF0000"/>
              </a:solidFill>
            </c:spPr>
          </c:dPt>
          <c:dPt>
            <c:idx val="4"/>
            <c:bubble3D val="0"/>
            <c:explosion val="54"/>
            <c:spPr>
              <a:solidFill>
                <a:srgbClr val="B3D8EF"/>
              </a:solidFill>
            </c:spPr>
          </c:dPt>
          <c:dPt>
            <c:idx val="5"/>
            <c:bubble3D val="0"/>
            <c:explosion val="36"/>
            <c:spPr>
              <a:solidFill>
                <a:srgbClr val="00CC99"/>
              </a:solidFill>
            </c:spPr>
          </c:dPt>
          <c:dPt>
            <c:idx val="6"/>
            <c:bubble3D val="0"/>
            <c:explosion val="29"/>
            <c:spPr>
              <a:solidFill>
                <a:srgbClr val="002060"/>
              </a:solidFill>
            </c:spPr>
          </c:dPt>
          <c:dPt>
            <c:idx val="7"/>
            <c:bubble3D val="0"/>
            <c:spPr>
              <a:solidFill>
                <a:schemeClr val="tx1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Расходы социальной направленности</c:v>
                </c:pt>
                <c:pt idx="1">
                  <c:v>Национальная оборона</c:v>
                </c:pt>
                <c:pt idx="2">
                  <c:v>Общегосударственные вопросы</c:v>
                </c:pt>
                <c:pt idx="3">
                  <c:v>Расходы на обеспечение безопасности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Обслуживание муниципального долга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1133009.2</c:v>
                </c:pt>
                <c:pt idx="1">
                  <c:v>1357.1</c:v>
                </c:pt>
                <c:pt idx="2">
                  <c:v>145688.5</c:v>
                </c:pt>
                <c:pt idx="3">
                  <c:v>7672.9</c:v>
                </c:pt>
                <c:pt idx="4">
                  <c:v>102642.7</c:v>
                </c:pt>
                <c:pt idx="5">
                  <c:v>85210.6</c:v>
                </c:pt>
                <c:pt idx="6">
                  <c:v>2246.9</c:v>
                </c:pt>
                <c:pt idx="7">
                  <c:v>3269.6</c:v>
                </c:pt>
                <c:pt idx="8">
                  <c:v>244.5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0431086340477036"/>
          <c:y val="1.7157916431185588E-3"/>
          <c:w val="0.39568913659522964"/>
          <c:h val="0.5385119969111497"/>
        </c:manualLayout>
      </c:layout>
      <c:overlay val="0"/>
      <c:spPr>
        <a:scene3d>
          <a:camera prst="orthographicFront"/>
          <a:lightRig rig="threePt" dir="t"/>
        </a:scene3d>
        <a:sp3d>
          <a:bevelT/>
        </a:sp3d>
      </c:spPr>
      <c:txPr>
        <a:bodyPr/>
        <a:lstStyle/>
        <a:p>
          <a:pPr>
            <a:defRPr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272562969102544"/>
          <c:y val="2.5831668429506013E-2"/>
          <c:w val="0.33550490399226413"/>
          <c:h val="0.509191410294186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CCCCFF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2"/>
              <c:layout>
                <c:manualLayout>
                  <c:x val="-0.11338545047460465"/>
                  <c:y val="-4.9509224707640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624441681631901E-3"/>
                  <c:y val="2.48752356659642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1967352765114891E-3"/>
                  <c:y val="2.4875621890547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экономика и ЖКХ</c:v>
                </c:pt>
                <c:pt idx="2">
                  <c:v>Образование</c:v>
                </c:pt>
                <c:pt idx="3">
                  <c:v>Культура и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Охрана окружающей среды</c:v>
                </c:pt>
                <c:pt idx="7">
                  <c:v>Обслуживание муниципального долга</c:v>
                </c:pt>
                <c:pt idx="8">
                  <c:v>Прочие расходы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145688.5</c:v>
                </c:pt>
                <c:pt idx="1">
                  <c:v>187853.3</c:v>
                </c:pt>
                <c:pt idx="2">
                  <c:v>938156.4</c:v>
                </c:pt>
                <c:pt idx="3">
                  <c:v>131610.29999999999</c:v>
                </c:pt>
                <c:pt idx="4">
                  <c:v>24263.3</c:v>
                </c:pt>
                <c:pt idx="5">
                  <c:v>38979.199999999997</c:v>
                </c:pt>
                <c:pt idx="6">
                  <c:v>2246.9</c:v>
                </c:pt>
                <c:pt idx="7">
                  <c:v>3269.6</c:v>
                </c:pt>
                <c:pt idx="8">
                  <c:v>9274.5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axId val="166538240"/>
        <c:axId val="166536704"/>
      </c:barChart>
      <c:valAx>
        <c:axId val="166536704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166538240"/>
        <c:crosses val="autoZero"/>
        <c:crossBetween val="between"/>
      </c:valAx>
      <c:catAx>
        <c:axId val="166538240"/>
        <c:scaling>
          <c:orientation val="minMax"/>
        </c:scaling>
        <c:delete val="0"/>
        <c:axPos val="l"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665367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628205128205128E-2"/>
          <c:y val="3.2508308001907217E-2"/>
          <c:w val="0.97275641025641024"/>
          <c:h val="0.864346809892485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0"/>
                  <c:y val="-3.5217929865482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283267794703153E-3"/>
                  <c:y val="-0.12143514259429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566535589405682E-3"/>
                  <c:y val="-0.15823367065317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217948717948718E-2"/>
                  <c:y val="-6.7971916731260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435897435897436E-2"/>
                  <c:y val="-5.61507138214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9230769230769232E-2"/>
                  <c:y val="-4.7284811639137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2435897435897436E-2"/>
                  <c:y val="-4.7284811639137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95502.2</c:v>
                </c:pt>
                <c:pt idx="1">
                  <c:v>50689.4</c:v>
                </c:pt>
                <c:pt idx="2">
                  <c:v>48117.7</c:v>
                </c:pt>
                <c:pt idx="3">
                  <c:v>63487.7</c:v>
                </c:pt>
                <c:pt idx="4" formatCode="#,##0.0">
                  <c:v>61887.7</c:v>
                </c:pt>
                <c:pt idx="5">
                  <c:v>70587.7</c:v>
                </c:pt>
                <c:pt idx="6">
                  <c:v>82587.7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9930112"/>
        <c:axId val="170005632"/>
        <c:axId val="0"/>
      </c:bar3DChart>
      <c:catAx>
        <c:axId val="169930112"/>
        <c:scaling>
          <c:orientation val="minMax"/>
        </c:scaling>
        <c:delete val="0"/>
        <c:axPos val="b"/>
        <c:majorTickMark val="out"/>
        <c:minorTickMark val="none"/>
        <c:tickLblPos val="nextTo"/>
        <c:crossAx val="170005632"/>
        <c:crosses val="autoZero"/>
        <c:auto val="1"/>
        <c:lblAlgn val="ctr"/>
        <c:lblOffset val="100"/>
        <c:noMultiLvlLbl val="0"/>
      </c:catAx>
      <c:valAx>
        <c:axId val="170005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930112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>
              <a:defRPr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Всего </a:t>
            </a:r>
            <a:r>
              <a:rPr lang="ru-RU" sz="25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1 481 342,2 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3.6241769120965127E-2"/>
          <c:y val="5.842249498224486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816202662167231E-2"/>
          <c:y val="0.3122584010025426"/>
          <c:w val="0.55402312992125979"/>
          <c:h val="0.595280806090590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Всего 964 002,3 тыс.руб.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6.4729762398121282E-2"/>
                  <c:y val="-0.259341902115176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4860593083759268E-2"/>
                  <c:y val="-3.59587772116720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на реализацию муниципальных программ (1 439 381,7 тыс.руб)</c:v>
                </c:pt>
                <c:pt idx="1">
                  <c:v>Непрограммные направления деятельности (41 960,5 тыс.руб.)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1439381.7</c:v>
                </c:pt>
                <c:pt idx="1">
                  <c:v>41960.5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174494635538983"/>
          <c:y val="0.22192450208429829"/>
          <c:w val="0.45496660573678283"/>
          <c:h val="0.63947004324551426"/>
        </c:manualLayout>
      </c:layout>
      <c:overlay val="0"/>
      <c:txPr>
        <a:bodyPr/>
        <a:lstStyle/>
        <a:p>
          <a:pPr>
            <a:defRPr b="0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8CA2D-C14E-47C4-881F-4359DCF3DA31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F13B4F-3252-4E3C-B339-151F98E1AA54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повышение устойчивости бюджета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E725A-FF13-45D9-B7FE-9546BB3C2F99}" type="parTrans" cxnId="{57DB2C6B-938F-45D2-AEF5-9AA4FDF8C784}">
      <dgm:prSet/>
      <dgm:spPr/>
      <dgm:t>
        <a:bodyPr/>
        <a:lstStyle/>
        <a:p>
          <a:endParaRPr lang="ru-RU"/>
        </a:p>
      </dgm:t>
    </dgm:pt>
    <dgm:pt modelId="{4B42C90B-B7EB-440B-BF2B-372B6ABA6331}" type="sibTrans" cxnId="{57DB2C6B-938F-45D2-AEF5-9AA4FDF8C784}">
      <dgm:prSet/>
      <dgm:spPr/>
      <dgm:t>
        <a:bodyPr/>
        <a:lstStyle/>
        <a:p>
          <a:endParaRPr lang="ru-RU"/>
        </a:p>
      </dgm:t>
    </dgm:pt>
    <dgm:pt modelId="{BAF63970-0144-4B3A-8465-0431B034A068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66B7D-68D9-4B9B-9C6B-0396B851FF52}" type="parTrans" cxnId="{88E8FE7A-FE59-4DD1-840B-D97F710ED740}">
      <dgm:prSet/>
      <dgm:spPr/>
      <dgm:t>
        <a:bodyPr/>
        <a:lstStyle/>
        <a:p>
          <a:endParaRPr lang="ru-RU"/>
        </a:p>
      </dgm:t>
    </dgm:pt>
    <dgm:pt modelId="{E9B7211B-5D9A-412E-9F07-64DC1C9B2FF0}" type="sibTrans" cxnId="{88E8FE7A-FE59-4DD1-840B-D97F710ED740}">
      <dgm:prSet/>
      <dgm:spPr/>
      <dgm:t>
        <a:bodyPr/>
        <a:lstStyle/>
        <a:p>
          <a:endParaRPr lang="ru-RU"/>
        </a:p>
      </dgm:t>
    </dgm:pt>
    <dgm:pt modelId="{4E190DFA-E90C-4B7E-B412-F85C85AECFE3}">
      <dgm:prSet phldrT="[Текст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достижения целей и показателей региональных проектов и муниципальных программ, разработанных в рамках реализации Указа Президента Российской Федерации от 7 мая 2018 года № 204О национальных целях и стратегических задачах развития Российской Федерации на период до 2024 года»  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ECB170-C8ED-46AE-9C7C-FF5DEEE8665C}" type="parTrans" cxnId="{E58E8B56-6ECA-4B23-BF7A-0A4886FCD4F7}">
      <dgm:prSet/>
      <dgm:spPr/>
      <dgm:t>
        <a:bodyPr/>
        <a:lstStyle/>
        <a:p>
          <a:endParaRPr lang="ru-RU"/>
        </a:p>
      </dgm:t>
    </dgm:pt>
    <dgm:pt modelId="{67CE47C6-F62A-4905-864E-09DBC4ECE97B}" type="sibTrans" cxnId="{E58E8B56-6ECA-4B23-BF7A-0A4886FCD4F7}">
      <dgm:prSet/>
      <dgm:spPr/>
      <dgm:t>
        <a:bodyPr/>
        <a:lstStyle/>
        <a:p>
          <a:endParaRPr lang="ru-RU"/>
        </a:p>
      </dgm:t>
    </dgm:pt>
    <dgm:pt modelId="{25F4D164-0A41-4784-92A2-C71E5D877C9A}" type="pres">
      <dgm:prSet presAssocID="{59D8CA2D-C14E-47C4-881F-4359DCF3DA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92272-B21C-434C-BDCC-8FDBAF5A9DF0}" type="pres">
      <dgm:prSet presAssocID="{1EF13B4F-3252-4E3C-B339-151F98E1AA54}" presName="composite" presStyleCnt="0"/>
      <dgm:spPr/>
    </dgm:pt>
    <dgm:pt modelId="{F809C857-96F3-4678-BCCC-F99D1512783A}" type="pres">
      <dgm:prSet presAssocID="{1EF13B4F-3252-4E3C-B339-151F98E1AA54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EAB40BD9-A807-463F-A326-36BD63120954}" type="pres">
      <dgm:prSet presAssocID="{1EF13B4F-3252-4E3C-B339-151F98E1AA54}" presName="txShp" presStyleLbl="node1" presStyleIdx="0" presStyleCnt="3" custScaleX="107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71E8-4ACC-4EC4-B352-8764F679B85F}" type="pres">
      <dgm:prSet presAssocID="{4B42C90B-B7EB-440B-BF2B-372B6ABA6331}" presName="spacing" presStyleCnt="0"/>
      <dgm:spPr/>
    </dgm:pt>
    <dgm:pt modelId="{60D8B06C-D115-4BC2-BFF0-81E91B1B24BC}" type="pres">
      <dgm:prSet presAssocID="{BAF63970-0144-4B3A-8465-0431B034A068}" presName="composite" presStyleCnt="0"/>
      <dgm:spPr/>
    </dgm:pt>
    <dgm:pt modelId="{73C3013D-78B4-47C4-9E5F-A96D2C58568E}" type="pres">
      <dgm:prSet presAssocID="{BAF63970-0144-4B3A-8465-0431B034A068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AA8E34BE-B114-42E4-B40C-44C7F4561E63}" type="pres">
      <dgm:prSet presAssocID="{BAF63970-0144-4B3A-8465-0431B034A068}" presName="txShp" presStyleLbl="node1" presStyleIdx="1" presStyleCnt="3" custScaleX="106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964DA-086F-4D94-BF0E-BC4FFE1EE6BE}" type="pres">
      <dgm:prSet presAssocID="{E9B7211B-5D9A-412E-9F07-64DC1C9B2FF0}" presName="spacing" presStyleCnt="0"/>
      <dgm:spPr/>
    </dgm:pt>
    <dgm:pt modelId="{36F68740-0C87-45FB-9976-430085F98233}" type="pres">
      <dgm:prSet presAssocID="{4E190DFA-E90C-4B7E-B412-F85C85AECFE3}" presName="composite" presStyleCnt="0"/>
      <dgm:spPr/>
    </dgm:pt>
    <dgm:pt modelId="{A9A09C50-4CA2-4E95-B1F2-91CFDA75C6D6}" type="pres">
      <dgm:prSet presAssocID="{4E190DFA-E90C-4B7E-B412-F85C85AECFE3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60BAD2B0-F4C4-45A6-9423-077E44969997}" type="pres">
      <dgm:prSet presAssocID="{4E190DFA-E90C-4B7E-B412-F85C85AECFE3}" presName="txShp" presStyleLbl="node1" presStyleIdx="2" presStyleCnt="3" custScaleX="115256" custScaleY="183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9AC66-5A1F-4C2C-9E77-998224F654D1}" type="presOf" srcId="{4E190DFA-E90C-4B7E-B412-F85C85AECFE3}" destId="{60BAD2B0-F4C4-45A6-9423-077E44969997}" srcOrd="0" destOrd="0" presId="urn:microsoft.com/office/officeart/2005/8/layout/vList3"/>
    <dgm:cxn modelId="{E58E8B56-6ECA-4B23-BF7A-0A4886FCD4F7}" srcId="{59D8CA2D-C14E-47C4-881F-4359DCF3DA31}" destId="{4E190DFA-E90C-4B7E-B412-F85C85AECFE3}" srcOrd="2" destOrd="0" parTransId="{8CECB170-C8ED-46AE-9C7C-FF5DEEE8665C}" sibTransId="{67CE47C6-F62A-4905-864E-09DBC4ECE97B}"/>
    <dgm:cxn modelId="{94EA56FE-E1AB-4D85-B6E0-95A334E80679}" type="presOf" srcId="{BAF63970-0144-4B3A-8465-0431B034A068}" destId="{AA8E34BE-B114-42E4-B40C-44C7F4561E63}" srcOrd="0" destOrd="0" presId="urn:microsoft.com/office/officeart/2005/8/layout/vList3"/>
    <dgm:cxn modelId="{8F80FB6F-CF20-4DBE-B619-7D4AB93AE0E0}" type="presOf" srcId="{1EF13B4F-3252-4E3C-B339-151F98E1AA54}" destId="{EAB40BD9-A807-463F-A326-36BD63120954}" srcOrd="0" destOrd="0" presId="urn:microsoft.com/office/officeart/2005/8/layout/vList3"/>
    <dgm:cxn modelId="{88E8FE7A-FE59-4DD1-840B-D97F710ED740}" srcId="{59D8CA2D-C14E-47C4-881F-4359DCF3DA31}" destId="{BAF63970-0144-4B3A-8465-0431B034A068}" srcOrd="1" destOrd="0" parTransId="{C6666B7D-68D9-4B9B-9C6B-0396B851FF52}" sibTransId="{E9B7211B-5D9A-412E-9F07-64DC1C9B2FF0}"/>
    <dgm:cxn modelId="{57DB2C6B-938F-45D2-AEF5-9AA4FDF8C784}" srcId="{59D8CA2D-C14E-47C4-881F-4359DCF3DA31}" destId="{1EF13B4F-3252-4E3C-B339-151F98E1AA54}" srcOrd="0" destOrd="0" parTransId="{C8BE725A-FF13-45D9-B7FE-9546BB3C2F99}" sibTransId="{4B42C90B-B7EB-440B-BF2B-372B6ABA6331}"/>
    <dgm:cxn modelId="{621876C0-A3DC-4E6C-A28D-D6FBEA586A47}" type="presOf" srcId="{59D8CA2D-C14E-47C4-881F-4359DCF3DA31}" destId="{25F4D164-0A41-4784-92A2-C71E5D877C9A}" srcOrd="0" destOrd="0" presId="urn:microsoft.com/office/officeart/2005/8/layout/vList3"/>
    <dgm:cxn modelId="{C8BF15E0-D02C-443C-8755-227B4E662CA6}" type="presParOf" srcId="{25F4D164-0A41-4784-92A2-C71E5D877C9A}" destId="{5A092272-B21C-434C-BDCC-8FDBAF5A9DF0}" srcOrd="0" destOrd="0" presId="urn:microsoft.com/office/officeart/2005/8/layout/vList3"/>
    <dgm:cxn modelId="{0DCF14F6-0E95-431B-8B6C-D6209C2C5E8D}" type="presParOf" srcId="{5A092272-B21C-434C-BDCC-8FDBAF5A9DF0}" destId="{F809C857-96F3-4678-BCCC-F99D1512783A}" srcOrd="0" destOrd="0" presId="urn:microsoft.com/office/officeart/2005/8/layout/vList3"/>
    <dgm:cxn modelId="{5CE2ED57-ED7A-4775-B979-1987A1B4A820}" type="presParOf" srcId="{5A092272-B21C-434C-BDCC-8FDBAF5A9DF0}" destId="{EAB40BD9-A807-463F-A326-36BD63120954}" srcOrd="1" destOrd="0" presId="urn:microsoft.com/office/officeart/2005/8/layout/vList3"/>
    <dgm:cxn modelId="{337DCB68-168C-4323-A380-B42EE6B0E4B2}" type="presParOf" srcId="{25F4D164-0A41-4784-92A2-C71E5D877C9A}" destId="{C21771E8-4ACC-4EC4-B352-8764F679B85F}" srcOrd="1" destOrd="0" presId="urn:microsoft.com/office/officeart/2005/8/layout/vList3"/>
    <dgm:cxn modelId="{CE8A2B86-90A1-4BF6-B979-8AF8DBC2AE99}" type="presParOf" srcId="{25F4D164-0A41-4784-92A2-C71E5D877C9A}" destId="{60D8B06C-D115-4BC2-BFF0-81E91B1B24BC}" srcOrd="2" destOrd="0" presId="urn:microsoft.com/office/officeart/2005/8/layout/vList3"/>
    <dgm:cxn modelId="{831D03D4-5EB3-40D2-9F6C-56029304EAC7}" type="presParOf" srcId="{60D8B06C-D115-4BC2-BFF0-81E91B1B24BC}" destId="{73C3013D-78B4-47C4-9E5F-A96D2C58568E}" srcOrd="0" destOrd="0" presId="urn:microsoft.com/office/officeart/2005/8/layout/vList3"/>
    <dgm:cxn modelId="{67C2B14C-929C-40F6-BAEF-87DD5ABC6F46}" type="presParOf" srcId="{60D8B06C-D115-4BC2-BFF0-81E91B1B24BC}" destId="{AA8E34BE-B114-42E4-B40C-44C7F4561E63}" srcOrd="1" destOrd="0" presId="urn:microsoft.com/office/officeart/2005/8/layout/vList3"/>
    <dgm:cxn modelId="{408BD6C5-06D9-42DD-98B6-BE6E2F3AAF06}" type="presParOf" srcId="{25F4D164-0A41-4784-92A2-C71E5D877C9A}" destId="{DA9964DA-086F-4D94-BF0E-BC4FFE1EE6BE}" srcOrd="3" destOrd="0" presId="urn:microsoft.com/office/officeart/2005/8/layout/vList3"/>
    <dgm:cxn modelId="{F1F7B734-F11B-485B-869C-D9485C3527E7}" type="presParOf" srcId="{25F4D164-0A41-4784-92A2-C71E5D877C9A}" destId="{36F68740-0C87-45FB-9976-430085F98233}" srcOrd="4" destOrd="0" presId="urn:microsoft.com/office/officeart/2005/8/layout/vList3"/>
    <dgm:cxn modelId="{96418C44-3C38-4E13-9D92-FC41D6E57260}" type="presParOf" srcId="{36F68740-0C87-45FB-9976-430085F98233}" destId="{A9A09C50-4CA2-4E95-B1F2-91CFDA75C6D6}" srcOrd="0" destOrd="0" presId="urn:microsoft.com/office/officeart/2005/8/layout/vList3"/>
    <dgm:cxn modelId="{B670610B-1269-48DF-A4A5-C24D694768D9}" type="presParOf" srcId="{36F68740-0C87-45FB-9976-430085F98233}" destId="{60BAD2B0-F4C4-45A6-9423-077E449699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816D5C-A86F-46B2-AE62-D48E72A9E066}" type="doc">
      <dgm:prSet loTypeId="urn:microsoft.com/office/officeart/2005/8/layout/pyramid2" loCatId="pyramid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3CCE6D13-87B0-4332-AF3E-46CF4533EF61}">
      <dgm:prSet phldrT="[Текст]" custT="1"/>
      <dgm:spPr>
        <a:solidFill>
          <a:srgbClr val="66FFFF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Погашение кредитов от кредитных организаций  - 70 587,7 тыс. рублей.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446597-75AC-4A37-8F87-8137F0F59F06}" type="parTrans" cxnId="{36902F67-76AF-4F7F-A13C-C4B37D675303}">
      <dgm:prSet/>
      <dgm:spPr/>
      <dgm:t>
        <a:bodyPr/>
        <a:lstStyle/>
        <a:p>
          <a:endParaRPr lang="ru-RU"/>
        </a:p>
      </dgm:t>
    </dgm:pt>
    <dgm:pt modelId="{E1B704D9-38CA-4DF2-9C0B-C85755A40CA2}" type="sibTrans" cxnId="{36902F67-76AF-4F7F-A13C-C4B37D675303}">
      <dgm:prSet/>
      <dgm:spPr/>
      <dgm:t>
        <a:bodyPr/>
        <a:lstStyle/>
        <a:p>
          <a:endParaRPr lang="ru-RU"/>
        </a:p>
      </dgm:t>
    </dgm:pt>
    <dgm:pt modelId="{8EBE5D3C-2E38-4137-A7FC-19B2AEC6EE55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остатков на счетах   по учету средств бюджетов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-27 418,7 тыс. руб.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72D21-5E78-4C67-832E-BF2E2520A454}" type="parTrans" cxnId="{BCBDE065-3E98-41F5-9E1C-D9B38D3D0A94}">
      <dgm:prSet/>
      <dgm:spPr/>
      <dgm:t>
        <a:bodyPr/>
        <a:lstStyle/>
        <a:p>
          <a:endParaRPr lang="ru-RU"/>
        </a:p>
      </dgm:t>
    </dgm:pt>
    <dgm:pt modelId="{4EAD4A66-B292-4186-B9B5-0B7AF213A3B5}" type="sibTrans" cxnId="{BCBDE065-3E98-41F5-9E1C-D9B38D3D0A94}">
      <dgm:prSet/>
      <dgm:spPr/>
      <dgm:t>
        <a:bodyPr/>
        <a:lstStyle/>
        <a:p>
          <a:endParaRPr lang="ru-RU"/>
        </a:p>
      </dgm:t>
    </dgm:pt>
    <dgm:pt modelId="{6443346A-C433-4003-BF98-7A1909420C8B}" type="pres">
      <dgm:prSet presAssocID="{22816D5C-A86F-46B2-AE62-D48E72A9E06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E3E42D6-A327-49D7-9CF0-4F39C7BCE590}" type="pres">
      <dgm:prSet presAssocID="{22816D5C-A86F-46B2-AE62-D48E72A9E066}" presName="pyramid" presStyleLbl="node1" presStyleIdx="0" presStyleCnt="1" custAng="10800000" custLinFactNeighborX="-98328" custLinFactNeighborY="75965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92B33D3-8F03-4185-93D0-CDFBB1FE5E59}" type="pres">
      <dgm:prSet presAssocID="{22816D5C-A86F-46B2-AE62-D48E72A9E066}" presName="theList" presStyleCnt="0"/>
      <dgm:spPr/>
    </dgm:pt>
    <dgm:pt modelId="{27F0D9D2-F5B1-4EF3-8CD4-8D783F223AEC}" type="pres">
      <dgm:prSet presAssocID="{3CCE6D13-87B0-4332-AF3E-46CF4533EF61}" presName="aNode" presStyleLbl="fgAcc1" presStyleIdx="0" presStyleCnt="2" custScaleX="146959" custScaleY="54206" custLinFactY="72750" custLinFactNeighborX="36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4A237-1BAB-460D-87C3-B5C08E52720D}" type="pres">
      <dgm:prSet presAssocID="{3CCE6D13-87B0-4332-AF3E-46CF4533EF61}" presName="aSpace" presStyleCnt="0"/>
      <dgm:spPr/>
    </dgm:pt>
    <dgm:pt modelId="{5943FBF8-3D2A-4B8E-B0F6-352AE796E670}" type="pres">
      <dgm:prSet presAssocID="{8EBE5D3C-2E38-4137-A7FC-19B2AEC6EE55}" presName="aNode" presStyleLbl="fgAcc1" presStyleIdx="1" presStyleCnt="2" custScaleX="142656" custScaleY="48258" custLinFactY="-108695" custLinFactNeighborX="1763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1697E-BC18-4BD2-8042-0E55794F3900}" type="pres">
      <dgm:prSet presAssocID="{8EBE5D3C-2E38-4137-A7FC-19B2AEC6EE55}" presName="aSpace" presStyleCnt="0"/>
      <dgm:spPr/>
    </dgm:pt>
  </dgm:ptLst>
  <dgm:cxnLst>
    <dgm:cxn modelId="{BCFBAF73-C59F-482C-939C-877F040FBCE3}" type="presOf" srcId="{3CCE6D13-87B0-4332-AF3E-46CF4533EF61}" destId="{27F0D9D2-F5B1-4EF3-8CD4-8D783F223AEC}" srcOrd="0" destOrd="0" presId="urn:microsoft.com/office/officeart/2005/8/layout/pyramid2"/>
    <dgm:cxn modelId="{BCBDE065-3E98-41F5-9E1C-D9B38D3D0A94}" srcId="{22816D5C-A86F-46B2-AE62-D48E72A9E066}" destId="{8EBE5D3C-2E38-4137-A7FC-19B2AEC6EE55}" srcOrd="1" destOrd="0" parTransId="{71672D21-5E78-4C67-832E-BF2E2520A454}" sibTransId="{4EAD4A66-B292-4186-B9B5-0B7AF213A3B5}"/>
    <dgm:cxn modelId="{36902F67-76AF-4F7F-A13C-C4B37D675303}" srcId="{22816D5C-A86F-46B2-AE62-D48E72A9E066}" destId="{3CCE6D13-87B0-4332-AF3E-46CF4533EF61}" srcOrd="0" destOrd="0" parTransId="{E8446597-75AC-4A37-8F87-8137F0F59F06}" sibTransId="{E1B704D9-38CA-4DF2-9C0B-C85755A40CA2}"/>
    <dgm:cxn modelId="{F58D43BC-B6F9-430B-B65F-25BA9E1A0B47}" type="presOf" srcId="{22816D5C-A86F-46B2-AE62-D48E72A9E066}" destId="{6443346A-C433-4003-BF98-7A1909420C8B}" srcOrd="0" destOrd="0" presId="urn:microsoft.com/office/officeart/2005/8/layout/pyramid2"/>
    <dgm:cxn modelId="{9382C37E-004E-40C8-843D-8A9DA7301747}" type="presOf" srcId="{8EBE5D3C-2E38-4137-A7FC-19B2AEC6EE55}" destId="{5943FBF8-3D2A-4B8E-B0F6-352AE796E670}" srcOrd="0" destOrd="0" presId="urn:microsoft.com/office/officeart/2005/8/layout/pyramid2"/>
    <dgm:cxn modelId="{BC31C42E-85AD-4F0B-AB17-525AEBF0A53F}" type="presParOf" srcId="{6443346A-C433-4003-BF98-7A1909420C8B}" destId="{EE3E42D6-A327-49D7-9CF0-4F39C7BCE590}" srcOrd="0" destOrd="0" presId="urn:microsoft.com/office/officeart/2005/8/layout/pyramid2"/>
    <dgm:cxn modelId="{E27A11AC-C6EB-4858-894D-3D9FD952DE30}" type="presParOf" srcId="{6443346A-C433-4003-BF98-7A1909420C8B}" destId="{392B33D3-8F03-4185-93D0-CDFBB1FE5E59}" srcOrd="1" destOrd="0" presId="urn:microsoft.com/office/officeart/2005/8/layout/pyramid2"/>
    <dgm:cxn modelId="{33EA1324-D142-4BB9-B7BF-E806D4E3E40C}" type="presParOf" srcId="{392B33D3-8F03-4185-93D0-CDFBB1FE5E59}" destId="{27F0D9D2-F5B1-4EF3-8CD4-8D783F223AEC}" srcOrd="0" destOrd="0" presId="urn:microsoft.com/office/officeart/2005/8/layout/pyramid2"/>
    <dgm:cxn modelId="{769C21A9-E7FF-48EB-8B01-D9B6BD32B795}" type="presParOf" srcId="{392B33D3-8F03-4185-93D0-CDFBB1FE5E59}" destId="{6094A237-1BAB-460D-87C3-B5C08E52720D}" srcOrd="1" destOrd="0" presId="urn:microsoft.com/office/officeart/2005/8/layout/pyramid2"/>
    <dgm:cxn modelId="{107EE5BA-65C9-4ADF-8DFB-9185AB50CC3D}" type="presParOf" srcId="{392B33D3-8F03-4185-93D0-CDFBB1FE5E59}" destId="{5943FBF8-3D2A-4B8E-B0F6-352AE796E670}" srcOrd="2" destOrd="0" presId="urn:microsoft.com/office/officeart/2005/8/layout/pyramid2"/>
    <dgm:cxn modelId="{410771A9-A978-4E8D-BA7D-90F5EECAB4B6}" type="presParOf" srcId="{392B33D3-8F03-4185-93D0-CDFBB1FE5E59}" destId="{08E1697E-BC18-4BD2-8042-0E55794F3900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07B78-BE26-4A72-875D-72A2D15D32BC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743152BD-9924-4E7F-9668-EFFC65ABDFD2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Недопущение необоснованного роста муниципального долга и неисполнения долговых обязательств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74BDF-EF3C-4DE7-8BA5-5846D97771AA}" type="parTrans" cxnId="{C64B0F0C-190E-48E5-8456-3537CDDD0830}">
      <dgm:prSet/>
      <dgm:spPr/>
      <dgm:t>
        <a:bodyPr/>
        <a:lstStyle/>
        <a:p>
          <a:endParaRPr lang="ru-RU"/>
        </a:p>
      </dgm:t>
    </dgm:pt>
    <dgm:pt modelId="{2388BD60-E54A-4748-9832-3A511C4E402B}" type="sibTrans" cxnId="{C64B0F0C-190E-48E5-8456-3537CDDD0830}">
      <dgm:prSet/>
      <dgm:spPr/>
      <dgm:t>
        <a:bodyPr/>
        <a:lstStyle/>
        <a:p>
          <a:endParaRPr lang="ru-RU"/>
        </a:p>
      </dgm:t>
    </dgm:pt>
    <dgm:pt modelId="{512A9302-F01F-4C36-BBB7-732EDA2997B7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объема муниципальных заимствований, способных обеспечить решение социально-экономических задач по развитию района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4B86B-CF66-45CA-A08C-6F8B8874FFA2}" type="parTrans" cxnId="{BB9FEABB-9847-439E-B677-E30187CD79A1}">
      <dgm:prSet/>
      <dgm:spPr/>
      <dgm:t>
        <a:bodyPr/>
        <a:lstStyle/>
        <a:p>
          <a:endParaRPr lang="ru-RU"/>
        </a:p>
      </dgm:t>
    </dgm:pt>
    <dgm:pt modelId="{155A6899-637F-4E92-944B-181CB21CF66F}" type="sibTrans" cxnId="{BB9FEABB-9847-439E-B677-E30187CD79A1}">
      <dgm:prSet/>
      <dgm:spPr/>
      <dgm:t>
        <a:bodyPr/>
        <a:lstStyle/>
        <a:p>
          <a:endParaRPr lang="ru-RU"/>
        </a:p>
      </dgm:t>
    </dgm:pt>
    <dgm:pt modelId="{D70C2C8F-9843-4434-86EC-4AE2923F73ED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мероприятий, направленных на снижение расходов по обслуживанию муниципального долга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DC8106-8824-44F6-8E50-B78D8D286215}" type="parTrans" cxnId="{E21DB955-A13D-4BB1-83E6-B6E793E6A889}">
      <dgm:prSet/>
      <dgm:spPr/>
      <dgm:t>
        <a:bodyPr/>
        <a:lstStyle/>
        <a:p>
          <a:endParaRPr lang="ru-RU"/>
        </a:p>
      </dgm:t>
    </dgm:pt>
    <dgm:pt modelId="{7FC595D8-D5F2-4434-9B67-B90C963FE129}" type="sibTrans" cxnId="{E21DB955-A13D-4BB1-83E6-B6E793E6A889}">
      <dgm:prSet/>
      <dgm:spPr/>
      <dgm:t>
        <a:bodyPr/>
        <a:lstStyle/>
        <a:p>
          <a:endParaRPr lang="ru-RU"/>
        </a:p>
      </dgm:t>
    </dgm:pt>
    <dgm:pt modelId="{3A2A1616-1155-4AEE-A5B8-830D2C548A7E}" type="pres">
      <dgm:prSet presAssocID="{07007B78-BE26-4A72-875D-72A2D15D32BC}" presName="linearFlow" presStyleCnt="0">
        <dgm:presLayoutVars>
          <dgm:dir/>
          <dgm:resizeHandles val="exact"/>
        </dgm:presLayoutVars>
      </dgm:prSet>
      <dgm:spPr/>
    </dgm:pt>
    <dgm:pt modelId="{7526A157-FD7E-4FA9-A219-73106BD16AA9}" type="pres">
      <dgm:prSet presAssocID="{743152BD-9924-4E7F-9668-EFFC65ABDFD2}" presName="composite" presStyleCnt="0"/>
      <dgm:spPr/>
    </dgm:pt>
    <dgm:pt modelId="{67718B4B-EF46-4378-A347-A97D59CA5429}" type="pres">
      <dgm:prSet presAssocID="{743152BD-9924-4E7F-9668-EFFC65ABDFD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21FD4CB5-2CC8-4661-BD47-F0E174A6C8B4}" type="pres">
      <dgm:prSet presAssocID="{743152BD-9924-4E7F-9668-EFFC65ABDF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D4307-1F83-42F3-AF46-DE768E96E322}" type="pres">
      <dgm:prSet presAssocID="{2388BD60-E54A-4748-9832-3A511C4E402B}" presName="spacing" presStyleCnt="0"/>
      <dgm:spPr/>
    </dgm:pt>
    <dgm:pt modelId="{2E144FDE-2600-4666-BC21-D5506721D74A}" type="pres">
      <dgm:prSet presAssocID="{512A9302-F01F-4C36-BBB7-732EDA2997B7}" presName="composite" presStyleCnt="0"/>
      <dgm:spPr/>
    </dgm:pt>
    <dgm:pt modelId="{1FFFFB2A-ED5B-4F1C-A72E-0C1BB6F2C783}" type="pres">
      <dgm:prSet presAssocID="{512A9302-F01F-4C36-BBB7-732EDA2997B7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7304A90D-E2F0-485B-A335-7CFB93EBE2F2}" type="pres">
      <dgm:prSet presAssocID="{512A9302-F01F-4C36-BBB7-732EDA2997B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28AA6-F917-4FA3-B4EB-671B9531A4C7}" type="pres">
      <dgm:prSet presAssocID="{155A6899-637F-4E92-944B-181CB21CF66F}" presName="spacing" presStyleCnt="0"/>
      <dgm:spPr/>
    </dgm:pt>
    <dgm:pt modelId="{31E54536-9520-4150-B51C-674E8DE324CA}" type="pres">
      <dgm:prSet presAssocID="{D70C2C8F-9843-4434-86EC-4AE2923F73ED}" presName="composite" presStyleCnt="0"/>
      <dgm:spPr/>
    </dgm:pt>
    <dgm:pt modelId="{BD1D9C07-2C1B-450A-BC52-C98881AE20AA}" type="pres">
      <dgm:prSet presAssocID="{D70C2C8F-9843-4434-86EC-4AE2923F73E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878B5DDA-55B7-4003-AF11-CBE8AC3D3A26}" type="pres">
      <dgm:prSet presAssocID="{D70C2C8F-9843-4434-86EC-4AE2923F73ED}" presName="txShp" presStyleLbl="node1" presStyleIdx="2" presStyleCnt="3" custScaleX="86445" custScaleY="119721" custLinFactNeighborX="3927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1DB955-A13D-4BB1-83E6-B6E793E6A889}" srcId="{07007B78-BE26-4A72-875D-72A2D15D32BC}" destId="{D70C2C8F-9843-4434-86EC-4AE2923F73ED}" srcOrd="2" destOrd="0" parTransId="{FEDC8106-8824-44F6-8E50-B78D8D286215}" sibTransId="{7FC595D8-D5F2-4434-9B67-B90C963FE129}"/>
    <dgm:cxn modelId="{D242848E-BA11-473B-AE1B-388926E31120}" type="presOf" srcId="{512A9302-F01F-4C36-BBB7-732EDA2997B7}" destId="{7304A90D-E2F0-485B-A335-7CFB93EBE2F2}" srcOrd="0" destOrd="0" presId="urn:microsoft.com/office/officeart/2005/8/layout/vList3"/>
    <dgm:cxn modelId="{CAAAF397-B0AD-45CD-8792-5132170C0077}" type="presOf" srcId="{D70C2C8F-9843-4434-86EC-4AE2923F73ED}" destId="{878B5DDA-55B7-4003-AF11-CBE8AC3D3A26}" srcOrd="0" destOrd="0" presId="urn:microsoft.com/office/officeart/2005/8/layout/vList3"/>
    <dgm:cxn modelId="{BB9FEABB-9847-439E-B677-E30187CD79A1}" srcId="{07007B78-BE26-4A72-875D-72A2D15D32BC}" destId="{512A9302-F01F-4C36-BBB7-732EDA2997B7}" srcOrd="1" destOrd="0" parTransId="{20E4B86B-CF66-45CA-A08C-6F8B8874FFA2}" sibTransId="{155A6899-637F-4E92-944B-181CB21CF66F}"/>
    <dgm:cxn modelId="{8D8C5A84-B43C-44A7-ABF1-D6F2AC76F5F6}" type="presOf" srcId="{07007B78-BE26-4A72-875D-72A2D15D32BC}" destId="{3A2A1616-1155-4AEE-A5B8-830D2C548A7E}" srcOrd="0" destOrd="0" presId="urn:microsoft.com/office/officeart/2005/8/layout/vList3"/>
    <dgm:cxn modelId="{C64B0F0C-190E-48E5-8456-3537CDDD0830}" srcId="{07007B78-BE26-4A72-875D-72A2D15D32BC}" destId="{743152BD-9924-4E7F-9668-EFFC65ABDFD2}" srcOrd="0" destOrd="0" parTransId="{1CA74BDF-EF3C-4DE7-8BA5-5846D97771AA}" sibTransId="{2388BD60-E54A-4748-9832-3A511C4E402B}"/>
    <dgm:cxn modelId="{915BB8CE-28C9-4749-9A06-B6618A7006D7}" type="presOf" srcId="{743152BD-9924-4E7F-9668-EFFC65ABDFD2}" destId="{21FD4CB5-2CC8-4661-BD47-F0E174A6C8B4}" srcOrd="0" destOrd="0" presId="urn:microsoft.com/office/officeart/2005/8/layout/vList3"/>
    <dgm:cxn modelId="{8C8B61B6-6F57-4D11-BBBC-7F114C1D1D92}" type="presParOf" srcId="{3A2A1616-1155-4AEE-A5B8-830D2C548A7E}" destId="{7526A157-FD7E-4FA9-A219-73106BD16AA9}" srcOrd="0" destOrd="0" presId="urn:microsoft.com/office/officeart/2005/8/layout/vList3"/>
    <dgm:cxn modelId="{24747492-0199-4027-B2C9-49B238AC3845}" type="presParOf" srcId="{7526A157-FD7E-4FA9-A219-73106BD16AA9}" destId="{67718B4B-EF46-4378-A347-A97D59CA5429}" srcOrd="0" destOrd="0" presId="urn:microsoft.com/office/officeart/2005/8/layout/vList3"/>
    <dgm:cxn modelId="{4471580B-B1C1-4B57-93D4-C5B7BBACCAF5}" type="presParOf" srcId="{7526A157-FD7E-4FA9-A219-73106BD16AA9}" destId="{21FD4CB5-2CC8-4661-BD47-F0E174A6C8B4}" srcOrd="1" destOrd="0" presId="urn:microsoft.com/office/officeart/2005/8/layout/vList3"/>
    <dgm:cxn modelId="{E056954D-A1FC-40AC-AA90-494A8C69EB48}" type="presParOf" srcId="{3A2A1616-1155-4AEE-A5B8-830D2C548A7E}" destId="{D09D4307-1F83-42F3-AF46-DE768E96E322}" srcOrd="1" destOrd="0" presId="urn:microsoft.com/office/officeart/2005/8/layout/vList3"/>
    <dgm:cxn modelId="{2458BB6C-279F-4310-9EB9-722B58AA78BF}" type="presParOf" srcId="{3A2A1616-1155-4AEE-A5B8-830D2C548A7E}" destId="{2E144FDE-2600-4666-BC21-D5506721D74A}" srcOrd="2" destOrd="0" presId="urn:microsoft.com/office/officeart/2005/8/layout/vList3"/>
    <dgm:cxn modelId="{F590D281-AAD4-43DF-A931-28D2E65D06DF}" type="presParOf" srcId="{2E144FDE-2600-4666-BC21-D5506721D74A}" destId="{1FFFFB2A-ED5B-4F1C-A72E-0C1BB6F2C783}" srcOrd="0" destOrd="0" presId="urn:microsoft.com/office/officeart/2005/8/layout/vList3"/>
    <dgm:cxn modelId="{FB0CC4AA-BC0D-4B10-A034-42A828A76BCE}" type="presParOf" srcId="{2E144FDE-2600-4666-BC21-D5506721D74A}" destId="{7304A90D-E2F0-485B-A335-7CFB93EBE2F2}" srcOrd="1" destOrd="0" presId="urn:microsoft.com/office/officeart/2005/8/layout/vList3"/>
    <dgm:cxn modelId="{48D42171-1D42-40A2-86CB-CDB2CFFDBE3E}" type="presParOf" srcId="{3A2A1616-1155-4AEE-A5B8-830D2C548A7E}" destId="{D6328AA6-F917-4FA3-B4EB-671B9531A4C7}" srcOrd="3" destOrd="0" presId="urn:microsoft.com/office/officeart/2005/8/layout/vList3"/>
    <dgm:cxn modelId="{4DD7318B-D113-4ED6-BC0D-075E922A74C2}" type="presParOf" srcId="{3A2A1616-1155-4AEE-A5B8-830D2C548A7E}" destId="{31E54536-9520-4150-B51C-674E8DE324CA}" srcOrd="4" destOrd="0" presId="urn:microsoft.com/office/officeart/2005/8/layout/vList3"/>
    <dgm:cxn modelId="{A2BCED5B-5881-4EC1-AB4C-D3F55D28F7CD}" type="presParOf" srcId="{31E54536-9520-4150-B51C-674E8DE324CA}" destId="{BD1D9C07-2C1B-450A-BC52-C98881AE20AA}" srcOrd="0" destOrd="0" presId="urn:microsoft.com/office/officeart/2005/8/layout/vList3"/>
    <dgm:cxn modelId="{385A6E7C-6F34-4AC0-913D-E367440D5191}" type="presParOf" srcId="{31E54536-9520-4150-B51C-674E8DE324CA}" destId="{878B5DDA-55B7-4003-AF11-CBE8AC3D3A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B326A-B1A6-4289-8661-B4FCEBAC4D5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90CB856-25D9-4CFB-A2AD-FD0F9CA12B7D}">
      <dgm:prSet phldrT="[Текст]" custT="1"/>
      <dgm:spPr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основных характеристик бюджета муниципального образования «Муниципальный округ 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район Удмуртской Республики»           с учетом: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253B56-A39F-4A6B-9E93-7FD696550198}" type="parTrans" cxnId="{03162FDF-2B5F-4BFD-945F-FE759B6F5D7E}">
      <dgm:prSet/>
      <dgm:spPr/>
      <dgm:t>
        <a:bodyPr/>
        <a:lstStyle/>
        <a:p>
          <a:endParaRPr lang="ru-RU"/>
        </a:p>
      </dgm:t>
    </dgm:pt>
    <dgm:pt modelId="{EF057A0D-4297-44E4-BC5D-339A246363B3}" type="sibTrans" cxnId="{03162FDF-2B5F-4BFD-945F-FE759B6F5D7E}">
      <dgm:prSet/>
      <dgm:spPr/>
      <dgm:t>
        <a:bodyPr/>
        <a:lstStyle/>
        <a:p>
          <a:endParaRPr lang="ru-RU"/>
        </a:p>
      </dgm:t>
    </dgm:pt>
    <dgm:pt modelId="{1EDD2E1F-7D23-435C-8498-29151650CCEA}" type="pres">
      <dgm:prSet presAssocID="{A76B326A-B1A6-4289-8661-B4FCEBAC4D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3B9877-007F-4FF8-A415-B5437830542E}" type="pres">
      <dgm:prSet presAssocID="{390CB856-25D9-4CFB-A2AD-FD0F9CA12B7D}" presName="parentText" presStyleLbl="node1" presStyleIdx="0" presStyleCnt="1" custScaleY="51527" custLinFactY="-100000" custLinFactNeighborX="-110" custLinFactNeighborY="-100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BB84B9-B09C-428B-BA72-49F5FFE478AB}" type="presOf" srcId="{A76B326A-B1A6-4289-8661-B4FCEBAC4D59}" destId="{1EDD2E1F-7D23-435C-8498-29151650CCEA}" srcOrd="0" destOrd="0" presId="urn:microsoft.com/office/officeart/2005/8/layout/vList2"/>
    <dgm:cxn modelId="{03162FDF-2B5F-4BFD-945F-FE759B6F5D7E}" srcId="{A76B326A-B1A6-4289-8661-B4FCEBAC4D59}" destId="{390CB856-25D9-4CFB-A2AD-FD0F9CA12B7D}" srcOrd="0" destOrd="0" parTransId="{4A253B56-A39F-4A6B-9E93-7FD696550198}" sibTransId="{EF057A0D-4297-44E4-BC5D-339A246363B3}"/>
    <dgm:cxn modelId="{4697C2DD-440B-4DD0-BA2B-CE46134FE46B}" type="presOf" srcId="{390CB856-25D9-4CFB-A2AD-FD0F9CA12B7D}" destId="{FB3B9877-007F-4FF8-A415-B5437830542E}" srcOrd="0" destOrd="0" presId="urn:microsoft.com/office/officeart/2005/8/layout/vList2"/>
    <dgm:cxn modelId="{01D210D3-3B4F-41D7-93A1-81D53D11269A}" type="presParOf" srcId="{1EDD2E1F-7D23-435C-8498-29151650CCEA}" destId="{FB3B9877-007F-4FF8-A415-B543783054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4CAF70-FD7D-4F4E-B149-9CD27B9DCC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429FB5-E0E7-4728-BF1D-5693DA5A9B05}">
      <dgm:prSet phldrT="[Текст]" custT="1"/>
      <dgm:spPr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ресурсами, в том числе за счет: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CB53C5-B564-43BB-8C98-0CE135779DBA}" type="parTrans" cxnId="{A381CFCA-6BBF-43DB-9DE7-EF59FECD1A9B}">
      <dgm:prSet/>
      <dgm:spPr/>
      <dgm:t>
        <a:bodyPr/>
        <a:lstStyle/>
        <a:p>
          <a:endParaRPr lang="ru-RU"/>
        </a:p>
      </dgm:t>
    </dgm:pt>
    <dgm:pt modelId="{3B92519C-FA09-4F7D-B9CE-ED411060F2D1}" type="sibTrans" cxnId="{A381CFCA-6BBF-43DB-9DE7-EF59FECD1A9B}">
      <dgm:prSet/>
      <dgm:spPr/>
      <dgm:t>
        <a:bodyPr/>
        <a:lstStyle/>
        <a:p>
          <a:endParaRPr lang="ru-RU"/>
        </a:p>
      </dgm:t>
    </dgm:pt>
    <dgm:pt modelId="{7501055E-F915-45B3-A34B-8BF86EDF43BE}" type="pres">
      <dgm:prSet presAssocID="{7B4CAF70-FD7D-4F4E-B149-9CD27B9DC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CF27C9-391B-4FFF-A627-649ACE127A65}" type="pres">
      <dgm:prSet presAssocID="{83429FB5-E0E7-4728-BF1D-5693DA5A9B05}" presName="parentText" presStyleLbl="node1" presStyleIdx="0" presStyleCnt="1" custScaleY="20363" custLinFactY="-100000" custLinFactNeighborX="-219" custLinFactNeighborY="-125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2591C3-2640-4ED2-A39D-27E05D85E54D}" type="presOf" srcId="{83429FB5-E0E7-4728-BF1D-5693DA5A9B05}" destId="{CECF27C9-391B-4FFF-A627-649ACE127A65}" srcOrd="0" destOrd="0" presId="urn:microsoft.com/office/officeart/2005/8/layout/vList2"/>
    <dgm:cxn modelId="{A381CFCA-6BBF-43DB-9DE7-EF59FECD1A9B}" srcId="{7B4CAF70-FD7D-4F4E-B149-9CD27B9DCC44}" destId="{83429FB5-E0E7-4728-BF1D-5693DA5A9B05}" srcOrd="0" destOrd="0" parTransId="{68CB53C5-B564-43BB-8C98-0CE135779DBA}" sibTransId="{3B92519C-FA09-4F7D-B9CE-ED411060F2D1}"/>
    <dgm:cxn modelId="{30CCBC3F-7FDC-48FF-98A3-ECC6878E2AEC}" type="presOf" srcId="{7B4CAF70-FD7D-4F4E-B149-9CD27B9DCC44}" destId="{7501055E-F915-45B3-A34B-8BF86EDF43BE}" srcOrd="0" destOrd="0" presId="urn:microsoft.com/office/officeart/2005/8/layout/vList2"/>
    <dgm:cxn modelId="{FD31D09F-8235-4D0A-BE6E-C9707756E088}" type="presParOf" srcId="{7501055E-F915-45B3-A34B-8BF86EDF43BE}" destId="{CECF27C9-391B-4FFF-A627-649ACE127A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4CAF70-FD7D-4F4E-B149-9CD27B9DCC4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3429FB5-E0E7-4728-BF1D-5693DA5A9B05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Снижение рисков возникновения просроченной кредиторской задолженности;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8CB53C5-B564-43BB-8C98-0CE135779DBA}" type="parTrans" cxnId="{A381CFCA-6BBF-43DB-9DE7-EF59FECD1A9B}">
      <dgm:prSet/>
      <dgm:spPr/>
      <dgm:t>
        <a:bodyPr/>
        <a:lstStyle/>
        <a:p>
          <a:endParaRPr lang="ru-RU"/>
        </a:p>
      </dgm:t>
    </dgm:pt>
    <dgm:pt modelId="{3B92519C-FA09-4F7D-B9CE-ED411060F2D1}" type="sibTrans" cxnId="{A381CFCA-6BBF-43DB-9DE7-EF59FECD1A9B}">
      <dgm:prSet/>
      <dgm:spPr/>
      <dgm:t>
        <a:bodyPr/>
        <a:lstStyle/>
        <a:p>
          <a:endParaRPr lang="ru-RU"/>
        </a:p>
      </dgm:t>
    </dgm:pt>
    <dgm:pt modelId="{042A2875-3359-4A8C-84A8-96B4A75F2A1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мероприятий Подпрограммы «Управление муниципальными финансами муниципального образования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3F934BB-66A7-4871-8173-B78A6DFC13CE}" type="parTrans" cxnId="{FDBBFDDE-C804-4FDB-9668-BE3B6C584078}">
      <dgm:prSet/>
      <dgm:spPr/>
      <dgm:t>
        <a:bodyPr/>
        <a:lstStyle/>
        <a:p>
          <a:endParaRPr lang="ru-RU"/>
        </a:p>
      </dgm:t>
    </dgm:pt>
    <dgm:pt modelId="{4A68CD71-B711-4922-8FA8-1ED53C2304A6}" type="sibTrans" cxnId="{FDBBFDDE-C804-4FDB-9668-BE3B6C584078}">
      <dgm:prSet/>
      <dgm:spPr/>
      <dgm:t>
        <a:bodyPr/>
        <a:lstStyle/>
        <a:p>
          <a:endParaRPr lang="ru-RU"/>
        </a:p>
      </dgm:t>
    </dgm:pt>
    <dgm:pt modelId="{85EF42FA-0C5A-417D-9092-FEFC6F624C4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Обеспечение открытости бюджетного процесса в муниципальном образовании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и вовлечение в него граждан;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1774053-A3F3-48E1-B08D-C22AB9C90532}" type="parTrans" cxnId="{685B0B9F-702C-4235-A80A-3092EE393E52}">
      <dgm:prSet/>
      <dgm:spPr/>
      <dgm:t>
        <a:bodyPr/>
        <a:lstStyle/>
        <a:p>
          <a:endParaRPr lang="ru-RU"/>
        </a:p>
      </dgm:t>
    </dgm:pt>
    <dgm:pt modelId="{ACCBCDD4-CCF6-4E4F-B2DA-34F78FF9635C}" type="sibTrans" cxnId="{685B0B9F-702C-4235-A80A-3092EE393E52}">
      <dgm:prSet/>
      <dgm:spPr/>
      <dgm:t>
        <a:bodyPr/>
        <a:lstStyle/>
        <a:p>
          <a:endParaRPr lang="ru-RU"/>
        </a:p>
      </dgm:t>
    </dgm:pt>
    <dgm:pt modelId="{D286C8C2-A92B-4950-9B98-776FE9EB006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Реализация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проактивного</a:t>
          </a:r>
          <a:r>
            <a:rPr lang="ru-RU" sz="1600" b="1" i="0" dirty="0" smtClean="0">
              <a:latin typeface="Times New Roman" pitchFamily="18" charset="0"/>
              <a:cs typeface="Times New Roman" pitchFamily="18" charset="0"/>
            </a:rPr>
            <a:t> подхода по выявлению и минимизации рисков финансовых нарушений. Мониторинг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 процессов без фактического выхода на объект контроля;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0CFA4B3-99F3-4753-8EDB-312070797A64}" type="parTrans" cxnId="{442F0AD3-C457-4AB1-BE41-9E64BD2C030E}">
      <dgm:prSet/>
      <dgm:spPr/>
      <dgm:t>
        <a:bodyPr/>
        <a:lstStyle/>
        <a:p>
          <a:endParaRPr lang="ru-RU"/>
        </a:p>
      </dgm:t>
    </dgm:pt>
    <dgm:pt modelId="{BDC7C1F4-3511-452B-B0F7-1C94129554AE}" type="sibTrans" cxnId="{442F0AD3-C457-4AB1-BE41-9E64BD2C030E}">
      <dgm:prSet/>
      <dgm:spPr/>
      <dgm:t>
        <a:bodyPr/>
        <a:lstStyle/>
        <a:p>
          <a:endParaRPr lang="ru-RU"/>
        </a:p>
      </dgm:t>
    </dgm:pt>
    <dgm:pt modelId="{B9C71AC1-4143-4A5C-913F-733F3A18E6B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Формирование и продвижение положительного инвестиционного имиджа муниципального образования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работа с инвесторами, содействие в организации финансирования инвестиционных и инфраструктурных проектов, повышение их социальной и бюджетной эффективности;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443ED06-DF19-4927-8347-BCF7AEA38FAB}" type="parTrans" cxnId="{D1A516E7-B375-49E2-AC95-1BFD80293813}">
      <dgm:prSet/>
      <dgm:spPr/>
      <dgm:t>
        <a:bodyPr/>
        <a:lstStyle/>
        <a:p>
          <a:endParaRPr lang="ru-RU"/>
        </a:p>
      </dgm:t>
    </dgm:pt>
    <dgm:pt modelId="{6B531CE6-552C-41D0-B569-DCDA5C7CB8A4}" type="sibTrans" cxnId="{D1A516E7-B375-49E2-AC95-1BFD80293813}">
      <dgm:prSet/>
      <dgm:spPr/>
      <dgm:t>
        <a:bodyPr/>
        <a:lstStyle/>
        <a:p>
          <a:endParaRPr lang="ru-RU"/>
        </a:p>
      </dgm:t>
    </dgm:pt>
    <dgm:pt modelId="{ADF1C350-1864-46AB-8916-150472AD38F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вертикально-интегрированной системы бухгалтерского и кадрового учета.</a:t>
          </a:r>
          <a:endParaRPr lang="ru-RU" sz="16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26F71-56C6-4774-A844-28105FA84D0B}" type="parTrans" cxnId="{5A260625-4F75-44BE-B137-77FE3B50D1AD}">
      <dgm:prSet/>
      <dgm:spPr/>
      <dgm:t>
        <a:bodyPr/>
        <a:lstStyle/>
        <a:p>
          <a:endParaRPr lang="ru-RU"/>
        </a:p>
      </dgm:t>
    </dgm:pt>
    <dgm:pt modelId="{9FA827ED-F08C-4921-8465-A47966577431}" type="sibTrans" cxnId="{5A260625-4F75-44BE-B137-77FE3B50D1AD}">
      <dgm:prSet/>
      <dgm:spPr/>
      <dgm:t>
        <a:bodyPr/>
        <a:lstStyle/>
        <a:p>
          <a:endParaRPr lang="ru-RU"/>
        </a:p>
      </dgm:t>
    </dgm:pt>
    <dgm:pt modelId="{7501055E-F915-45B3-A34B-8BF86EDF43BE}" type="pres">
      <dgm:prSet presAssocID="{7B4CAF70-FD7D-4F4E-B149-9CD27B9DC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CF27C9-391B-4FFF-A627-649ACE127A65}" type="pres">
      <dgm:prSet presAssocID="{83429FB5-E0E7-4728-BF1D-5693DA5A9B05}" presName="parentText" presStyleLbl="node1" presStyleIdx="0" presStyleCnt="6" custScaleY="34062" custLinFactNeighborY="-197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33424-F2EC-415C-877D-CCC9BEF6B615}" type="pres">
      <dgm:prSet presAssocID="{3B92519C-FA09-4F7D-B9CE-ED411060F2D1}" presName="spacer" presStyleCnt="0"/>
      <dgm:spPr/>
      <dgm:t>
        <a:bodyPr/>
        <a:lstStyle/>
        <a:p>
          <a:endParaRPr lang="ru-RU"/>
        </a:p>
      </dgm:t>
    </dgm:pt>
    <dgm:pt modelId="{4676942F-5B98-4889-B706-55B5B9D69E0D}" type="pres">
      <dgm:prSet presAssocID="{042A2875-3359-4A8C-84A8-96B4A75F2A1B}" presName="parentText" presStyleLbl="node1" presStyleIdx="1" presStyleCnt="6" custScaleY="55749" custLinFactNeighborY="-517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3C5D9-1B6B-4EA8-9B26-EE40A46F02B4}" type="pres">
      <dgm:prSet presAssocID="{4A68CD71-B711-4922-8FA8-1ED53C2304A6}" presName="spacer" presStyleCnt="0"/>
      <dgm:spPr/>
      <dgm:t>
        <a:bodyPr/>
        <a:lstStyle/>
        <a:p>
          <a:endParaRPr lang="ru-RU"/>
        </a:p>
      </dgm:t>
    </dgm:pt>
    <dgm:pt modelId="{A1CC4FC0-F5F6-4AF5-AA3B-2DD0039CF50B}" type="pres">
      <dgm:prSet presAssocID="{85EF42FA-0C5A-417D-9092-FEFC6F624C46}" presName="parentText" presStyleLbl="node1" presStyleIdx="2" presStyleCnt="6" custScaleY="45226" custLinFactNeighborY="-594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C5007-77F3-4953-BF6A-7811F7969D6F}" type="pres">
      <dgm:prSet presAssocID="{ACCBCDD4-CCF6-4E4F-B2DA-34F78FF9635C}" presName="spacer" presStyleCnt="0"/>
      <dgm:spPr/>
      <dgm:t>
        <a:bodyPr/>
        <a:lstStyle/>
        <a:p>
          <a:endParaRPr lang="ru-RU"/>
        </a:p>
      </dgm:t>
    </dgm:pt>
    <dgm:pt modelId="{42EC9324-E045-4205-BC82-638DFF23D7F6}" type="pres">
      <dgm:prSet presAssocID="{B9C71AC1-4143-4A5C-913F-733F3A18E6BF}" presName="parentText" presStyleLbl="node1" presStyleIdx="3" presStyleCnt="6" custScaleY="80031" custLinFactNeighborY="-399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5776F-446C-4231-A6D5-4C84AFD4E087}" type="pres">
      <dgm:prSet presAssocID="{6B531CE6-552C-41D0-B569-DCDA5C7CB8A4}" presName="spacer" presStyleCnt="0"/>
      <dgm:spPr/>
      <dgm:t>
        <a:bodyPr/>
        <a:lstStyle/>
        <a:p>
          <a:endParaRPr lang="ru-RU"/>
        </a:p>
      </dgm:t>
    </dgm:pt>
    <dgm:pt modelId="{63B0F66A-B1CF-42A6-A39D-6127461354E8}" type="pres">
      <dgm:prSet presAssocID="{D286C8C2-A92B-4950-9B98-776FE9EB006B}" presName="parentText" presStyleLbl="node1" presStyleIdx="4" presStyleCnt="6" custScaleY="61840" custLinFactNeighborY="12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62968-B2AA-416C-B055-D237AD019E74}" type="pres">
      <dgm:prSet presAssocID="{BDC7C1F4-3511-452B-B0F7-1C94129554AE}" presName="spacer" presStyleCnt="0"/>
      <dgm:spPr/>
    </dgm:pt>
    <dgm:pt modelId="{971D4AAE-1448-4F92-AA34-94C381A00D05}" type="pres">
      <dgm:prSet presAssocID="{ADF1C350-1864-46AB-8916-150472AD38F3}" presName="parentText" presStyleLbl="node1" presStyleIdx="5" presStyleCnt="6" custScaleY="28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717CD7-4158-4F46-A04A-5562490AD557}" type="presOf" srcId="{85EF42FA-0C5A-417D-9092-FEFC6F624C46}" destId="{A1CC4FC0-F5F6-4AF5-AA3B-2DD0039CF50B}" srcOrd="0" destOrd="0" presId="urn:microsoft.com/office/officeart/2005/8/layout/vList2"/>
    <dgm:cxn modelId="{8D77081D-BFA2-4673-8C2F-DDC0B734FCF6}" type="presOf" srcId="{83429FB5-E0E7-4728-BF1D-5693DA5A9B05}" destId="{CECF27C9-391B-4FFF-A627-649ACE127A65}" srcOrd="0" destOrd="0" presId="urn:microsoft.com/office/officeart/2005/8/layout/vList2"/>
    <dgm:cxn modelId="{442F0AD3-C457-4AB1-BE41-9E64BD2C030E}" srcId="{7B4CAF70-FD7D-4F4E-B149-9CD27B9DCC44}" destId="{D286C8C2-A92B-4950-9B98-776FE9EB006B}" srcOrd="4" destOrd="0" parTransId="{30CFA4B3-99F3-4753-8EDB-312070797A64}" sibTransId="{BDC7C1F4-3511-452B-B0F7-1C94129554AE}"/>
    <dgm:cxn modelId="{FC52CF5E-CA61-4C05-84F3-BEC5E6E3AB4F}" type="presOf" srcId="{ADF1C350-1864-46AB-8916-150472AD38F3}" destId="{971D4AAE-1448-4F92-AA34-94C381A00D05}" srcOrd="0" destOrd="0" presId="urn:microsoft.com/office/officeart/2005/8/layout/vList2"/>
    <dgm:cxn modelId="{685B0B9F-702C-4235-A80A-3092EE393E52}" srcId="{7B4CAF70-FD7D-4F4E-B149-9CD27B9DCC44}" destId="{85EF42FA-0C5A-417D-9092-FEFC6F624C46}" srcOrd="2" destOrd="0" parTransId="{91774053-A3F3-48E1-B08D-C22AB9C90532}" sibTransId="{ACCBCDD4-CCF6-4E4F-B2DA-34F78FF9635C}"/>
    <dgm:cxn modelId="{5A260625-4F75-44BE-B137-77FE3B50D1AD}" srcId="{7B4CAF70-FD7D-4F4E-B149-9CD27B9DCC44}" destId="{ADF1C350-1864-46AB-8916-150472AD38F3}" srcOrd="5" destOrd="0" parTransId="{0A726F71-56C6-4774-A844-28105FA84D0B}" sibTransId="{9FA827ED-F08C-4921-8465-A47966577431}"/>
    <dgm:cxn modelId="{2BB5D9CA-ED07-453E-A0F4-82C6D0505C08}" type="presOf" srcId="{B9C71AC1-4143-4A5C-913F-733F3A18E6BF}" destId="{42EC9324-E045-4205-BC82-638DFF23D7F6}" srcOrd="0" destOrd="0" presId="urn:microsoft.com/office/officeart/2005/8/layout/vList2"/>
    <dgm:cxn modelId="{C2D2B2E4-2096-4924-8F36-7998BF4EF32F}" type="presOf" srcId="{D286C8C2-A92B-4950-9B98-776FE9EB006B}" destId="{63B0F66A-B1CF-42A6-A39D-6127461354E8}" srcOrd="0" destOrd="0" presId="urn:microsoft.com/office/officeart/2005/8/layout/vList2"/>
    <dgm:cxn modelId="{89CD7E78-34C7-40FA-8CCB-0A4B0DB652D1}" type="presOf" srcId="{042A2875-3359-4A8C-84A8-96B4A75F2A1B}" destId="{4676942F-5B98-4889-B706-55B5B9D69E0D}" srcOrd="0" destOrd="0" presId="urn:microsoft.com/office/officeart/2005/8/layout/vList2"/>
    <dgm:cxn modelId="{5B74B002-63DF-42A0-9372-21AC9E3EEB11}" type="presOf" srcId="{7B4CAF70-FD7D-4F4E-B149-9CD27B9DCC44}" destId="{7501055E-F915-45B3-A34B-8BF86EDF43BE}" srcOrd="0" destOrd="0" presId="urn:microsoft.com/office/officeart/2005/8/layout/vList2"/>
    <dgm:cxn modelId="{FDBBFDDE-C804-4FDB-9668-BE3B6C584078}" srcId="{7B4CAF70-FD7D-4F4E-B149-9CD27B9DCC44}" destId="{042A2875-3359-4A8C-84A8-96B4A75F2A1B}" srcOrd="1" destOrd="0" parTransId="{93F934BB-66A7-4871-8173-B78A6DFC13CE}" sibTransId="{4A68CD71-B711-4922-8FA8-1ED53C2304A6}"/>
    <dgm:cxn modelId="{A381CFCA-6BBF-43DB-9DE7-EF59FECD1A9B}" srcId="{7B4CAF70-FD7D-4F4E-B149-9CD27B9DCC44}" destId="{83429FB5-E0E7-4728-BF1D-5693DA5A9B05}" srcOrd="0" destOrd="0" parTransId="{68CB53C5-B564-43BB-8C98-0CE135779DBA}" sibTransId="{3B92519C-FA09-4F7D-B9CE-ED411060F2D1}"/>
    <dgm:cxn modelId="{D1A516E7-B375-49E2-AC95-1BFD80293813}" srcId="{7B4CAF70-FD7D-4F4E-B149-9CD27B9DCC44}" destId="{B9C71AC1-4143-4A5C-913F-733F3A18E6BF}" srcOrd="3" destOrd="0" parTransId="{F443ED06-DF19-4927-8347-BCF7AEA38FAB}" sibTransId="{6B531CE6-552C-41D0-B569-DCDA5C7CB8A4}"/>
    <dgm:cxn modelId="{D68AB7C7-F682-4C6F-86E4-9B8BF9FC3E70}" type="presParOf" srcId="{7501055E-F915-45B3-A34B-8BF86EDF43BE}" destId="{CECF27C9-391B-4FFF-A627-649ACE127A65}" srcOrd="0" destOrd="0" presId="urn:microsoft.com/office/officeart/2005/8/layout/vList2"/>
    <dgm:cxn modelId="{FCD3C5CC-1B7C-4B2A-A688-A1EE350A8755}" type="presParOf" srcId="{7501055E-F915-45B3-A34B-8BF86EDF43BE}" destId="{C5F33424-F2EC-415C-877D-CCC9BEF6B615}" srcOrd="1" destOrd="0" presId="urn:microsoft.com/office/officeart/2005/8/layout/vList2"/>
    <dgm:cxn modelId="{2C958DD3-7941-4491-ADF9-0ABBDB9982D2}" type="presParOf" srcId="{7501055E-F915-45B3-A34B-8BF86EDF43BE}" destId="{4676942F-5B98-4889-B706-55B5B9D69E0D}" srcOrd="2" destOrd="0" presId="urn:microsoft.com/office/officeart/2005/8/layout/vList2"/>
    <dgm:cxn modelId="{BD9BE930-6DED-4223-B8FA-2AE008ACF6B1}" type="presParOf" srcId="{7501055E-F915-45B3-A34B-8BF86EDF43BE}" destId="{2193C5D9-1B6B-4EA8-9B26-EE40A46F02B4}" srcOrd="3" destOrd="0" presId="urn:microsoft.com/office/officeart/2005/8/layout/vList2"/>
    <dgm:cxn modelId="{3D5119AF-1CCD-4483-A96C-F9B1D7D9BA8A}" type="presParOf" srcId="{7501055E-F915-45B3-A34B-8BF86EDF43BE}" destId="{A1CC4FC0-F5F6-4AF5-AA3B-2DD0039CF50B}" srcOrd="4" destOrd="0" presId="urn:microsoft.com/office/officeart/2005/8/layout/vList2"/>
    <dgm:cxn modelId="{E919535B-C937-45E3-9869-2C0346F0E48D}" type="presParOf" srcId="{7501055E-F915-45B3-A34B-8BF86EDF43BE}" destId="{B6EC5007-77F3-4953-BF6A-7811F7969D6F}" srcOrd="5" destOrd="0" presId="urn:microsoft.com/office/officeart/2005/8/layout/vList2"/>
    <dgm:cxn modelId="{6CE55146-66DB-4287-BB7D-25F7E134C896}" type="presParOf" srcId="{7501055E-F915-45B3-A34B-8BF86EDF43BE}" destId="{42EC9324-E045-4205-BC82-638DFF23D7F6}" srcOrd="6" destOrd="0" presId="urn:microsoft.com/office/officeart/2005/8/layout/vList2"/>
    <dgm:cxn modelId="{4045B3E3-1417-47F1-A813-1F9B9D3B4E57}" type="presParOf" srcId="{7501055E-F915-45B3-A34B-8BF86EDF43BE}" destId="{7265776F-446C-4231-A6D5-4C84AFD4E087}" srcOrd="7" destOrd="0" presId="urn:microsoft.com/office/officeart/2005/8/layout/vList2"/>
    <dgm:cxn modelId="{C6AC6DF3-C2B9-4D0D-B998-C27A9F9561C3}" type="presParOf" srcId="{7501055E-F915-45B3-A34B-8BF86EDF43BE}" destId="{63B0F66A-B1CF-42A6-A39D-6127461354E8}" srcOrd="8" destOrd="0" presId="urn:microsoft.com/office/officeart/2005/8/layout/vList2"/>
    <dgm:cxn modelId="{B3C9AE95-0F7B-41BD-962B-658AF48EC26A}" type="presParOf" srcId="{7501055E-F915-45B3-A34B-8BF86EDF43BE}" destId="{ECA62968-B2AA-416C-B055-D237AD019E74}" srcOrd="9" destOrd="0" presId="urn:microsoft.com/office/officeart/2005/8/layout/vList2"/>
    <dgm:cxn modelId="{33CF4B1C-3A62-4B2C-B497-6FB490F93908}" type="presParOf" srcId="{7501055E-F915-45B3-A34B-8BF86EDF43BE}" destId="{971D4AAE-1448-4F92-AA34-94C381A00D0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75A1A5-0896-433E-BA91-78C3856BD7D9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3E791CD-00E1-4D30-BCD5-1EA4857975C7}">
      <dgm:prSet phldrT="[Текст]" custT="1"/>
      <dgm:spPr/>
      <dgm:t>
        <a:bodyPr/>
        <a:lstStyle/>
        <a:p>
          <a:pPr algn="l"/>
          <a:endParaRPr lang="ru-RU" sz="1600" b="1" dirty="0" smtClean="0">
            <a:solidFill>
              <a:schemeClr val="tx1"/>
            </a:solidFill>
          </a:endParaRPr>
        </a:p>
      </dgm:t>
    </dgm:pt>
    <dgm:pt modelId="{332F8DA6-6D9C-4BC0-BBC4-0C835E28C1AF}" type="sibTrans" cxnId="{3784C0E0-3FF5-4C52-ADA7-D95084A49CA0}">
      <dgm:prSet/>
      <dgm:spPr/>
      <dgm:t>
        <a:bodyPr/>
        <a:lstStyle/>
        <a:p>
          <a:endParaRPr lang="ru-RU"/>
        </a:p>
      </dgm:t>
    </dgm:pt>
    <dgm:pt modelId="{69E93514-DF63-4B06-9BEE-ED636B95538A}" type="parTrans" cxnId="{3784C0E0-3FF5-4C52-ADA7-D95084A49CA0}">
      <dgm:prSet/>
      <dgm:spPr/>
      <dgm:t>
        <a:bodyPr/>
        <a:lstStyle/>
        <a:p>
          <a:endParaRPr lang="ru-RU"/>
        </a:p>
      </dgm:t>
    </dgm:pt>
    <dgm:pt modelId="{7AF7F297-943D-4165-A8A8-54DA59560CD7}">
      <dgm:prSet phldrT="[Текст]" custT="1"/>
      <dgm:spPr/>
      <dgm:t>
        <a:bodyPr/>
        <a:lstStyle/>
        <a:p>
          <a:pPr algn="l"/>
          <a:endParaRPr lang="ru-RU" sz="1400" b="1" dirty="0" smtClean="0">
            <a:solidFill>
              <a:schemeClr val="tx1"/>
            </a:solidFill>
          </a:endParaRPr>
        </a:p>
      </dgm:t>
    </dgm:pt>
    <dgm:pt modelId="{C885DA16-C873-468A-A64B-CC8D27ABB87D}" type="sibTrans" cxnId="{1439231D-97B4-4F40-B5C8-D1C188E4E197}">
      <dgm:prSet/>
      <dgm:spPr/>
      <dgm:t>
        <a:bodyPr/>
        <a:lstStyle/>
        <a:p>
          <a:endParaRPr lang="ru-RU"/>
        </a:p>
      </dgm:t>
    </dgm:pt>
    <dgm:pt modelId="{9537DFCC-875F-4684-8B9E-802F2AC8EFFB}" type="parTrans" cxnId="{1439231D-97B4-4F40-B5C8-D1C188E4E197}">
      <dgm:prSet/>
      <dgm:spPr/>
      <dgm:t>
        <a:bodyPr/>
        <a:lstStyle/>
        <a:p>
          <a:endParaRPr lang="ru-RU"/>
        </a:p>
      </dgm:t>
    </dgm:pt>
    <dgm:pt modelId="{E948EA84-102C-437F-80FA-896499AE9317}">
      <dgm:prSet phldrT="[Текст]" custT="1"/>
      <dgm:spPr/>
      <dgm:t>
        <a:bodyPr/>
        <a:lstStyle/>
        <a:p>
          <a:pPr algn="l"/>
          <a:endParaRPr lang="ru-RU" sz="1300" b="1" dirty="0"/>
        </a:p>
      </dgm:t>
    </dgm:pt>
    <dgm:pt modelId="{AFFD2F5B-1ECB-4E46-AC3B-08F56C5DB04C}" type="sibTrans" cxnId="{6FBF8FDE-9725-478F-92D6-1E36D3881D33}">
      <dgm:prSet/>
      <dgm:spPr/>
      <dgm:t>
        <a:bodyPr/>
        <a:lstStyle/>
        <a:p>
          <a:endParaRPr lang="ru-RU"/>
        </a:p>
      </dgm:t>
    </dgm:pt>
    <dgm:pt modelId="{9D60C099-0732-487A-9511-D9BA8DBD8245}" type="parTrans" cxnId="{6FBF8FDE-9725-478F-92D6-1E36D3881D33}">
      <dgm:prSet/>
      <dgm:spPr/>
      <dgm:t>
        <a:bodyPr/>
        <a:lstStyle/>
        <a:p>
          <a:endParaRPr lang="ru-RU"/>
        </a:p>
      </dgm:t>
    </dgm:pt>
    <dgm:pt modelId="{9748E425-1F62-4E54-AB72-024F4DE93407}">
      <dgm:prSet phldrT="[Текст]" custT="1"/>
      <dgm:spPr/>
      <dgm:t>
        <a:bodyPr/>
        <a:lstStyle/>
        <a:p>
          <a:pPr algn="l"/>
          <a:endParaRPr lang="ru-RU" sz="1300" b="1" dirty="0">
            <a:solidFill>
              <a:schemeClr val="tx1"/>
            </a:solidFill>
          </a:endParaRPr>
        </a:p>
      </dgm:t>
    </dgm:pt>
    <dgm:pt modelId="{4C985B15-CCC8-41E5-9AB2-556CFD98936E}" type="sibTrans" cxnId="{DEBF1D61-273D-4ED9-8958-0C051EC072B8}">
      <dgm:prSet/>
      <dgm:spPr/>
      <dgm:t>
        <a:bodyPr/>
        <a:lstStyle/>
        <a:p>
          <a:endParaRPr lang="ru-RU"/>
        </a:p>
      </dgm:t>
    </dgm:pt>
    <dgm:pt modelId="{9A75D3E3-D02A-4BE3-A087-B6E91E07991C}" type="parTrans" cxnId="{DEBF1D61-273D-4ED9-8958-0C051EC072B8}">
      <dgm:prSet/>
      <dgm:spPr/>
      <dgm:t>
        <a:bodyPr/>
        <a:lstStyle/>
        <a:p>
          <a:endParaRPr lang="ru-RU"/>
        </a:p>
      </dgm:t>
    </dgm:pt>
    <dgm:pt modelId="{1C2F1FB4-02DF-4B45-997F-AD883C89DE44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устойчивого развития экономики и социальной стабильности в муниципальном образовании «Муниципальный округ </a:t>
          </a:r>
          <a:r>
            <a:rPr lang="ru-RU" sz="14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FC7ED8CD-D11F-472A-A60A-21CB4DB7EEE1}" type="parTrans" cxnId="{291E4716-C357-42C6-B593-A4B7B38047D6}">
      <dgm:prSet/>
      <dgm:spPr/>
      <dgm:t>
        <a:bodyPr/>
        <a:lstStyle/>
        <a:p>
          <a:endParaRPr lang="ru-RU"/>
        </a:p>
      </dgm:t>
    </dgm:pt>
    <dgm:pt modelId="{F815C551-40F5-44BA-96D3-6F0E4A8009F0}" type="sibTrans" cxnId="{291E4716-C357-42C6-B593-A4B7B38047D6}">
      <dgm:prSet/>
      <dgm:spPr/>
      <dgm:t>
        <a:bodyPr/>
        <a:lstStyle/>
        <a:p>
          <a:endParaRPr lang="ru-RU"/>
        </a:p>
      </dgm:t>
    </dgm:pt>
    <dgm:pt modelId="{A2261A13-B070-413A-93C1-72BF776512ED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повышение качества администрирования доходов консолидированного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на основе межведомственного взаимодействия органов местного самоуправления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исполнительных органов государственной власти Удмуртской Республики и Управления Федеральной налоговой службы по Удмуртской Республике;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BD92A68-75F2-4D9B-956B-A7EB48C7E69A}" type="parTrans" cxnId="{788EF789-FCFA-469A-A0A4-720561C51A52}">
      <dgm:prSet/>
      <dgm:spPr/>
      <dgm:t>
        <a:bodyPr/>
        <a:lstStyle/>
        <a:p>
          <a:endParaRPr lang="ru-RU"/>
        </a:p>
      </dgm:t>
    </dgm:pt>
    <dgm:pt modelId="{A79C033D-DA0E-44B6-B11D-CECA4D195058}" type="sibTrans" cxnId="{788EF789-FCFA-469A-A0A4-720561C51A52}">
      <dgm:prSet/>
      <dgm:spPr/>
      <dgm:t>
        <a:bodyPr/>
        <a:lstStyle/>
        <a:p>
          <a:endParaRPr lang="ru-RU"/>
        </a:p>
      </dgm:t>
    </dgm:pt>
    <dgm:pt modelId="{98987586-3A4E-4117-841C-FA7DD5296F9C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расширение налоговой базы на основе повышения инвестиционной привлекательности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обеспечение роста объемов налоговых доходов консолидированного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районУдмуртской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Республики»;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1AFA7F55-768F-45AA-A5B3-8CF51FA11482}" type="parTrans" cxnId="{AD1CD8D3-23B7-4F47-AB90-E526F0C2E939}">
      <dgm:prSet/>
      <dgm:spPr/>
      <dgm:t>
        <a:bodyPr/>
        <a:lstStyle/>
        <a:p>
          <a:endParaRPr lang="ru-RU"/>
        </a:p>
      </dgm:t>
    </dgm:pt>
    <dgm:pt modelId="{F037AA84-507C-45B3-B11B-624DC22CB31D}" type="sibTrans" cxnId="{AD1CD8D3-23B7-4F47-AB90-E526F0C2E939}">
      <dgm:prSet/>
      <dgm:spPr/>
      <dgm:t>
        <a:bodyPr/>
        <a:lstStyle/>
        <a:p>
          <a:endParaRPr lang="ru-RU"/>
        </a:p>
      </dgm:t>
    </dgm:pt>
    <dgm:pt modelId="{97B23A07-11E7-4074-AE24-DF22F55F2831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повышению уровня собираемости налогов, снижению доли теневого сектора экономики;</a:t>
          </a:r>
        </a:p>
      </dgm:t>
    </dgm:pt>
    <dgm:pt modelId="{AA385FBF-5CB5-4AF2-885F-B3B75D625EB0}" type="parTrans" cxnId="{9A0012AF-6D56-42B2-8638-AF0205C9E616}">
      <dgm:prSet/>
      <dgm:spPr/>
      <dgm:t>
        <a:bodyPr/>
        <a:lstStyle/>
        <a:p>
          <a:endParaRPr lang="ru-RU"/>
        </a:p>
      </dgm:t>
    </dgm:pt>
    <dgm:pt modelId="{B1D4EB03-7D17-4BF9-8D2A-6F32D0FCE77B}" type="sibTrans" cxnId="{9A0012AF-6D56-42B2-8638-AF0205C9E616}">
      <dgm:prSet/>
      <dgm:spPr/>
      <dgm:t>
        <a:bodyPr/>
        <a:lstStyle/>
        <a:p>
          <a:endParaRPr lang="ru-RU"/>
        </a:p>
      </dgm:t>
    </dgm:pt>
    <dgm:pt modelId="{013C9D2A-4A67-4F2D-9580-E76202248BB9}">
      <dgm:prSet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0EDD4EAF-8974-4DFD-B5F2-040CC2D19570}" type="parTrans" cxnId="{A4D93EAA-3BBB-405D-8F41-17D05BC18CF1}">
      <dgm:prSet/>
      <dgm:spPr/>
      <dgm:t>
        <a:bodyPr/>
        <a:lstStyle/>
        <a:p>
          <a:endParaRPr lang="ru-RU"/>
        </a:p>
      </dgm:t>
    </dgm:pt>
    <dgm:pt modelId="{CE9F2F66-0141-407A-926B-36326ABBAE66}" type="sibTrans" cxnId="{A4D93EAA-3BBB-405D-8F41-17D05BC18CF1}">
      <dgm:prSet/>
      <dgm:spPr/>
      <dgm:t>
        <a:bodyPr/>
        <a:lstStyle/>
        <a:p>
          <a:endParaRPr lang="ru-RU"/>
        </a:p>
      </dgm:t>
    </dgm:pt>
    <dgm:pt modelId="{080F7671-AD5E-4CF2-9FDA-77ABD8A6A31C}">
      <dgm:prSet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F1A18B91-75CC-4AE3-9E5E-098D1506EDFB}" type="parTrans" cxnId="{C08000B2-EAED-42C0-99B1-9CB9C240EBBF}">
      <dgm:prSet/>
      <dgm:spPr/>
      <dgm:t>
        <a:bodyPr/>
        <a:lstStyle/>
        <a:p>
          <a:endParaRPr lang="ru-RU"/>
        </a:p>
      </dgm:t>
    </dgm:pt>
    <dgm:pt modelId="{9BE96DD1-3CEB-491E-9793-FD1B60956AEB}" type="sibTrans" cxnId="{C08000B2-EAED-42C0-99B1-9CB9C240EBBF}">
      <dgm:prSet/>
      <dgm:spPr/>
      <dgm:t>
        <a:bodyPr/>
        <a:lstStyle/>
        <a:p>
          <a:endParaRPr lang="ru-RU"/>
        </a:p>
      </dgm:t>
    </dgm:pt>
    <dgm:pt modelId="{C18FC70D-50A6-4C87-9E11-B8B09EB70206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регламентация процедур контроля, учета и оценки эффективности налоговых льгот на основе концепции «налоговых расходов», развития механизма и методики оценки их эффективности;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291CC-8654-4FC0-80F3-FD894F530EDC}" type="parTrans" cxnId="{4B378F24-FA6C-42DF-9723-B41176A737BC}">
      <dgm:prSet/>
      <dgm:spPr/>
      <dgm:t>
        <a:bodyPr/>
        <a:lstStyle/>
        <a:p>
          <a:endParaRPr lang="ru-RU"/>
        </a:p>
      </dgm:t>
    </dgm:pt>
    <dgm:pt modelId="{BDD4C5FB-9856-4DBA-8CE8-7EAFAF0C0F39}" type="sibTrans" cxnId="{4B378F24-FA6C-42DF-9723-B41176A737BC}">
      <dgm:prSet/>
      <dgm:spPr/>
      <dgm:t>
        <a:bodyPr/>
        <a:lstStyle/>
        <a:p>
          <a:endParaRPr lang="ru-RU"/>
        </a:p>
      </dgm:t>
    </dgm:pt>
    <dgm:pt modelId="{F896E840-8350-4332-A9E9-78843FE719CE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вовлечению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0DED-2EA8-432B-8053-555873E0832B}" type="parTrans" cxnId="{D77CF591-AFAD-494C-A80C-09CBDD2BD908}">
      <dgm:prSet/>
      <dgm:spPr/>
      <dgm:t>
        <a:bodyPr/>
        <a:lstStyle/>
        <a:p>
          <a:endParaRPr lang="ru-RU"/>
        </a:p>
      </dgm:t>
    </dgm:pt>
    <dgm:pt modelId="{CA50B454-E596-42C8-BAC6-7D3C7199D60F}" type="sibTrans" cxnId="{D77CF591-AFAD-494C-A80C-09CBDD2BD908}">
      <dgm:prSet/>
      <dgm:spPr/>
      <dgm:t>
        <a:bodyPr/>
        <a:lstStyle/>
        <a:p>
          <a:endParaRPr lang="ru-RU"/>
        </a:p>
      </dgm:t>
    </dgm:pt>
    <dgm:pt modelId="{D8CA7F2F-7B53-459D-8265-9A284009FEA0}">
      <dgm:prSet/>
      <dgm:spPr/>
      <dgm:t>
        <a:bodyPr/>
        <a:lstStyle/>
        <a:p>
          <a:endParaRPr lang="ru-RU" dirty="0"/>
        </a:p>
      </dgm:t>
    </dgm:pt>
    <dgm:pt modelId="{F2443786-2632-4271-A9CD-D77F16721B89}" type="parTrans" cxnId="{BA2D90DA-02FE-4D61-98E5-0B5F1EABD3C6}">
      <dgm:prSet/>
      <dgm:spPr/>
      <dgm:t>
        <a:bodyPr/>
        <a:lstStyle/>
        <a:p>
          <a:endParaRPr lang="ru-RU"/>
        </a:p>
      </dgm:t>
    </dgm:pt>
    <dgm:pt modelId="{8923415C-5005-4BFD-8B41-EB174B220DB2}" type="sibTrans" cxnId="{BA2D90DA-02FE-4D61-98E5-0B5F1EABD3C6}">
      <dgm:prSet/>
      <dgm:spPr/>
      <dgm:t>
        <a:bodyPr/>
        <a:lstStyle/>
        <a:p>
          <a:endParaRPr lang="ru-RU"/>
        </a:p>
      </dgm:t>
    </dgm:pt>
    <dgm:pt modelId="{A1AE5C5B-0D4B-4FC2-9033-FC79A8157B09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доходной части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B9C46-970C-4464-8678-2A8F1571BD93}" type="parTrans" cxnId="{8BD5807E-DD32-48E2-A512-6910B17DE3D8}">
      <dgm:prSet/>
      <dgm:spPr/>
      <dgm:t>
        <a:bodyPr/>
        <a:lstStyle/>
        <a:p>
          <a:endParaRPr lang="ru-RU"/>
        </a:p>
      </dgm:t>
    </dgm:pt>
    <dgm:pt modelId="{98BAB42F-7C92-45E7-A7FE-2FCFAC910742}" type="sibTrans" cxnId="{8BD5807E-DD32-48E2-A512-6910B17DE3D8}">
      <dgm:prSet/>
      <dgm:spPr/>
      <dgm:t>
        <a:bodyPr/>
        <a:lstStyle/>
        <a:p>
          <a:endParaRPr lang="ru-RU"/>
        </a:p>
      </dgm:t>
    </dgm:pt>
    <dgm:pt modelId="{23F210E5-D318-4B93-86B2-BCFCDB8E5E40}" type="pres">
      <dgm:prSet presAssocID="{FB75A1A5-0896-433E-BA91-78C3856BD7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4EE0D8-CFC1-4AC5-A2BD-8A5211316CF1}" type="pres">
      <dgm:prSet presAssocID="{9748E425-1F62-4E54-AB72-024F4DE93407}" presName="composite" presStyleCnt="0"/>
      <dgm:spPr/>
      <dgm:t>
        <a:bodyPr/>
        <a:lstStyle/>
        <a:p>
          <a:endParaRPr lang="ru-RU"/>
        </a:p>
      </dgm:t>
    </dgm:pt>
    <dgm:pt modelId="{EDF4C371-C09B-4697-A66E-94C5AA04B36B}" type="pres">
      <dgm:prSet presAssocID="{9748E425-1F62-4E54-AB72-024F4DE93407}" presName="parentText" presStyleLbl="alignNode1" presStyleIdx="0" presStyleCnt="7" custScaleY="110716" custLinFactNeighborY="-129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8AE45-F4AA-44F1-A906-48F3FE2B673E}" type="pres">
      <dgm:prSet presAssocID="{9748E425-1F62-4E54-AB72-024F4DE93407}" presName="descendantText" presStyleLbl="alignAcc1" presStyleIdx="0" presStyleCnt="7" custScaleY="104041" custLinFactNeighborX="19" custLinFactNeighborY="6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13B57-6126-43E8-93F9-ABE7D8E58E6A}" type="pres">
      <dgm:prSet presAssocID="{4C985B15-CCC8-41E5-9AB2-556CFD98936E}" presName="sp" presStyleCnt="0"/>
      <dgm:spPr/>
      <dgm:t>
        <a:bodyPr/>
        <a:lstStyle/>
        <a:p>
          <a:endParaRPr lang="ru-RU"/>
        </a:p>
      </dgm:t>
    </dgm:pt>
    <dgm:pt modelId="{91B7FD1C-6AB5-4419-BDD4-845FCC2A3A6F}" type="pres">
      <dgm:prSet presAssocID="{E948EA84-102C-437F-80FA-896499AE9317}" presName="composite" presStyleCnt="0"/>
      <dgm:spPr/>
      <dgm:t>
        <a:bodyPr/>
        <a:lstStyle/>
        <a:p>
          <a:endParaRPr lang="ru-RU"/>
        </a:p>
      </dgm:t>
    </dgm:pt>
    <dgm:pt modelId="{1E81F90D-7C12-449C-BF74-DFBDC81748F0}" type="pres">
      <dgm:prSet presAssocID="{E948EA84-102C-437F-80FA-896499AE9317}" presName="parentText" presStyleLbl="alignNode1" presStyleIdx="1" presStyleCnt="7" custScaleY="112032" custLinFactNeighborX="0" custLinFactNeighborY="-119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E7E39-A97B-4A9B-BDBA-F06392B84135}" type="pres">
      <dgm:prSet presAssocID="{E948EA84-102C-437F-80FA-896499AE9317}" presName="descendantText" presStyleLbl="alignAcc1" presStyleIdx="1" presStyleCnt="7" custScaleY="227698" custLinFactNeighborX="-122" custLinFactNeighborY="-8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A7D06-3554-456A-B9F8-3421087C6168}" type="pres">
      <dgm:prSet presAssocID="{AFFD2F5B-1ECB-4E46-AC3B-08F56C5DB04C}" presName="sp" presStyleCnt="0"/>
      <dgm:spPr/>
      <dgm:t>
        <a:bodyPr/>
        <a:lstStyle/>
        <a:p>
          <a:endParaRPr lang="ru-RU"/>
        </a:p>
      </dgm:t>
    </dgm:pt>
    <dgm:pt modelId="{35D49679-1475-43AE-B2FF-12AC97097CCB}" type="pres">
      <dgm:prSet presAssocID="{7AF7F297-943D-4165-A8A8-54DA59560CD7}" presName="composite" presStyleCnt="0"/>
      <dgm:spPr/>
      <dgm:t>
        <a:bodyPr/>
        <a:lstStyle/>
        <a:p>
          <a:endParaRPr lang="ru-RU"/>
        </a:p>
      </dgm:t>
    </dgm:pt>
    <dgm:pt modelId="{2A41DBF3-99E0-4EBA-96C1-D30741F1C516}" type="pres">
      <dgm:prSet presAssocID="{7AF7F297-943D-4165-A8A8-54DA59560CD7}" presName="parentText" presStyleLbl="alignNode1" presStyleIdx="2" presStyleCnt="7" custScaleY="119586" custLinFactNeighborX="0" custLinFactNeighborY="23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2966B-4B80-426D-9FF6-EEF2EC55E311}" type="pres">
      <dgm:prSet presAssocID="{7AF7F297-943D-4165-A8A8-54DA59560CD7}" presName="descendantText" presStyleLbl="alignAcc1" presStyleIdx="2" presStyleCnt="7" custScaleY="211043" custLinFactNeighborX="200" custLinFactNeighborY="34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F9E4A-9593-43D5-A717-BB4CF5B1B509}" type="pres">
      <dgm:prSet presAssocID="{C885DA16-C873-468A-A64B-CC8D27ABB87D}" presName="sp" presStyleCnt="0"/>
      <dgm:spPr/>
      <dgm:t>
        <a:bodyPr/>
        <a:lstStyle/>
        <a:p>
          <a:endParaRPr lang="ru-RU"/>
        </a:p>
      </dgm:t>
    </dgm:pt>
    <dgm:pt modelId="{1C8CB0F8-42A6-419F-B599-033415DCC38D}" type="pres">
      <dgm:prSet presAssocID="{43E791CD-00E1-4D30-BCD5-1EA4857975C7}" presName="composite" presStyleCnt="0"/>
      <dgm:spPr/>
      <dgm:t>
        <a:bodyPr/>
        <a:lstStyle/>
        <a:p>
          <a:endParaRPr lang="ru-RU"/>
        </a:p>
      </dgm:t>
    </dgm:pt>
    <dgm:pt modelId="{85C8A1A4-1AB8-4974-B763-DB81763921CB}" type="pres">
      <dgm:prSet presAssocID="{43E791CD-00E1-4D30-BCD5-1EA4857975C7}" presName="parentText" presStyleLbl="alignNode1" presStyleIdx="3" presStyleCnt="7" custLinFactNeighborX="0" custLinFactNeighborY="219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1711F-29FA-4DD0-8F3C-2057DF279F2E}" type="pres">
      <dgm:prSet presAssocID="{43E791CD-00E1-4D30-BCD5-1EA4857975C7}" presName="descendantText" presStyleLbl="alignAcc1" presStyleIdx="3" presStyleCnt="7" custScaleY="90170" custLinFactNeighborX="43" custLinFactNeighborY="54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6ACD3-C4AC-4F10-86C6-7095CFC2E725}" type="pres">
      <dgm:prSet presAssocID="{332F8DA6-6D9C-4BC0-BBC4-0C835E28C1AF}" presName="sp" presStyleCnt="0"/>
      <dgm:spPr/>
    </dgm:pt>
    <dgm:pt modelId="{EEE93EDD-BF73-4431-A8EE-C806DE9BE555}" type="pres">
      <dgm:prSet presAssocID="{080F7671-AD5E-4CF2-9FDA-77ABD8A6A31C}" presName="composite" presStyleCnt="0"/>
      <dgm:spPr/>
    </dgm:pt>
    <dgm:pt modelId="{F00E930B-F0DB-4564-AF70-C78DBFC228C2}" type="pres">
      <dgm:prSet presAssocID="{080F7671-AD5E-4CF2-9FDA-77ABD8A6A31C}" presName="parentText" presStyleLbl="alignNode1" presStyleIdx="4" presStyleCnt="7" custLinFactNeighborX="0" custLinFactNeighborY="254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6178A-3D14-4173-9C67-290CBB0C5415}" type="pres">
      <dgm:prSet presAssocID="{080F7671-AD5E-4CF2-9FDA-77ABD8A6A31C}" presName="descendantText" presStyleLbl="alignAcc1" presStyleIdx="4" presStyleCnt="7" custLinFactNeighborX="102" custLinFactNeighborY="35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1512F-3982-42A1-9C58-67FC0CB3D1DD}" type="pres">
      <dgm:prSet presAssocID="{9BE96DD1-3CEB-491E-9793-FD1B60956AEB}" presName="sp" presStyleCnt="0"/>
      <dgm:spPr/>
    </dgm:pt>
    <dgm:pt modelId="{52E08335-2653-4189-A1F0-7DFE079FE9D1}" type="pres">
      <dgm:prSet presAssocID="{013C9D2A-4A67-4F2D-9580-E76202248BB9}" presName="composite" presStyleCnt="0"/>
      <dgm:spPr/>
    </dgm:pt>
    <dgm:pt modelId="{84958DCF-77FF-4539-A32D-3302B5D9F724}" type="pres">
      <dgm:prSet presAssocID="{013C9D2A-4A67-4F2D-9580-E76202248BB9}" presName="parentText" presStyleLbl="alignNode1" presStyleIdx="5" presStyleCnt="7" custLinFactNeighborX="0" custLinFactNeighborY="198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C8995-4972-46A8-A0E4-9B37409AAFC5}" type="pres">
      <dgm:prSet presAssocID="{013C9D2A-4A67-4F2D-9580-E76202248BB9}" presName="descendantText" presStyleLbl="alignAcc1" presStyleIdx="5" presStyleCnt="7" custScaleY="129042" custLinFactNeighborX="102" custLinFactNeighborY="36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77A67-A31C-434D-811F-9CFF66B75CFD}" type="pres">
      <dgm:prSet presAssocID="{CE9F2F66-0141-407A-926B-36326ABBAE66}" presName="sp" presStyleCnt="0"/>
      <dgm:spPr/>
    </dgm:pt>
    <dgm:pt modelId="{0B78D1A7-CCFF-40FA-B06F-6B553A0157F0}" type="pres">
      <dgm:prSet presAssocID="{D8CA7F2F-7B53-459D-8265-9A284009FEA0}" presName="composite" presStyleCnt="0"/>
      <dgm:spPr/>
    </dgm:pt>
    <dgm:pt modelId="{916754CE-2B94-42C9-8036-A1C5476F9C23}" type="pres">
      <dgm:prSet presAssocID="{D8CA7F2F-7B53-459D-8265-9A284009FEA0}" presName="parentText" presStyleLbl="alignNode1" presStyleIdx="6" presStyleCnt="7" custLinFactNeighborX="0" custLinFactNeighborY="218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E809F-F3D3-441B-B12B-F6E4C020C3E2}" type="pres">
      <dgm:prSet presAssocID="{D8CA7F2F-7B53-459D-8265-9A284009FEA0}" presName="descendantText" presStyleLbl="alignAcc1" presStyleIdx="6" presStyleCnt="7" custScaleX="99222" custScaleY="100000" custLinFactNeighborX="-123" custLinFactNeighborY="35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228315-1A73-420A-927F-1D474A93F239}" type="presOf" srcId="{F896E840-8350-4332-A9E9-78843FE719CE}" destId="{027C8995-4972-46A8-A0E4-9B37409AAFC5}" srcOrd="0" destOrd="0" presId="urn:microsoft.com/office/officeart/2005/8/layout/chevron2"/>
    <dgm:cxn modelId="{1C85122D-8B5D-48E4-9251-8A15DCD4EF12}" type="presOf" srcId="{43E791CD-00E1-4D30-BCD5-1EA4857975C7}" destId="{85C8A1A4-1AB8-4974-B763-DB81763921CB}" srcOrd="0" destOrd="0" presId="urn:microsoft.com/office/officeart/2005/8/layout/chevron2"/>
    <dgm:cxn modelId="{291E4716-C357-42C6-B593-A4B7B38047D6}" srcId="{9748E425-1F62-4E54-AB72-024F4DE93407}" destId="{1C2F1FB4-02DF-4B45-997F-AD883C89DE44}" srcOrd="0" destOrd="0" parTransId="{FC7ED8CD-D11F-472A-A60A-21CB4DB7EEE1}" sibTransId="{F815C551-40F5-44BA-96D3-6F0E4A8009F0}"/>
    <dgm:cxn modelId="{A4D93EAA-3BBB-405D-8F41-17D05BC18CF1}" srcId="{FB75A1A5-0896-433E-BA91-78C3856BD7D9}" destId="{013C9D2A-4A67-4F2D-9580-E76202248BB9}" srcOrd="5" destOrd="0" parTransId="{0EDD4EAF-8974-4DFD-B5F2-040CC2D19570}" sibTransId="{CE9F2F66-0141-407A-926B-36326ABBAE66}"/>
    <dgm:cxn modelId="{F87E260D-7CF4-4917-A1A5-69DB396843C2}" type="presOf" srcId="{013C9D2A-4A67-4F2D-9580-E76202248BB9}" destId="{84958DCF-77FF-4539-A32D-3302B5D9F724}" srcOrd="0" destOrd="0" presId="urn:microsoft.com/office/officeart/2005/8/layout/chevron2"/>
    <dgm:cxn modelId="{BA2D90DA-02FE-4D61-98E5-0B5F1EABD3C6}" srcId="{FB75A1A5-0896-433E-BA91-78C3856BD7D9}" destId="{D8CA7F2F-7B53-459D-8265-9A284009FEA0}" srcOrd="6" destOrd="0" parTransId="{F2443786-2632-4271-A9CD-D77F16721B89}" sibTransId="{8923415C-5005-4BFD-8B41-EB174B220DB2}"/>
    <dgm:cxn modelId="{5DA389EB-6053-427B-8ABB-661200B88E4C}" type="presOf" srcId="{98987586-3A4E-4117-841C-FA7DD5296F9C}" destId="{F462966B-4B80-426D-9FF6-EEF2EC55E311}" srcOrd="0" destOrd="0" presId="urn:microsoft.com/office/officeart/2005/8/layout/chevron2"/>
    <dgm:cxn modelId="{9A0012AF-6D56-42B2-8638-AF0205C9E616}" srcId="{43E791CD-00E1-4D30-BCD5-1EA4857975C7}" destId="{97B23A07-11E7-4074-AE24-DF22F55F2831}" srcOrd="0" destOrd="0" parTransId="{AA385FBF-5CB5-4AF2-885F-B3B75D625EB0}" sibTransId="{B1D4EB03-7D17-4BF9-8D2A-6F32D0FCE77B}"/>
    <dgm:cxn modelId="{AD1CD8D3-23B7-4F47-AB90-E526F0C2E939}" srcId="{7AF7F297-943D-4165-A8A8-54DA59560CD7}" destId="{98987586-3A4E-4117-841C-FA7DD5296F9C}" srcOrd="0" destOrd="0" parTransId="{1AFA7F55-768F-45AA-A5B3-8CF51FA11482}" sibTransId="{F037AA84-507C-45B3-B11B-624DC22CB31D}"/>
    <dgm:cxn modelId="{D77CF591-AFAD-494C-A80C-09CBDD2BD908}" srcId="{013C9D2A-4A67-4F2D-9580-E76202248BB9}" destId="{F896E840-8350-4332-A9E9-78843FE719CE}" srcOrd="0" destOrd="0" parTransId="{51130DED-2EA8-432B-8053-555873E0832B}" sibTransId="{CA50B454-E596-42C8-BAC6-7D3C7199D60F}"/>
    <dgm:cxn modelId="{6441EFDD-1607-4C68-89B9-F9E1F3284194}" type="presOf" srcId="{9748E425-1F62-4E54-AB72-024F4DE93407}" destId="{EDF4C371-C09B-4697-A66E-94C5AA04B36B}" srcOrd="0" destOrd="0" presId="urn:microsoft.com/office/officeart/2005/8/layout/chevron2"/>
    <dgm:cxn modelId="{1439231D-97B4-4F40-B5C8-D1C188E4E197}" srcId="{FB75A1A5-0896-433E-BA91-78C3856BD7D9}" destId="{7AF7F297-943D-4165-A8A8-54DA59560CD7}" srcOrd="2" destOrd="0" parTransId="{9537DFCC-875F-4684-8B9E-802F2AC8EFFB}" sibTransId="{C885DA16-C873-468A-A64B-CC8D27ABB87D}"/>
    <dgm:cxn modelId="{DEBF1D61-273D-4ED9-8958-0C051EC072B8}" srcId="{FB75A1A5-0896-433E-BA91-78C3856BD7D9}" destId="{9748E425-1F62-4E54-AB72-024F4DE93407}" srcOrd="0" destOrd="0" parTransId="{9A75D3E3-D02A-4BE3-A087-B6E91E07991C}" sibTransId="{4C985B15-CCC8-41E5-9AB2-556CFD98936E}"/>
    <dgm:cxn modelId="{F2CDD3EA-4AB6-4428-8ABA-3E8A915214CB}" type="presOf" srcId="{A1AE5C5B-0D4B-4FC2-9033-FC79A8157B09}" destId="{F97E809F-F3D3-441B-B12B-F6E4C020C3E2}" srcOrd="0" destOrd="0" presId="urn:microsoft.com/office/officeart/2005/8/layout/chevron2"/>
    <dgm:cxn modelId="{6FBF8FDE-9725-478F-92D6-1E36D3881D33}" srcId="{FB75A1A5-0896-433E-BA91-78C3856BD7D9}" destId="{E948EA84-102C-437F-80FA-896499AE9317}" srcOrd="1" destOrd="0" parTransId="{9D60C099-0732-487A-9511-D9BA8DBD8245}" sibTransId="{AFFD2F5B-1ECB-4E46-AC3B-08F56C5DB04C}"/>
    <dgm:cxn modelId="{6B74028F-989E-49B9-BF17-F708E5D58123}" type="presOf" srcId="{FB75A1A5-0896-433E-BA91-78C3856BD7D9}" destId="{23F210E5-D318-4B93-86B2-BCFCDB8E5E40}" srcOrd="0" destOrd="0" presId="urn:microsoft.com/office/officeart/2005/8/layout/chevron2"/>
    <dgm:cxn modelId="{788EF789-FCFA-469A-A0A4-720561C51A52}" srcId="{E948EA84-102C-437F-80FA-896499AE9317}" destId="{A2261A13-B070-413A-93C1-72BF776512ED}" srcOrd="0" destOrd="0" parTransId="{5BD92A68-75F2-4D9B-956B-A7EB48C7E69A}" sibTransId="{A79C033D-DA0E-44B6-B11D-CECA4D195058}"/>
    <dgm:cxn modelId="{4340890C-D913-4E91-8938-645E11906CBD}" type="presOf" srcId="{E948EA84-102C-437F-80FA-896499AE9317}" destId="{1E81F90D-7C12-449C-BF74-DFBDC81748F0}" srcOrd="0" destOrd="0" presId="urn:microsoft.com/office/officeart/2005/8/layout/chevron2"/>
    <dgm:cxn modelId="{D20D7F76-6CFC-4003-8A9F-E9F4484A07BD}" type="presOf" srcId="{7AF7F297-943D-4165-A8A8-54DA59560CD7}" destId="{2A41DBF3-99E0-4EBA-96C1-D30741F1C516}" srcOrd="0" destOrd="0" presId="urn:microsoft.com/office/officeart/2005/8/layout/chevron2"/>
    <dgm:cxn modelId="{0573CA1E-0903-4C6E-BE8E-DCBA5DE2DD54}" type="presOf" srcId="{A2261A13-B070-413A-93C1-72BF776512ED}" destId="{A01E7E39-A97B-4A9B-BDBA-F06392B84135}" srcOrd="0" destOrd="0" presId="urn:microsoft.com/office/officeart/2005/8/layout/chevron2"/>
    <dgm:cxn modelId="{4B378F24-FA6C-42DF-9723-B41176A737BC}" srcId="{080F7671-AD5E-4CF2-9FDA-77ABD8A6A31C}" destId="{C18FC70D-50A6-4C87-9E11-B8B09EB70206}" srcOrd="0" destOrd="0" parTransId="{2F7291CC-8654-4FC0-80F3-FD894F530EDC}" sibTransId="{BDD4C5FB-9856-4DBA-8CE8-7EAFAF0C0F39}"/>
    <dgm:cxn modelId="{1F146E8A-7E0F-4D3A-BE76-880BD183EF9A}" type="presOf" srcId="{97B23A07-11E7-4074-AE24-DF22F55F2831}" destId="{FB21711F-29FA-4DD0-8F3C-2057DF279F2E}" srcOrd="0" destOrd="0" presId="urn:microsoft.com/office/officeart/2005/8/layout/chevron2"/>
    <dgm:cxn modelId="{C08000B2-EAED-42C0-99B1-9CB9C240EBBF}" srcId="{FB75A1A5-0896-433E-BA91-78C3856BD7D9}" destId="{080F7671-AD5E-4CF2-9FDA-77ABD8A6A31C}" srcOrd="4" destOrd="0" parTransId="{F1A18B91-75CC-4AE3-9E5E-098D1506EDFB}" sibTransId="{9BE96DD1-3CEB-491E-9793-FD1B60956AEB}"/>
    <dgm:cxn modelId="{8BD5807E-DD32-48E2-A512-6910B17DE3D8}" srcId="{D8CA7F2F-7B53-459D-8265-9A284009FEA0}" destId="{A1AE5C5B-0D4B-4FC2-9033-FC79A8157B09}" srcOrd="0" destOrd="0" parTransId="{1E9B9C46-970C-4464-8678-2A8F1571BD93}" sibTransId="{98BAB42F-7C92-45E7-A7FE-2FCFAC910742}"/>
    <dgm:cxn modelId="{04FAC653-38A6-4755-BC95-5A2722942CC2}" type="presOf" srcId="{D8CA7F2F-7B53-459D-8265-9A284009FEA0}" destId="{916754CE-2B94-42C9-8036-A1C5476F9C23}" srcOrd="0" destOrd="0" presId="urn:microsoft.com/office/officeart/2005/8/layout/chevron2"/>
    <dgm:cxn modelId="{904DF9E6-604A-4875-87AC-72D8A4342B73}" type="presOf" srcId="{C18FC70D-50A6-4C87-9E11-B8B09EB70206}" destId="{0CF6178A-3D14-4173-9C67-290CBB0C5415}" srcOrd="0" destOrd="0" presId="urn:microsoft.com/office/officeart/2005/8/layout/chevron2"/>
    <dgm:cxn modelId="{0331EB07-75E0-4F7A-B655-1E45757C21B4}" type="presOf" srcId="{080F7671-AD5E-4CF2-9FDA-77ABD8A6A31C}" destId="{F00E930B-F0DB-4564-AF70-C78DBFC228C2}" srcOrd="0" destOrd="0" presId="urn:microsoft.com/office/officeart/2005/8/layout/chevron2"/>
    <dgm:cxn modelId="{3784C0E0-3FF5-4C52-ADA7-D95084A49CA0}" srcId="{FB75A1A5-0896-433E-BA91-78C3856BD7D9}" destId="{43E791CD-00E1-4D30-BCD5-1EA4857975C7}" srcOrd="3" destOrd="0" parTransId="{69E93514-DF63-4B06-9BEE-ED636B95538A}" sibTransId="{332F8DA6-6D9C-4BC0-BBC4-0C835E28C1AF}"/>
    <dgm:cxn modelId="{36039B3E-7720-4119-92C9-BDD058A3BCD2}" type="presOf" srcId="{1C2F1FB4-02DF-4B45-997F-AD883C89DE44}" destId="{8C28AE45-F4AA-44F1-A906-48F3FE2B673E}" srcOrd="0" destOrd="0" presId="urn:microsoft.com/office/officeart/2005/8/layout/chevron2"/>
    <dgm:cxn modelId="{95746113-48A1-4B62-9A62-60CE9CC91D35}" type="presParOf" srcId="{23F210E5-D318-4B93-86B2-BCFCDB8E5E40}" destId="{7B4EE0D8-CFC1-4AC5-A2BD-8A5211316CF1}" srcOrd="0" destOrd="0" presId="urn:microsoft.com/office/officeart/2005/8/layout/chevron2"/>
    <dgm:cxn modelId="{9DBEF6D0-C3FC-4B52-9BC5-4626215564F0}" type="presParOf" srcId="{7B4EE0D8-CFC1-4AC5-A2BD-8A5211316CF1}" destId="{EDF4C371-C09B-4697-A66E-94C5AA04B36B}" srcOrd="0" destOrd="0" presId="urn:microsoft.com/office/officeart/2005/8/layout/chevron2"/>
    <dgm:cxn modelId="{8E13FF4F-F472-48C6-B938-E2476C823267}" type="presParOf" srcId="{7B4EE0D8-CFC1-4AC5-A2BD-8A5211316CF1}" destId="{8C28AE45-F4AA-44F1-A906-48F3FE2B673E}" srcOrd="1" destOrd="0" presId="urn:microsoft.com/office/officeart/2005/8/layout/chevron2"/>
    <dgm:cxn modelId="{D34524F7-361E-4A25-AC3A-F36C643AB45D}" type="presParOf" srcId="{23F210E5-D318-4B93-86B2-BCFCDB8E5E40}" destId="{A8B13B57-6126-43E8-93F9-ABE7D8E58E6A}" srcOrd="1" destOrd="0" presId="urn:microsoft.com/office/officeart/2005/8/layout/chevron2"/>
    <dgm:cxn modelId="{CF847782-778B-4007-8D78-83A7912D4D55}" type="presParOf" srcId="{23F210E5-D318-4B93-86B2-BCFCDB8E5E40}" destId="{91B7FD1C-6AB5-4419-BDD4-845FCC2A3A6F}" srcOrd="2" destOrd="0" presId="urn:microsoft.com/office/officeart/2005/8/layout/chevron2"/>
    <dgm:cxn modelId="{41B3EF74-8653-42A1-A456-24E1A8F11C52}" type="presParOf" srcId="{91B7FD1C-6AB5-4419-BDD4-845FCC2A3A6F}" destId="{1E81F90D-7C12-449C-BF74-DFBDC81748F0}" srcOrd="0" destOrd="0" presId="urn:microsoft.com/office/officeart/2005/8/layout/chevron2"/>
    <dgm:cxn modelId="{7525391E-BA6F-4F99-8B2F-F06867332A3E}" type="presParOf" srcId="{91B7FD1C-6AB5-4419-BDD4-845FCC2A3A6F}" destId="{A01E7E39-A97B-4A9B-BDBA-F06392B84135}" srcOrd="1" destOrd="0" presId="urn:microsoft.com/office/officeart/2005/8/layout/chevron2"/>
    <dgm:cxn modelId="{5360B26B-3A5B-4A3C-88B0-4E282D9E5AB4}" type="presParOf" srcId="{23F210E5-D318-4B93-86B2-BCFCDB8E5E40}" destId="{8CBA7D06-3554-456A-B9F8-3421087C6168}" srcOrd="3" destOrd="0" presId="urn:microsoft.com/office/officeart/2005/8/layout/chevron2"/>
    <dgm:cxn modelId="{D97358DC-C8AA-490A-87D6-FBF82857CB7A}" type="presParOf" srcId="{23F210E5-D318-4B93-86B2-BCFCDB8E5E40}" destId="{35D49679-1475-43AE-B2FF-12AC97097CCB}" srcOrd="4" destOrd="0" presId="urn:microsoft.com/office/officeart/2005/8/layout/chevron2"/>
    <dgm:cxn modelId="{C34C7477-A801-4988-8FB0-1C1539C6C57F}" type="presParOf" srcId="{35D49679-1475-43AE-B2FF-12AC97097CCB}" destId="{2A41DBF3-99E0-4EBA-96C1-D30741F1C516}" srcOrd="0" destOrd="0" presId="urn:microsoft.com/office/officeart/2005/8/layout/chevron2"/>
    <dgm:cxn modelId="{46302735-7C92-4616-80AC-9FD568394C79}" type="presParOf" srcId="{35D49679-1475-43AE-B2FF-12AC97097CCB}" destId="{F462966B-4B80-426D-9FF6-EEF2EC55E311}" srcOrd="1" destOrd="0" presId="urn:microsoft.com/office/officeart/2005/8/layout/chevron2"/>
    <dgm:cxn modelId="{E030FFA5-BDE9-46DD-AE30-57A88052BC3A}" type="presParOf" srcId="{23F210E5-D318-4B93-86B2-BCFCDB8E5E40}" destId="{6DDF9E4A-9593-43D5-A717-BB4CF5B1B509}" srcOrd="5" destOrd="0" presId="urn:microsoft.com/office/officeart/2005/8/layout/chevron2"/>
    <dgm:cxn modelId="{9222C550-6A6E-4C52-9858-D6760E3EE23F}" type="presParOf" srcId="{23F210E5-D318-4B93-86B2-BCFCDB8E5E40}" destId="{1C8CB0F8-42A6-419F-B599-033415DCC38D}" srcOrd="6" destOrd="0" presId="urn:microsoft.com/office/officeart/2005/8/layout/chevron2"/>
    <dgm:cxn modelId="{9880B840-05AE-4B5F-B5B9-04C5152EED6B}" type="presParOf" srcId="{1C8CB0F8-42A6-419F-B599-033415DCC38D}" destId="{85C8A1A4-1AB8-4974-B763-DB81763921CB}" srcOrd="0" destOrd="0" presId="urn:microsoft.com/office/officeart/2005/8/layout/chevron2"/>
    <dgm:cxn modelId="{39411960-D026-4F7E-9EA5-D2B2169EB66D}" type="presParOf" srcId="{1C8CB0F8-42A6-419F-B599-033415DCC38D}" destId="{FB21711F-29FA-4DD0-8F3C-2057DF279F2E}" srcOrd="1" destOrd="0" presId="urn:microsoft.com/office/officeart/2005/8/layout/chevron2"/>
    <dgm:cxn modelId="{7148F49B-6D4D-4C8A-82D3-FF49ECEE26DC}" type="presParOf" srcId="{23F210E5-D318-4B93-86B2-BCFCDB8E5E40}" destId="{7656ACD3-C4AC-4F10-86C6-7095CFC2E725}" srcOrd="7" destOrd="0" presId="urn:microsoft.com/office/officeart/2005/8/layout/chevron2"/>
    <dgm:cxn modelId="{53AFA657-0380-49BD-B14D-FCC6519A2676}" type="presParOf" srcId="{23F210E5-D318-4B93-86B2-BCFCDB8E5E40}" destId="{EEE93EDD-BF73-4431-A8EE-C806DE9BE555}" srcOrd="8" destOrd="0" presId="urn:microsoft.com/office/officeart/2005/8/layout/chevron2"/>
    <dgm:cxn modelId="{0F8637ED-C155-4FFF-BEFB-B5FF550D83E4}" type="presParOf" srcId="{EEE93EDD-BF73-4431-A8EE-C806DE9BE555}" destId="{F00E930B-F0DB-4564-AF70-C78DBFC228C2}" srcOrd="0" destOrd="0" presId="urn:microsoft.com/office/officeart/2005/8/layout/chevron2"/>
    <dgm:cxn modelId="{3FA84AAF-D12B-48DC-9A79-E06C7F440758}" type="presParOf" srcId="{EEE93EDD-BF73-4431-A8EE-C806DE9BE555}" destId="{0CF6178A-3D14-4173-9C67-290CBB0C5415}" srcOrd="1" destOrd="0" presId="urn:microsoft.com/office/officeart/2005/8/layout/chevron2"/>
    <dgm:cxn modelId="{D4D6AF3C-8E04-4180-B641-F0133A286205}" type="presParOf" srcId="{23F210E5-D318-4B93-86B2-BCFCDB8E5E40}" destId="{D411512F-3982-42A1-9C58-67FC0CB3D1DD}" srcOrd="9" destOrd="0" presId="urn:microsoft.com/office/officeart/2005/8/layout/chevron2"/>
    <dgm:cxn modelId="{8C895430-2D86-486E-ADEB-37F4C1F75F67}" type="presParOf" srcId="{23F210E5-D318-4B93-86B2-BCFCDB8E5E40}" destId="{52E08335-2653-4189-A1F0-7DFE079FE9D1}" srcOrd="10" destOrd="0" presId="urn:microsoft.com/office/officeart/2005/8/layout/chevron2"/>
    <dgm:cxn modelId="{EA9742B5-0AFA-41B8-B459-0219692BF6F3}" type="presParOf" srcId="{52E08335-2653-4189-A1F0-7DFE079FE9D1}" destId="{84958DCF-77FF-4539-A32D-3302B5D9F724}" srcOrd="0" destOrd="0" presId="urn:microsoft.com/office/officeart/2005/8/layout/chevron2"/>
    <dgm:cxn modelId="{D2D9B2A5-5501-43C8-B9B1-373F532FA378}" type="presParOf" srcId="{52E08335-2653-4189-A1F0-7DFE079FE9D1}" destId="{027C8995-4972-46A8-A0E4-9B37409AAFC5}" srcOrd="1" destOrd="0" presId="urn:microsoft.com/office/officeart/2005/8/layout/chevron2"/>
    <dgm:cxn modelId="{F4880CEE-97F8-487F-95A5-21D7A0F60A5A}" type="presParOf" srcId="{23F210E5-D318-4B93-86B2-BCFCDB8E5E40}" destId="{95E77A67-A31C-434D-811F-9CFF66B75CFD}" srcOrd="11" destOrd="0" presId="urn:microsoft.com/office/officeart/2005/8/layout/chevron2"/>
    <dgm:cxn modelId="{3145FB67-6F50-4F51-9099-E766316B6A22}" type="presParOf" srcId="{23F210E5-D318-4B93-86B2-BCFCDB8E5E40}" destId="{0B78D1A7-CCFF-40FA-B06F-6B553A0157F0}" srcOrd="12" destOrd="0" presId="urn:microsoft.com/office/officeart/2005/8/layout/chevron2"/>
    <dgm:cxn modelId="{11156F99-5D02-4EEA-9773-A600FC33F08A}" type="presParOf" srcId="{0B78D1A7-CCFF-40FA-B06F-6B553A0157F0}" destId="{916754CE-2B94-42C9-8036-A1C5476F9C23}" srcOrd="0" destOrd="0" presId="urn:microsoft.com/office/officeart/2005/8/layout/chevron2"/>
    <dgm:cxn modelId="{71B3E761-FF53-4D59-86DA-2D7B380809AF}" type="presParOf" srcId="{0B78D1A7-CCFF-40FA-B06F-6B553A0157F0}" destId="{F97E809F-F3D3-441B-B12B-F6E4C020C3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FFB0E5-AEFD-4587-AB55-F8AF28230E3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2CFC3-EEA1-4227-920A-6E0346242D2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F368ADAF-28C0-4882-AF44-CF3ACD5274A7}" type="parTrans" cxnId="{298AE332-4647-4747-8AFF-DE5A6EE55B7E}">
      <dgm:prSet/>
      <dgm:spPr/>
      <dgm:t>
        <a:bodyPr/>
        <a:lstStyle/>
        <a:p>
          <a:pPr algn="ctr"/>
          <a:endParaRPr lang="ru-RU"/>
        </a:p>
      </dgm:t>
    </dgm:pt>
    <dgm:pt modelId="{E39D9A13-C354-47B7-87B7-679439C1762A}" type="sibTrans" cxnId="{298AE332-4647-4747-8AFF-DE5A6EE55B7E}">
      <dgm:prSet/>
      <dgm:spPr/>
      <dgm:t>
        <a:bodyPr/>
        <a:lstStyle/>
        <a:p>
          <a:pPr algn="ctr"/>
          <a:endParaRPr lang="ru-RU"/>
        </a:p>
      </dgm:t>
    </dgm:pt>
    <dgm:pt modelId="{2604FD15-DA29-4A6F-8129-B32EDEF3D10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5DDE8E8D-6989-4DC1-AB83-A1B4FE3F007E}" type="parTrans" cxnId="{36C4319F-D6CD-47D7-A9BD-390CACFEBF89}">
      <dgm:prSet/>
      <dgm:spPr/>
      <dgm:t>
        <a:bodyPr/>
        <a:lstStyle/>
        <a:p>
          <a:pPr algn="ctr"/>
          <a:endParaRPr lang="ru-RU"/>
        </a:p>
      </dgm:t>
    </dgm:pt>
    <dgm:pt modelId="{2CBD9212-C3AA-489C-865A-C5D26C9D9D4E}" type="sibTrans" cxnId="{36C4319F-D6CD-47D7-A9BD-390CACFEBF89}">
      <dgm:prSet/>
      <dgm:spPr/>
      <dgm:t>
        <a:bodyPr/>
        <a:lstStyle/>
        <a:p>
          <a:pPr algn="ctr"/>
          <a:endParaRPr lang="ru-RU"/>
        </a:p>
      </dgm:t>
    </dgm:pt>
    <dgm:pt modelId="{0406C134-F255-490D-8D01-36B87AA0521E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83FE573C-277A-4311-8004-3BD35ABFD9A2}" type="parTrans" cxnId="{2BEBC796-FA1A-4A68-8C73-D82C28787EBD}">
      <dgm:prSet/>
      <dgm:spPr/>
      <dgm:t>
        <a:bodyPr/>
        <a:lstStyle/>
        <a:p>
          <a:pPr algn="ctr"/>
          <a:endParaRPr lang="ru-RU"/>
        </a:p>
      </dgm:t>
    </dgm:pt>
    <dgm:pt modelId="{DDADEAD6-96E1-4E59-B798-BF2BB3FE0699}" type="sibTrans" cxnId="{2BEBC796-FA1A-4A68-8C73-D82C28787EBD}">
      <dgm:prSet/>
      <dgm:spPr/>
      <dgm:t>
        <a:bodyPr/>
        <a:lstStyle/>
        <a:p>
          <a:pPr algn="ctr"/>
          <a:endParaRPr lang="ru-RU"/>
        </a:p>
      </dgm:t>
    </dgm:pt>
    <dgm:pt modelId="{AABD0191-12F1-42F7-AA27-C1B4C2941621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endParaRPr lang="ru-RU" dirty="0"/>
        </a:p>
      </dgm:t>
    </dgm:pt>
    <dgm:pt modelId="{8A3A9492-6A31-4454-8B1D-7B2697A0F681}" type="parTrans" cxnId="{0602FF1F-D2E3-4484-B304-C3F27B2ABA20}">
      <dgm:prSet/>
      <dgm:spPr/>
      <dgm:t>
        <a:bodyPr/>
        <a:lstStyle/>
        <a:p>
          <a:pPr algn="ctr"/>
          <a:endParaRPr lang="ru-RU"/>
        </a:p>
      </dgm:t>
    </dgm:pt>
    <dgm:pt modelId="{1B3D8576-ED31-41A5-B4AF-FBE2B6BB2810}" type="sibTrans" cxnId="{0602FF1F-D2E3-4484-B304-C3F27B2ABA20}">
      <dgm:prSet/>
      <dgm:spPr/>
      <dgm:t>
        <a:bodyPr/>
        <a:lstStyle/>
        <a:p>
          <a:pPr algn="ctr"/>
          <a:endParaRPr lang="ru-RU"/>
        </a:p>
      </dgm:t>
    </dgm:pt>
    <dgm:pt modelId="{05D356F4-3E4F-4312-9930-123EFFFF5528}">
      <dgm:prSet phldrT="[Текст]" custT="1"/>
      <dgm:spPr>
        <a:solidFill>
          <a:schemeClr val="accent1">
            <a:lumMod val="20000"/>
            <a:lumOff val="80000"/>
          </a:schemeClr>
        </a:solidFill>
        <a:ln w="285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социальной направленности</a:t>
          </a:r>
        </a:p>
        <a:p>
          <a:pPr algn="ctr"/>
          <a:r>
            <a:rPr lang="ru-RU" sz="2000" b="1" u="sng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1 133 009,2 тыс. рублей</a:t>
          </a:r>
        </a:p>
      </dgm:t>
    </dgm:pt>
    <dgm:pt modelId="{CA8FC679-02F9-482B-BD2F-9049C8425C75}" type="sibTrans" cxnId="{818AD18A-A80A-43DF-B1C9-EF194D200F09}">
      <dgm:prSet/>
      <dgm:spPr/>
      <dgm:t>
        <a:bodyPr/>
        <a:lstStyle/>
        <a:p>
          <a:pPr algn="ctr"/>
          <a:endParaRPr lang="ru-RU"/>
        </a:p>
      </dgm:t>
    </dgm:pt>
    <dgm:pt modelId="{62517D48-992E-4BC7-A0B2-92CD2426E6F7}" type="parTrans" cxnId="{818AD18A-A80A-43DF-B1C9-EF194D200F09}">
      <dgm:prSet/>
      <dgm:spPr/>
      <dgm:t>
        <a:bodyPr/>
        <a:lstStyle/>
        <a:p>
          <a:pPr algn="ctr"/>
          <a:endParaRPr lang="ru-RU"/>
        </a:p>
      </dgm:t>
    </dgm:pt>
    <dgm:pt modelId="{4B9C7EC5-6939-451A-B6AE-67114938B310}" type="pres">
      <dgm:prSet presAssocID="{3AFFB0E5-AEFD-4587-AB55-F8AF28230E3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FC7CADD-5C8A-4CF5-B325-DD89622BF4F8}" type="pres">
      <dgm:prSet presAssocID="{05D356F4-3E4F-4312-9930-123EFFFF5528}" presName="singleCycle" presStyleCnt="0"/>
      <dgm:spPr/>
      <dgm:t>
        <a:bodyPr/>
        <a:lstStyle/>
        <a:p>
          <a:endParaRPr lang="ru-RU"/>
        </a:p>
      </dgm:t>
    </dgm:pt>
    <dgm:pt modelId="{B95CB320-AD5D-42E8-8DF0-821625D1553B}" type="pres">
      <dgm:prSet presAssocID="{05D356F4-3E4F-4312-9930-123EFFFF5528}" presName="singleCenter" presStyleLbl="node1" presStyleIdx="0" presStyleCnt="5" custScaleX="200879" custScaleY="127296" custLinFactNeighborX="1343" custLinFactNeighborY="-1327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7EFC697-BC8F-4557-A039-161B7709233A}" type="pres">
      <dgm:prSet presAssocID="{F368ADAF-28C0-4882-AF44-CF3ACD5274A7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08D484F-079A-45E3-A654-9B10A3DE1832}" type="pres">
      <dgm:prSet presAssocID="{BA32CFC3-EEA1-4227-920A-6E0346242D2E}" presName="text0" presStyleLbl="node1" presStyleIdx="1" presStyleCnt="5" custScaleX="247806" custScaleY="165452" custRadScaleRad="197364" custRadScaleInc="140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571DC-5EF7-4266-98E8-24BA1D916FB4}" type="pres">
      <dgm:prSet presAssocID="{5DDE8E8D-6989-4DC1-AB83-A1B4FE3F007E}" presName="Name56" presStyleLbl="parChTrans1D2" presStyleIdx="1" presStyleCnt="4"/>
      <dgm:spPr/>
      <dgm:t>
        <a:bodyPr/>
        <a:lstStyle/>
        <a:p>
          <a:endParaRPr lang="ru-RU"/>
        </a:p>
      </dgm:t>
    </dgm:pt>
    <dgm:pt modelId="{B4B33CD9-E8FB-4B62-8C9D-A0A92B394EDA}" type="pres">
      <dgm:prSet presAssocID="{2604FD15-DA29-4A6F-8129-B32EDEF3D10C}" presName="text0" presStyleLbl="node1" presStyleIdx="2" presStyleCnt="5" custScaleX="245830" custScaleY="166280" custRadScaleRad="179817" custRadScaleInc="36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5B62A-5143-469C-9E0E-6D8875C665B7}" type="pres">
      <dgm:prSet presAssocID="{83FE573C-277A-4311-8004-3BD35ABFD9A2}" presName="Name56" presStyleLbl="parChTrans1D2" presStyleIdx="2" presStyleCnt="4"/>
      <dgm:spPr/>
      <dgm:t>
        <a:bodyPr/>
        <a:lstStyle/>
        <a:p>
          <a:endParaRPr lang="ru-RU"/>
        </a:p>
      </dgm:t>
    </dgm:pt>
    <dgm:pt modelId="{753423AB-20EC-4040-B592-77083BA87220}" type="pres">
      <dgm:prSet presAssocID="{0406C134-F255-490D-8D01-36B87AA0521E}" presName="text0" presStyleLbl="node1" presStyleIdx="3" presStyleCnt="5" custScaleX="261654" custScaleY="180273" custRadScaleRad="172165" custRadScaleInc="167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91F4C-B869-48B3-A01E-AD246E15D973}" type="pres">
      <dgm:prSet presAssocID="{8A3A9492-6A31-4454-8B1D-7B2697A0F681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1FFF3BE-94E2-4DCD-8616-44E24EDE66A4}" type="pres">
      <dgm:prSet presAssocID="{AABD0191-12F1-42F7-AA27-C1B4C2941621}" presName="text0" presStyleLbl="node1" presStyleIdx="4" presStyleCnt="5" custScaleX="259979" custScaleY="169351" custRadScaleRad="278339" custRadScaleInc="47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EBC796-FA1A-4A68-8C73-D82C28787EBD}" srcId="{05D356F4-3E4F-4312-9930-123EFFFF5528}" destId="{0406C134-F255-490D-8D01-36B87AA0521E}" srcOrd="2" destOrd="0" parTransId="{83FE573C-277A-4311-8004-3BD35ABFD9A2}" sibTransId="{DDADEAD6-96E1-4E59-B798-BF2BB3FE0699}"/>
    <dgm:cxn modelId="{2EFF0AED-7F08-4AB4-9F86-8B9B989007B6}" type="presOf" srcId="{F368ADAF-28C0-4882-AF44-CF3ACD5274A7}" destId="{D7EFC697-BC8F-4557-A039-161B7709233A}" srcOrd="0" destOrd="0" presId="urn:microsoft.com/office/officeart/2008/layout/RadialCluster"/>
    <dgm:cxn modelId="{D6D2CD58-74CE-41E9-83BA-1A4408096447}" type="presOf" srcId="{AABD0191-12F1-42F7-AA27-C1B4C2941621}" destId="{C1FFF3BE-94E2-4DCD-8616-44E24EDE66A4}" srcOrd="0" destOrd="0" presId="urn:microsoft.com/office/officeart/2008/layout/RadialCluster"/>
    <dgm:cxn modelId="{818AD18A-A80A-43DF-B1C9-EF194D200F09}" srcId="{3AFFB0E5-AEFD-4587-AB55-F8AF28230E3D}" destId="{05D356F4-3E4F-4312-9930-123EFFFF5528}" srcOrd="0" destOrd="0" parTransId="{62517D48-992E-4BC7-A0B2-92CD2426E6F7}" sibTransId="{CA8FC679-02F9-482B-BD2F-9049C8425C75}"/>
    <dgm:cxn modelId="{C2754626-0A3F-4EAE-A991-A2B20BFD5DB0}" type="presOf" srcId="{3AFFB0E5-AEFD-4587-AB55-F8AF28230E3D}" destId="{4B9C7EC5-6939-451A-B6AE-67114938B310}" srcOrd="0" destOrd="0" presId="urn:microsoft.com/office/officeart/2008/layout/RadialCluster"/>
    <dgm:cxn modelId="{FB05DA24-31A5-4234-B10A-D99EF88B35E5}" type="presOf" srcId="{0406C134-F255-490D-8D01-36B87AA0521E}" destId="{753423AB-20EC-4040-B592-77083BA87220}" srcOrd="0" destOrd="0" presId="urn:microsoft.com/office/officeart/2008/layout/RadialCluster"/>
    <dgm:cxn modelId="{6BD475B0-F36C-4DA6-99CB-0C42802E63C1}" type="presOf" srcId="{05D356F4-3E4F-4312-9930-123EFFFF5528}" destId="{B95CB320-AD5D-42E8-8DF0-821625D1553B}" srcOrd="0" destOrd="0" presId="urn:microsoft.com/office/officeart/2008/layout/RadialCluster"/>
    <dgm:cxn modelId="{96CE4743-67B9-46A3-A51E-7B377D1113A1}" type="presOf" srcId="{BA32CFC3-EEA1-4227-920A-6E0346242D2E}" destId="{708D484F-079A-45E3-A654-9B10A3DE1832}" srcOrd="0" destOrd="0" presId="urn:microsoft.com/office/officeart/2008/layout/RadialCluster"/>
    <dgm:cxn modelId="{36C4319F-D6CD-47D7-A9BD-390CACFEBF89}" srcId="{05D356F4-3E4F-4312-9930-123EFFFF5528}" destId="{2604FD15-DA29-4A6F-8129-B32EDEF3D10C}" srcOrd="1" destOrd="0" parTransId="{5DDE8E8D-6989-4DC1-AB83-A1B4FE3F007E}" sibTransId="{2CBD9212-C3AA-489C-865A-C5D26C9D9D4E}"/>
    <dgm:cxn modelId="{8D2764FD-8878-49DC-AC83-988903552EA9}" type="presOf" srcId="{8A3A9492-6A31-4454-8B1D-7B2697A0F681}" destId="{04591F4C-B869-48B3-A01E-AD246E15D973}" srcOrd="0" destOrd="0" presId="urn:microsoft.com/office/officeart/2008/layout/RadialCluster"/>
    <dgm:cxn modelId="{6F483380-C794-4AE9-BDE5-F9F2C6A09875}" type="presOf" srcId="{5DDE8E8D-6989-4DC1-AB83-A1B4FE3F007E}" destId="{321571DC-5EF7-4266-98E8-24BA1D916FB4}" srcOrd="0" destOrd="0" presId="urn:microsoft.com/office/officeart/2008/layout/RadialCluster"/>
    <dgm:cxn modelId="{298AE332-4647-4747-8AFF-DE5A6EE55B7E}" srcId="{05D356F4-3E4F-4312-9930-123EFFFF5528}" destId="{BA32CFC3-EEA1-4227-920A-6E0346242D2E}" srcOrd="0" destOrd="0" parTransId="{F368ADAF-28C0-4882-AF44-CF3ACD5274A7}" sibTransId="{E39D9A13-C354-47B7-87B7-679439C1762A}"/>
    <dgm:cxn modelId="{49DC3617-DC99-4705-A51C-F115EC69A299}" type="presOf" srcId="{83FE573C-277A-4311-8004-3BD35ABFD9A2}" destId="{BD75B62A-5143-469C-9E0E-6D8875C665B7}" srcOrd="0" destOrd="0" presId="urn:microsoft.com/office/officeart/2008/layout/RadialCluster"/>
    <dgm:cxn modelId="{0602FF1F-D2E3-4484-B304-C3F27B2ABA20}" srcId="{05D356F4-3E4F-4312-9930-123EFFFF5528}" destId="{AABD0191-12F1-42F7-AA27-C1B4C2941621}" srcOrd="3" destOrd="0" parTransId="{8A3A9492-6A31-4454-8B1D-7B2697A0F681}" sibTransId="{1B3D8576-ED31-41A5-B4AF-FBE2B6BB2810}"/>
    <dgm:cxn modelId="{78861248-D187-4109-BCD1-A4BD1ECB1F6E}" type="presOf" srcId="{2604FD15-DA29-4A6F-8129-B32EDEF3D10C}" destId="{B4B33CD9-E8FB-4B62-8C9D-A0A92B394EDA}" srcOrd="0" destOrd="0" presId="urn:microsoft.com/office/officeart/2008/layout/RadialCluster"/>
    <dgm:cxn modelId="{78900229-FE63-4911-947D-CDC74AE2A783}" type="presParOf" srcId="{4B9C7EC5-6939-451A-B6AE-67114938B310}" destId="{CFC7CADD-5C8A-4CF5-B325-DD89622BF4F8}" srcOrd="0" destOrd="0" presId="urn:microsoft.com/office/officeart/2008/layout/RadialCluster"/>
    <dgm:cxn modelId="{43DB63A3-3D96-417E-9731-AD3364F5358F}" type="presParOf" srcId="{CFC7CADD-5C8A-4CF5-B325-DD89622BF4F8}" destId="{B95CB320-AD5D-42E8-8DF0-821625D1553B}" srcOrd="0" destOrd="0" presId="urn:microsoft.com/office/officeart/2008/layout/RadialCluster"/>
    <dgm:cxn modelId="{A9F154EC-EC91-4D0C-B206-9FAE87B81634}" type="presParOf" srcId="{CFC7CADD-5C8A-4CF5-B325-DD89622BF4F8}" destId="{D7EFC697-BC8F-4557-A039-161B7709233A}" srcOrd="1" destOrd="0" presId="urn:microsoft.com/office/officeart/2008/layout/RadialCluster"/>
    <dgm:cxn modelId="{127910BB-1041-4E17-BAAB-F877B0656C54}" type="presParOf" srcId="{CFC7CADD-5C8A-4CF5-B325-DD89622BF4F8}" destId="{708D484F-079A-45E3-A654-9B10A3DE1832}" srcOrd="2" destOrd="0" presId="urn:microsoft.com/office/officeart/2008/layout/RadialCluster"/>
    <dgm:cxn modelId="{95CC7CD9-FACD-4DD3-9A6F-F68915251109}" type="presParOf" srcId="{CFC7CADD-5C8A-4CF5-B325-DD89622BF4F8}" destId="{321571DC-5EF7-4266-98E8-24BA1D916FB4}" srcOrd="3" destOrd="0" presId="urn:microsoft.com/office/officeart/2008/layout/RadialCluster"/>
    <dgm:cxn modelId="{DA61FD43-D3AA-4704-A114-4A2C6AD78DEF}" type="presParOf" srcId="{CFC7CADD-5C8A-4CF5-B325-DD89622BF4F8}" destId="{B4B33CD9-E8FB-4B62-8C9D-A0A92B394EDA}" srcOrd="4" destOrd="0" presId="urn:microsoft.com/office/officeart/2008/layout/RadialCluster"/>
    <dgm:cxn modelId="{6679941C-8044-4810-8C63-DB31B1FE16D8}" type="presParOf" srcId="{CFC7CADD-5C8A-4CF5-B325-DD89622BF4F8}" destId="{BD75B62A-5143-469C-9E0E-6D8875C665B7}" srcOrd="5" destOrd="0" presId="urn:microsoft.com/office/officeart/2008/layout/RadialCluster"/>
    <dgm:cxn modelId="{F1454615-4741-44C4-A700-B67CA880AE88}" type="presParOf" srcId="{CFC7CADD-5C8A-4CF5-B325-DD89622BF4F8}" destId="{753423AB-20EC-4040-B592-77083BA87220}" srcOrd="6" destOrd="0" presId="urn:microsoft.com/office/officeart/2008/layout/RadialCluster"/>
    <dgm:cxn modelId="{792BF8A6-93D7-47C6-B918-F625C3FF8E64}" type="presParOf" srcId="{CFC7CADD-5C8A-4CF5-B325-DD89622BF4F8}" destId="{04591F4C-B869-48B3-A01E-AD246E15D973}" srcOrd="7" destOrd="0" presId="urn:microsoft.com/office/officeart/2008/layout/RadialCluster"/>
    <dgm:cxn modelId="{7E1E8F39-D4C9-4989-A7D8-8F2A341E6F87}" type="presParOf" srcId="{CFC7CADD-5C8A-4CF5-B325-DD89622BF4F8}" destId="{C1FFF3BE-94E2-4DCD-8616-44E24EDE66A4}" srcOrd="8" destOrd="0" presId="urn:microsoft.com/office/officeart/2008/layout/RadialCluster"/>
  </dgm:cxnLst>
  <dgm:bg>
    <a:effectLst>
      <a:innerShdw blurRad="63500" dist="50800" dir="8100000">
        <a:prstClr val="black">
          <a:alpha val="50000"/>
        </a:prstClr>
      </a:innerShdw>
    </a:effectLst>
  </dgm:bg>
  <dgm:whole>
    <a:ln w="9525" cap="flat" cmpd="sng" algn="ctr">
      <a:noFill/>
      <a:prstDash val="solid"/>
      <a:round/>
      <a:headEnd type="none" w="med" len="med"/>
      <a:tailEnd type="none" w="med" len="med"/>
    </a:ln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E7E0F2-0396-493B-9762-9BCE318D746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741B30-63AC-4596-A00B-48940183082D}">
      <dgm:prSet phldrT="[Текст]" custT="1"/>
      <dgm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</a:t>
          </a:r>
          <a:r>
            <a:rPr lang="ru-RU" sz="1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-венных расходов 145 688,6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600" dirty="0"/>
        </a:p>
      </dgm:t>
    </dgm:pt>
    <dgm:pt modelId="{8C198A29-9131-473E-91EA-6BA2A924289C}" type="parTrans" cxnId="{23269861-7D08-402B-BE77-878C7908C7D6}">
      <dgm:prSet/>
      <dgm:spPr/>
      <dgm:t>
        <a:bodyPr/>
        <a:lstStyle/>
        <a:p>
          <a:endParaRPr lang="ru-RU"/>
        </a:p>
      </dgm:t>
    </dgm:pt>
    <dgm:pt modelId="{8C2F9F18-7229-4819-975B-625CB11B889C}" type="sibTrans" cxnId="{23269861-7D08-402B-BE77-878C7908C7D6}">
      <dgm:prSet/>
      <dgm:spPr/>
      <dgm:t>
        <a:bodyPr/>
        <a:lstStyle/>
        <a:p>
          <a:endParaRPr lang="ru-RU"/>
        </a:p>
      </dgm:t>
    </dgm:pt>
    <dgm:pt modelId="{3A6E0A4D-972E-431A-8081-7AA92AE703E5}">
      <dgm:prSet phldrT="[Текст]"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100" dirty="0" smtClean="0"/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Судебная система (составление списков кандидатов в присяжные заседатели),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77,4 тыс. руб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6580A-0F6C-4ECE-BB14-9B67B93CFA7F}" type="parTrans" cxnId="{9B652887-0427-4224-BA6F-0001E5046550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6FFA6CE2-328B-4DD5-87FE-FA9E3408D037}" type="sibTrans" cxnId="{9B652887-0427-4224-BA6F-0001E5046550}">
      <dgm:prSet/>
      <dgm:spPr/>
      <dgm:t>
        <a:bodyPr/>
        <a:lstStyle/>
        <a:p>
          <a:endParaRPr lang="ru-RU"/>
        </a:p>
      </dgm:t>
    </dgm:pt>
    <dgm:pt modelId="{8444C2EC-FFA4-434D-BD9B-1B98F37B2EE5}">
      <dgm:prSet phldrT="[Текст]"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Администрации,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46 587,2 тыс. руб. 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3EC4B-002F-41A4-864C-526E08881533}" type="parTrans" cxnId="{D2AFCE8E-DB3A-4118-B583-1812DF2B57D7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46A068C1-5AC3-4892-A7F7-FF63D05C1581}" type="sibTrans" cxnId="{D2AFCE8E-DB3A-4118-B583-1812DF2B57D7}">
      <dgm:prSet/>
      <dgm:spPr/>
      <dgm:t>
        <a:bodyPr/>
        <a:lstStyle/>
        <a:p>
          <a:endParaRPr lang="ru-RU"/>
        </a:p>
      </dgm:t>
    </dgm:pt>
    <dgm:pt modelId="{168E8B4D-9F0E-472B-9230-A509F3D93B9C}">
      <dgm:prSet phldrT="[Текст]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Совета депутатов,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1 365,4 тыс. руб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E9FDA455-2BC9-4B00-9299-23FD73F06A58}" type="parTrans" cxnId="{C82C4E82-5889-49CA-8403-2031298027D5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B8BEC5CE-C7FF-4E8B-81BA-97A104D74BF8}" type="sibTrans" cxnId="{C82C4E82-5889-49CA-8403-2031298027D5}">
      <dgm:prSet/>
      <dgm:spPr/>
      <dgm:t>
        <a:bodyPr/>
        <a:lstStyle/>
        <a:p>
          <a:endParaRPr lang="ru-RU"/>
        </a:p>
      </dgm:t>
    </dgm:pt>
    <dgm:pt modelId="{A2042137-2961-4B36-A573-F83E12B2D734}">
      <dgm:prSet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высшего должностного лица муниципального образования,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2 148,9 тыс. руб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762B2564-BDC0-4330-8E6D-9E7FC10B069B}" type="parTrans" cxnId="{4955B887-96E7-47A0-80C5-553BF6FA8FFB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C9F83C09-4163-4F76-ADB8-9D5A3F69F8E8}" type="sibTrans" cxnId="{4955B887-96E7-47A0-80C5-553BF6FA8FFB}">
      <dgm:prSet/>
      <dgm:spPr/>
      <dgm:t>
        <a:bodyPr/>
        <a:lstStyle/>
        <a:p>
          <a:endParaRPr lang="ru-RU"/>
        </a:p>
      </dgm:t>
    </dgm:pt>
    <dgm:pt modelId="{1CA715BF-37B9-4024-8984-6B52222629EE}">
      <dgm:prSet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Другие общегосударственные вопросы,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87 192,6 тыс. руб.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345B76-2296-4235-82E3-4D0D7810A892}" type="parTrans" cxnId="{437A4A24-F7C3-4044-8552-923BAE31D2C6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10ADDEE7-7D9B-4966-8235-DC7B727C2F82}" type="sibTrans" cxnId="{437A4A24-F7C3-4044-8552-923BAE31D2C6}">
      <dgm:prSet/>
      <dgm:spPr/>
      <dgm:t>
        <a:bodyPr/>
        <a:lstStyle/>
        <a:p>
          <a:endParaRPr lang="ru-RU"/>
        </a:p>
      </dgm:t>
    </dgm:pt>
    <dgm:pt modelId="{99DAAEB6-12AE-4686-9A6D-C8826F46D42F}">
      <dgm:prSet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финансовых и контрольно-счетных органов,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8 317,1 тыс. рублей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7B755-7384-439C-A3C6-956E4450853D}" type="parTrans" cxnId="{89470185-2A08-48C7-8BD1-96799CDD484F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CA2132EF-9E32-4745-BE03-BBBD792FD086}" type="sibTrans" cxnId="{89470185-2A08-48C7-8BD1-96799CDD484F}">
      <dgm:prSet/>
      <dgm:spPr/>
      <dgm:t>
        <a:bodyPr/>
        <a:lstStyle/>
        <a:p>
          <a:endParaRPr lang="ru-RU"/>
        </a:p>
      </dgm:t>
    </dgm:pt>
    <dgm:pt modelId="{9B895FE1-3CDF-4776-8733-BD1D05584035}" type="pres">
      <dgm:prSet presAssocID="{6EE7E0F2-0396-493B-9762-9BCE318D74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E81153-787B-4FEF-9F69-CA9AA7AF4BDC}" type="pres">
      <dgm:prSet presAssocID="{0E741B30-63AC-4596-A00B-48940183082D}" presName="centerShape" presStyleLbl="node0" presStyleIdx="0" presStyleCnt="1" custScaleX="109938" custScaleY="93568"/>
      <dgm:spPr/>
      <dgm:t>
        <a:bodyPr/>
        <a:lstStyle/>
        <a:p>
          <a:endParaRPr lang="ru-RU"/>
        </a:p>
      </dgm:t>
    </dgm:pt>
    <dgm:pt modelId="{A0985A03-C6F8-475E-9FAD-90B2E2236543}" type="pres">
      <dgm:prSet presAssocID="{5486580A-0F6C-4ECE-BB14-9B67B93CFA7F}" presName="parTrans" presStyleLbl="bgSibTrans2D1" presStyleIdx="0" presStyleCnt="6" custLinFactNeighborX="4269" custLinFactNeighborY="258"/>
      <dgm:spPr/>
      <dgm:t>
        <a:bodyPr/>
        <a:lstStyle/>
        <a:p>
          <a:endParaRPr lang="ru-RU"/>
        </a:p>
      </dgm:t>
    </dgm:pt>
    <dgm:pt modelId="{8BB9DE1A-2FD5-4295-838F-7584E267A426}" type="pres">
      <dgm:prSet presAssocID="{3A6E0A4D-972E-431A-8081-7AA92AE703E5}" presName="node" presStyleLbl="node1" presStyleIdx="0" presStyleCnt="6" custScaleX="142773" custRadScaleRad="98681" custRadScaleInc="-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33E38-C535-47B2-8136-0821899B1A35}" type="pres">
      <dgm:prSet presAssocID="{EF43EC4B-002F-41A4-864C-526E08881533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D73C67DB-9E22-4F7C-80AC-9EA2CC773405}" type="pres">
      <dgm:prSet presAssocID="{8444C2EC-FFA4-434D-BD9B-1B98F37B2EE5}" presName="node" presStyleLbl="node1" presStyleIdx="1" presStyleCnt="6" custScaleX="124125" custScaleY="83023" custRadScaleRad="104317" custRadScaleInc="-10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D02FA-C690-4C95-A3F2-5D43C25FDBEA}" type="pres">
      <dgm:prSet presAssocID="{762B2564-BDC0-4330-8E6D-9E7FC10B069B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65142823-1CBC-4257-AF66-596954FF90B7}" type="pres">
      <dgm:prSet presAssocID="{A2042137-2961-4B36-A573-F83E12B2D734}" presName="node" presStyleLbl="node1" presStyleIdx="2" presStyleCnt="6" custScaleX="145011" custRadScaleRad="106505" custRadScaleInc="-14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B6517-73A0-4CE7-8479-587E99D663C3}" type="pres">
      <dgm:prSet presAssocID="{E9FDA455-2BC9-4B00-9299-23FD73F06A58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20A2E7EC-CFFB-47B2-A7A2-71743509E97B}" type="pres">
      <dgm:prSet presAssocID="{168E8B4D-9F0E-472B-9230-A509F3D93B9C}" presName="node" presStyleLbl="node1" presStyleIdx="3" presStyleCnt="6" custScaleX="144637" custRadScaleRad="104462" custRadScaleInc="4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1FB73-9010-422D-A05F-E516F710556D}" type="pres">
      <dgm:prSet presAssocID="{9B57B755-7384-439C-A3C6-956E4450853D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0CC0E504-AEDB-4FF7-B172-970AC3B2CA64}" type="pres">
      <dgm:prSet presAssocID="{99DAAEB6-12AE-4686-9A6D-C8826F46D42F}" presName="node" presStyleLbl="node1" presStyleIdx="4" presStyleCnt="6" custScaleX="161447" custScaleY="88319" custRadScaleRad="99638" custRadScaleInc="8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027E6-6938-48EE-9103-5028E52F80F4}" type="pres">
      <dgm:prSet presAssocID="{69345B76-2296-4235-82E3-4D0D7810A892}" presName="parTrans" presStyleLbl="bgSibTrans2D1" presStyleIdx="5" presStyleCnt="6" custLinFactNeighborX="-2366" custLinFactNeighborY="4506"/>
      <dgm:spPr/>
      <dgm:t>
        <a:bodyPr/>
        <a:lstStyle/>
        <a:p>
          <a:endParaRPr lang="ru-RU"/>
        </a:p>
      </dgm:t>
    </dgm:pt>
    <dgm:pt modelId="{8ED3A62C-9185-46F3-B4C8-D7B8D682C2C8}" type="pres">
      <dgm:prSet presAssocID="{1CA715BF-37B9-4024-8984-6B52222629EE}" presName="node" presStyleLbl="node1" presStyleIdx="5" presStyleCnt="6" custScaleX="126525" custScaleY="82337" custRadScaleRad="96101" custRadScaleInc="-1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9A79B-7703-4804-A8E4-6BE8D9DF85AE}" type="presOf" srcId="{9B57B755-7384-439C-A3C6-956E4450853D}" destId="{4A91FB73-9010-422D-A05F-E516F710556D}" srcOrd="0" destOrd="0" presId="urn:microsoft.com/office/officeart/2005/8/layout/radial4"/>
    <dgm:cxn modelId="{F6560989-0F8C-493F-84BE-FE7CF495C14A}" type="presOf" srcId="{E9FDA455-2BC9-4B00-9299-23FD73F06A58}" destId="{3CBB6517-73A0-4CE7-8479-587E99D663C3}" srcOrd="0" destOrd="0" presId="urn:microsoft.com/office/officeart/2005/8/layout/radial4"/>
    <dgm:cxn modelId="{00BE05F0-8D14-43C2-9892-92BEE0892464}" type="presOf" srcId="{99DAAEB6-12AE-4686-9A6D-C8826F46D42F}" destId="{0CC0E504-AEDB-4FF7-B172-970AC3B2CA64}" srcOrd="0" destOrd="0" presId="urn:microsoft.com/office/officeart/2005/8/layout/radial4"/>
    <dgm:cxn modelId="{089580C7-7D90-4170-A4A1-388F918F126F}" type="presOf" srcId="{0E741B30-63AC-4596-A00B-48940183082D}" destId="{0BE81153-787B-4FEF-9F69-CA9AA7AF4BDC}" srcOrd="0" destOrd="0" presId="urn:microsoft.com/office/officeart/2005/8/layout/radial4"/>
    <dgm:cxn modelId="{3229ABC4-666C-4E15-9A35-768285EB0590}" type="presOf" srcId="{6EE7E0F2-0396-493B-9762-9BCE318D7464}" destId="{9B895FE1-3CDF-4776-8733-BD1D05584035}" srcOrd="0" destOrd="0" presId="urn:microsoft.com/office/officeart/2005/8/layout/radial4"/>
    <dgm:cxn modelId="{89470185-2A08-48C7-8BD1-96799CDD484F}" srcId="{0E741B30-63AC-4596-A00B-48940183082D}" destId="{99DAAEB6-12AE-4686-9A6D-C8826F46D42F}" srcOrd="4" destOrd="0" parTransId="{9B57B755-7384-439C-A3C6-956E4450853D}" sibTransId="{CA2132EF-9E32-4745-BE03-BBBD792FD086}"/>
    <dgm:cxn modelId="{4C8EF18E-B5FD-4F73-A239-410A97B3F011}" type="presOf" srcId="{EF43EC4B-002F-41A4-864C-526E08881533}" destId="{ED533E38-C535-47B2-8136-0821899B1A35}" srcOrd="0" destOrd="0" presId="urn:microsoft.com/office/officeart/2005/8/layout/radial4"/>
    <dgm:cxn modelId="{23269861-7D08-402B-BE77-878C7908C7D6}" srcId="{6EE7E0F2-0396-493B-9762-9BCE318D7464}" destId="{0E741B30-63AC-4596-A00B-48940183082D}" srcOrd="0" destOrd="0" parTransId="{8C198A29-9131-473E-91EA-6BA2A924289C}" sibTransId="{8C2F9F18-7229-4819-975B-625CB11B889C}"/>
    <dgm:cxn modelId="{EF821499-777C-491B-B46F-AD005B741A13}" type="presOf" srcId="{8444C2EC-FFA4-434D-BD9B-1B98F37B2EE5}" destId="{D73C67DB-9E22-4F7C-80AC-9EA2CC773405}" srcOrd="0" destOrd="0" presId="urn:microsoft.com/office/officeart/2005/8/layout/radial4"/>
    <dgm:cxn modelId="{273D9374-7C70-4530-BAEE-42073DB337B6}" type="presOf" srcId="{5486580A-0F6C-4ECE-BB14-9B67B93CFA7F}" destId="{A0985A03-C6F8-475E-9FAD-90B2E2236543}" srcOrd="0" destOrd="0" presId="urn:microsoft.com/office/officeart/2005/8/layout/radial4"/>
    <dgm:cxn modelId="{C82C4E82-5889-49CA-8403-2031298027D5}" srcId="{0E741B30-63AC-4596-A00B-48940183082D}" destId="{168E8B4D-9F0E-472B-9230-A509F3D93B9C}" srcOrd="3" destOrd="0" parTransId="{E9FDA455-2BC9-4B00-9299-23FD73F06A58}" sibTransId="{B8BEC5CE-C7FF-4E8B-81BA-97A104D74BF8}"/>
    <dgm:cxn modelId="{437A4A24-F7C3-4044-8552-923BAE31D2C6}" srcId="{0E741B30-63AC-4596-A00B-48940183082D}" destId="{1CA715BF-37B9-4024-8984-6B52222629EE}" srcOrd="5" destOrd="0" parTransId="{69345B76-2296-4235-82E3-4D0D7810A892}" sibTransId="{10ADDEE7-7D9B-4966-8235-DC7B727C2F82}"/>
    <dgm:cxn modelId="{6823D76D-B2CA-458B-865D-2DE59BCBCE05}" type="presOf" srcId="{1CA715BF-37B9-4024-8984-6B52222629EE}" destId="{8ED3A62C-9185-46F3-B4C8-D7B8D682C2C8}" srcOrd="0" destOrd="0" presId="urn:microsoft.com/office/officeart/2005/8/layout/radial4"/>
    <dgm:cxn modelId="{5631A646-34BF-4CE4-A4DB-97B42D00D61D}" type="presOf" srcId="{69345B76-2296-4235-82E3-4D0D7810A892}" destId="{BDE027E6-6938-48EE-9103-5028E52F80F4}" srcOrd="0" destOrd="0" presId="urn:microsoft.com/office/officeart/2005/8/layout/radial4"/>
    <dgm:cxn modelId="{1E531004-1300-47AB-8046-E7C6D0A07E5B}" type="presOf" srcId="{762B2564-BDC0-4330-8E6D-9E7FC10B069B}" destId="{BE7D02FA-C690-4C95-A3F2-5D43C25FDBEA}" srcOrd="0" destOrd="0" presId="urn:microsoft.com/office/officeart/2005/8/layout/radial4"/>
    <dgm:cxn modelId="{5ED91C5C-693F-47CA-B034-8001DAAD2C23}" type="presOf" srcId="{3A6E0A4D-972E-431A-8081-7AA92AE703E5}" destId="{8BB9DE1A-2FD5-4295-838F-7584E267A426}" srcOrd="0" destOrd="0" presId="urn:microsoft.com/office/officeart/2005/8/layout/radial4"/>
    <dgm:cxn modelId="{149AA9DA-0648-4995-94DB-F8A04B414533}" type="presOf" srcId="{A2042137-2961-4B36-A573-F83E12B2D734}" destId="{65142823-1CBC-4257-AF66-596954FF90B7}" srcOrd="0" destOrd="0" presId="urn:microsoft.com/office/officeart/2005/8/layout/radial4"/>
    <dgm:cxn modelId="{9B652887-0427-4224-BA6F-0001E5046550}" srcId="{0E741B30-63AC-4596-A00B-48940183082D}" destId="{3A6E0A4D-972E-431A-8081-7AA92AE703E5}" srcOrd="0" destOrd="0" parTransId="{5486580A-0F6C-4ECE-BB14-9B67B93CFA7F}" sibTransId="{6FFA6CE2-328B-4DD5-87FE-FA9E3408D037}"/>
    <dgm:cxn modelId="{FF84D758-7AAB-41AF-AA91-C7D67ADB8FE5}" type="presOf" srcId="{168E8B4D-9F0E-472B-9230-A509F3D93B9C}" destId="{20A2E7EC-CFFB-47B2-A7A2-71743509E97B}" srcOrd="0" destOrd="0" presId="urn:microsoft.com/office/officeart/2005/8/layout/radial4"/>
    <dgm:cxn modelId="{4955B887-96E7-47A0-80C5-553BF6FA8FFB}" srcId="{0E741B30-63AC-4596-A00B-48940183082D}" destId="{A2042137-2961-4B36-A573-F83E12B2D734}" srcOrd="2" destOrd="0" parTransId="{762B2564-BDC0-4330-8E6D-9E7FC10B069B}" sibTransId="{C9F83C09-4163-4F76-ADB8-9D5A3F69F8E8}"/>
    <dgm:cxn modelId="{D2AFCE8E-DB3A-4118-B583-1812DF2B57D7}" srcId="{0E741B30-63AC-4596-A00B-48940183082D}" destId="{8444C2EC-FFA4-434D-BD9B-1B98F37B2EE5}" srcOrd="1" destOrd="0" parTransId="{EF43EC4B-002F-41A4-864C-526E08881533}" sibTransId="{46A068C1-5AC3-4892-A7F7-FF63D05C1581}"/>
    <dgm:cxn modelId="{24C067A4-91A6-4BB8-B197-A24ADD2C2F2B}" type="presParOf" srcId="{9B895FE1-3CDF-4776-8733-BD1D05584035}" destId="{0BE81153-787B-4FEF-9F69-CA9AA7AF4BDC}" srcOrd="0" destOrd="0" presId="urn:microsoft.com/office/officeart/2005/8/layout/radial4"/>
    <dgm:cxn modelId="{354874CF-42D5-41E5-8E5B-5AB1C2223F28}" type="presParOf" srcId="{9B895FE1-3CDF-4776-8733-BD1D05584035}" destId="{A0985A03-C6F8-475E-9FAD-90B2E2236543}" srcOrd="1" destOrd="0" presId="urn:microsoft.com/office/officeart/2005/8/layout/radial4"/>
    <dgm:cxn modelId="{9F3927E0-8121-4461-B365-5924D8294D93}" type="presParOf" srcId="{9B895FE1-3CDF-4776-8733-BD1D05584035}" destId="{8BB9DE1A-2FD5-4295-838F-7584E267A426}" srcOrd="2" destOrd="0" presId="urn:microsoft.com/office/officeart/2005/8/layout/radial4"/>
    <dgm:cxn modelId="{B6793246-3BB0-4F38-8C74-7A2F907F9733}" type="presParOf" srcId="{9B895FE1-3CDF-4776-8733-BD1D05584035}" destId="{ED533E38-C535-47B2-8136-0821899B1A35}" srcOrd="3" destOrd="0" presId="urn:microsoft.com/office/officeart/2005/8/layout/radial4"/>
    <dgm:cxn modelId="{DD694903-9AE4-4299-BCD7-B102618A424C}" type="presParOf" srcId="{9B895FE1-3CDF-4776-8733-BD1D05584035}" destId="{D73C67DB-9E22-4F7C-80AC-9EA2CC773405}" srcOrd="4" destOrd="0" presId="urn:microsoft.com/office/officeart/2005/8/layout/radial4"/>
    <dgm:cxn modelId="{DECCDDC6-CD0C-4124-812E-3F517FBBB002}" type="presParOf" srcId="{9B895FE1-3CDF-4776-8733-BD1D05584035}" destId="{BE7D02FA-C690-4C95-A3F2-5D43C25FDBEA}" srcOrd="5" destOrd="0" presId="urn:microsoft.com/office/officeart/2005/8/layout/radial4"/>
    <dgm:cxn modelId="{E1AF91C5-3D4E-4172-B12F-EA11E31F542F}" type="presParOf" srcId="{9B895FE1-3CDF-4776-8733-BD1D05584035}" destId="{65142823-1CBC-4257-AF66-596954FF90B7}" srcOrd="6" destOrd="0" presId="urn:microsoft.com/office/officeart/2005/8/layout/radial4"/>
    <dgm:cxn modelId="{3873788B-BD54-4980-AC86-6DCFF67E3DA7}" type="presParOf" srcId="{9B895FE1-3CDF-4776-8733-BD1D05584035}" destId="{3CBB6517-73A0-4CE7-8479-587E99D663C3}" srcOrd="7" destOrd="0" presId="urn:microsoft.com/office/officeart/2005/8/layout/radial4"/>
    <dgm:cxn modelId="{23E07DF4-8B04-4EAF-B6C4-769646B08BA9}" type="presParOf" srcId="{9B895FE1-3CDF-4776-8733-BD1D05584035}" destId="{20A2E7EC-CFFB-47B2-A7A2-71743509E97B}" srcOrd="8" destOrd="0" presId="urn:microsoft.com/office/officeart/2005/8/layout/radial4"/>
    <dgm:cxn modelId="{FCB034C0-D13A-4AB9-AF38-B8520EEF1C64}" type="presParOf" srcId="{9B895FE1-3CDF-4776-8733-BD1D05584035}" destId="{4A91FB73-9010-422D-A05F-E516F710556D}" srcOrd="9" destOrd="0" presId="urn:microsoft.com/office/officeart/2005/8/layout/radial4"/>
    <dgm:cxn modelId="{DF9A9AB6-4D17-4E71-B2E2-1F350A6E6A87}" type="presParOf" srcId="{9B895FE1-3CDF-4776-8733-BD1D05584035}" destId="{0CC0E504-AEDB-4FF7-B172-970AC3B2CA64}" srcOrd="10" destOrd="0" presId="urn:microsoft.com/office/officeart/2005/8/layout/radial4"/>
    <dgm:cxn modelId="{4DF74F88-228B-48A7-A955-C7D67DEB79E9}" type="presParOf" srcId="{9B895FE1-3CDF-4776-8733-BD1D05584035}" destId="{BDE027E6-6938-48EE-9103-5028E52F80F4}" srcOrd="11" destOrd="0" presId="urn:microsoft.com/office/officeart/2005/8/layout/radial4"/>
    <dgm:cxn modelId="{7ECDCADA-030D-4649-AF79-34F3D4313AC7}" type="presParOf" srcId="{9B895FE1-3CDF-4776-8733-BD1D05584035}" destId="{8ED3A62C-9185-46F3-B4C8-D7B8D682C2C8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4F6C66-5521-40C2-99FF-C86F056ED85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2DB187-3135-4C98-9D1D-37EECE5C3DA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Расходы по присмотру и уходу за детьми-инвалидами 164,1 тыс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F8DFCD-AAF2-49B2-A066-9924369639BF}" type="parTrans" cxnId="{B2FD290F-A12C-411E-AC92-AF7C602D2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AB27FEB-6B46-4226-A3D0-F39ED297C4D3}" type="sibTrans" cxnId="{B2FD290F-A12C-411E-AC92-AF7C602D2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986C4B9-B145-472D-B5FE-F8225511AC7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Компенсация части родительской платы за содержание ребенка в детских садах </a:t>
          </a:r>
        </a:p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2 069,6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9FDE78-2533-4329-8AC3-3A63DB680452}" type="parTrans" cxnId="{AA12733F-E9AE-4BF9-8B87-079B3FF1023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0A19B1F-4756-4B09-ADE7-D83714F4E966}" type="sibTrans" cxnId="{AA12733F-E9AE-4BF9-8B87-079B3FF1023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7D1A95B-FCA3-4CCF-BC28-0705EF0DA07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Оказание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материальной помощи гражданам 170,0  тыс. 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рублей; 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91505A-3AE0-48A1-8DBF-71E3C42AB60A}" type="parTrans" cxnId="{02DF88C0-07CE-49E7-91D1-17FD22084D0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75898E9-CE1B-4FC3-A10D-75A6FED452FD}" type="sibTrans" cxnId="{02DF88C0-07CE-49E7-91D1-17FD22084D0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F01EF08-2799-4C6A-929A-2A15551D8D3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Социальная поддержка старшего поколения, ветеранов и инвалидов, иных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категорий граждан 131,0 тыс. рублей; доплата к пенсии муниципальных служащих 1 814,5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F450B-01A7-4768-BEA0-6B0BAEEC488E}" type="parTrans" cxnId="{21355851-7154-443D-B2FD-8DD1657782CE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C70B2A5A-3523-499F-B32C-4564AFC3CDF7}" type="sibTrans" cxnId="{21355851-7154-443D-B2FD-8DD1657782CE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72E44ED-20D6-43BA-8BFB-3D49339C098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Поддержка многодетных семей 8 728,1 тыс. рублей; бесплатное питание для обучающихся общеобразовательных организаций  4 843,2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699D2A-0A7A-4462-B74C-D68DABE3F582}" type="parTrans" cxnId="{0112D811-2DA9-4E58-AE9D-962FE2A4A61D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A4B600A-EDBA-43AD-8598-AA4063970E68}" type="sibTrans" cxnId="{0112D811-2DA9-4E58-AE9D-962FE2A4A61D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F1E1127-FB95-4366-A6E8-07BB64E94FB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жильем молодых семей 6 257,8 тыс. рублей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2F94F1-4149-4370-A1F0-EF1B51D0BB98}" type="parTrans" cxnId="{B73F08BE-73A4-4C1A-8FAD-820BBD30981C}">
      <dgm:prSet/>
      <dgm:spPr/>
      <dgm:t>
        <a:bodyPr/>
        <a:lstStyle/>
        <a:p>
          <a:endParaRPr lang="ru-RU"/>
        </a:p>
      </dgm:t>
    </dgm:pt>
    <dgm:pt modelId="{B8C82310-23FC-4E5B-8127-2A3B11FC3B9D}" type="sibTrans" cxnId="{B73F08BE-73A4-4C1A-8FAD-820BBD30981C}">
      <dgm:prSet/>
      <dgm:spPr/>
      <dgm:t>
        <a:bodyPr/>
        <a:lstStyle/>
        <a:p>
          <a:endParaRPr lang="ru-RU"/>
        </a:p>
      </dgm:t>
    </dgm:pt>
    <dgm:pt modelId="{CC40E849-C888-4AC7-910D-E24D8544BF0D}" type="pres">
      <dgm:prSet presAssocID="{F84F6C66-5521-40C2-99FF-C86F056ED85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170B91E-7745-44B8-97A4-A475B63696D5}" type="pres">
      <dgm:prSet presAssocID="{F84F6C66-5521-40C2-99FF-C86F056ED85A}" presName="Name1" presStyleCnt="0"/>
      <dgm:spPr/>
    </dgm:pt>
    <dgm:pt modelId="{B63202F2-F136-4A53-BBC0-18A18E8C1FF9}" type="pres">
      <dgm:prSet presAssocID="{F84F6C66-5521-40C2-99FF-C86F056ED85A}" presName="cycle" presStyleCnt="0"/>
      <dgm:spPr/>
    </dgm:pt>
    <dgm:pt modelId="{7E7B918D-80DD-4DD8-AF7E-2AC82BB8EC7D}" type="pres">
      <dgm:prSet presAssocID="{F84F6C66-5521-40C2-99FF-C86F056ED85A}" presName="srcNode" presStyleLbl="node1" presStyleIdx="0" presStyleCnt="6"/>
      <dgm:spPr/>
    </dgm:pt>
    <dgm:pt modelId="{30C4D84D-83B0-4115-B1BA-BB76086E6A0A}" type="pres">
      <dgm:prSet presAssocID="{F84F6C66-5521-40C2-99FF-C86F056ED85A}" presName="conn" presStyleLbl="parChTrans1D2" presStyleIdx="0" presStyleCnt="1"/>
      <dgm:spPr/>
      <dgm:t>
        <a:bodyPr/>
        <a:lstStyle/>
        <a:p>
          <a:endParaRPr lang="ru-RU"/>
        </a:p>
      </dgm:t>
    </dgm:pt>
    <dgm:pt modelId="{A159ED3E-2BCE-454E-809E-1592E13B2FD6}" type="pres">
      <dgm:prSet presAssocID="{F84F6C66-5521-40C2-99FF-C86F056ED85A}" presName="extraNode" presStyleLbl="node1" presStyleIdx="0" presStyleCnt="6"/>
      <dgm:spPr/>
    </dgm:pt>
    <dgm:pt modelId="{566083D9-89B6-435D-846D-36DACD77A22D}" type="pres">
      <dgm:prSet presAssocID="{F84F6C66-5521-40C2-99FF-C86F056ED85A}" presName="dstNode" presStyleLbl="node1" presStyleIdx="0" presStyleCnt="6"/>
      <dgm:spPr/>
    </dgm:pt>
    <dgm:pt modelId="{854879FE-BE8F-4624-AAD6-7DAD88595B55}" type="pres">
      <dgm:prSet presAssocID="{A42DB187-3135-4C98-9D1D-37EECE5C3DAA}" presName="text_1" presStyleLbl="node1" presStyleIdx="0" presStyleCnt="6" custScaleX="10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EA7A6-9687-48F0-B5E9-2EC6C67105D3}" type="pres">
      <dgm:prSet presAssocID="{A42DB187-3135-4C98-9D1D-37EECE5C3DAA}" presName="accent_1" presStyleCnt="0"/>
      <dgm:spPr/>
    </dgm:pt>
    <dgm:pt modelId="{2CC09460-0385-4576-B212-932E023A1EEB}" type="pres">
      <dgm:prSet presAssocID="{A42DB187-3135-4C98-9D1D-37EECE5C3DAA}" presName="accentRepeatNode" presStyleLbl="solidFgAcc1" presStyleIdx="0" presStyleCnt="6"/>
      <dgm:spPr/>
    </dgm:pt>
    <dgm:pt modelId="{6D8C2A91-E19F-463D-BD24-AB9142C0ABED}" type="pres">
      <dgm:prSet presAssocID="{6986C4B9-B145-472D-B5FE-F8225511AC7D}" presName="text_2" presStyleLbl="node1" presStyleIdx="1" presStyleCnt="6" custLinFactNeighborX="787" custLinFactNeighborY="1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53EA5-A45D-491F-AA72-02A8019248CE}" type="pres">
      <dgm:prSet presAssocID="{6986C4B9-B145-472D-B5FE-F8225511AC7D}" presName="accent_2" presStyleCnt="0"/>
      <dgm:spPr/>
    </dgm:pt>
    <dgm:pt modelId="{7FF197B5-19DF-437E-8EA4-F5EF1D7448A3}" type="pres">
      <dgm:prSet presAssocID="{6986C4B9-B145-472D-B5FE-F8225511AC7D}" presName="accentRepeatNode" presStyleLbl="solidFgAcc1" presStyleIdx="1" presStyleCnt="6"/>
      <dgm:spPr/>
    </dgm:pt>
    <dgm:pt modelId="{516DD1F4-A210-4170-91D2-7E7F9DCC880D}" type="pres">
      <dgm:prSet presAssocID="{57D1A95B-FCA3-4CCF-BC28-0705EF0DA0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040A0-D0FE-4D55-B1B6-846EE577A400}" type="pres">
      <dgm:prSet presAssocID="{57D1A95B-FCA3-4CCF-BC28-0705EF0DA074}" presName="accent_3" presStyleCnt="0"/>
      <dgm:spPr/>
    </dgm:pt>
    <dgm:pt modelId="{22575A18-223C-4A93-B3F0-1CA215286AC0}" type="pres">
      <dgm:prSet presAssocID="{57D1A95B-FCA3-4CCF-BC28-0705EF0DA074}" presName="accentRepeatNode" presStyleLbl="solidFgAcc1" presStyleIdx="2" presStyleCnt="6"/>
      <dgm:spPr/>
    </dgm:pt>
    <dgm:pt modelId="{FFB87230-A43F-4ADE-AA01-F0A3AFAA6F65}" type="pres">
      <dgm:prSet presAssocID="{AF01EF08-2799-4C6A-929A-2A15551D8D32}" presName="text_4" presStyleLbl="node1" presStyleIdx="3" presStyleCnt="6" custScaleY="149886" custLinFactNeighborX="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36DD9-5FA3-413F-B45E-60A64B3D0AAD}" type="pres">
      <dgm:prSet presAssocID="{AF01EF08-2799-4C6A-929A-2A15551D8D32}" presName="accent_4" presStyleCnt="0"/>
      <dgm:spPr/>
    </dgm:pt>
    <dgm:pt modelId="{AEA2F258-E6EB-4F32-89BB-D45632EC2648}" type="pres">
      <dgm:prSet presAssocID="{AF01EF08-2799-4C6A-929A-2A15551D8D32}" presName="accentRepeatNode" presStyleLbl="solidFgAcc1" presStyleIdx="3" presStyleCnt="6"/>
      <dgm:spPr/>
    </dgm:pt>
    <dgm:pt modelId="{27AD8962-C758-45E9-A4AF-50ECCD017247}" type="pres">
      <dgm:prSet presAssocID="{9F1E1127-FB95-4366-A6E8-07BB64E94F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398B4-DDA0-4D9E-8B8E-AE05C1321077}" type="pres">
      <dgm:prSet presAssocID="{9F1E1127-FB95-4366-A6E8-07BB64E94FB2}" presName="accent_5" presStyleCnt="0"/>
      <dgm:spPr/>
    </dgm:pt>
    <dgm:pt modelId="{15B8E1F6-A601-42B6-8932-11EC4DA5A6CA}" type="pres">
      <dgm:prSet presAssocID="{9F1E1127-FB95-4366-A6E8-07BB64E94FB2}" presName="accentRepeatNode" presStyleLbl="solidFgAcc1" presStyleIdx="4" presStyleCnt="6"/>
      <dgm:spPr/>
    </dgm:pt>
    <dgm:pt modelId="{E85B57CB-2748-437A-A9D0-C9DCB5687D69}" type="pres">
      <dgm:prSet presAssocID="{A72E44ED-20D6-43BA-8BFB-3D49339C0985}" presName="text_6" presStyleLbl="node1" presStyleIdx="5" presStyleCnt="6" custScaleY="14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2D1D7-B4E9-4950-A0FC-A21EB6A8E2CD}" type="pres">
      <dgm:prSet presAssocID="{A72E44ED-20D6-43BA-8BFB-3D49339C0985}" presName="accent_6" presStyleCnt="0"/>
      <dgm:spPr/>
    </dgm:pt>
    <dgm:pt modelId="{C7062D9B-4A87-46F0-8AA9-37927D866D8E}" type="pres">
      <dgm:prSet presAssocID="{A72E44ED-20D6-43BA-8BFB-3D49339C0985}" presName="accentRepeatNode" presStyleLbl="solidFgAcc1" presStyleIdx="5" presStyleCnt="6"/>
      <dgm:spPr/>
    </dgm:pt>
  </dgm:ptLst>
  <dgm:cxnLst>
    <dgm:cxn modelId="{7E130429-E4E4-4072-B856-17E22F0F8392}" type="presOf" srcId="{9F1E1127-FB95-4366-A6E8-07BB64E94FB2}" destId="{27AD8962-C758-45E9-A4AF-50ECCD017247}" srcOrd="0" destOrd="0" presId="urn:microsoft.com/office/officeart/2008/layout/VerticalCurvedList"/>
    <dgm:cxn modelId="{C1F50871-743C-42F5-AC30-030F931AF758}" type="presOf" srcId="{F84F6C66-5521-40C2-99FF-C86F056ED85A}" destId="{CC40E849-C888-4AC7-910D-E24D8544BF0D}" srcOrd="0" destOrd="0" presId="urn:microsoft.com/office/officeart/2008/layout/VerticalCurvedList"/>
    <dgm:cxn modelId="{AA12733F-E9AE-4BF9-8B87-079B3FF10231}" srcId="{F84F6C66-5521-40C2-99FF-C86F056ED85A}" destId="{6986C4B9-B145-472D-B5FE-F8225511AC7D}" srcOrd="1" destOrd="0" parTransId="{739FDE78-2533-4329-8AC3-3A63DB680452}" sibTransId="{60A19B1F-4756-4B09-ADE7-D83714F4E966}"/>
    <dgm:cxn modelId="{D42EC97D-896B-4C49-A1CF-896CAA313CA2}" type="presOf" srcId="{AF01EF08-2799-4C6A-929A-2A15551D8D32}" destId="{FFB87230-A43F-4ADE-AA01-F0A3AFAA6F65}" srcOrd="0" destOrd="0" presId="urn:microsoft.com/office/officeart/2008/layout/VerticalCurvedList"/>
    <dgm:cxn modelId="{BE131DBC-5DB7-4A3D-AE8E-8B48BC29854B}" type="presOf" srcId="{6AB27FEB-6B46-4226-A3D0-F39ED297C4D3}" destId="{30C4D84D-83B0-4115-B1BA-BB76086E6A0A}" srcOrd="0" destOrd="0" presId="urn:microsoft.com/office/officeart/2008/layout/VerticalCurvedList"/>
    <dgm:cxn modelId="{02DF88C0-07CE-49E7-91D1-17FD22084D01}" srcId="{F84F6C66-5521-40C2-99FF-C86F056ED85A}" destId="{57D1A95B-FCA3-4CCF-BC28-0705EF0DA074}" srcOrd="2" destOrd="0" parTransId="{1191505A-3AE0-48A1-8DBF-71E3C42AB60A}" sibTransId="{875898E9-CE1B-4FC3-A10D-75A6FED452FD}"/>
    <dgm:cxn modelId="{5ACEF312-06B9-44FD-91B3-8686534C2C1E}" type="presOf" srcId="{57D1A95B-FCA3-4CCF-BC28-0705EF0DA074}" destId="{516DD1F4-A210-4170-91D2-7E7F9DCC880D}" srcOrd="0" destOrd="0" presId="urn:microsoft.com/office/officeart/2008/layout/VerticalCurvedList"/>
    <dgm:cxn modelId="{21355851-7154-443D-B2FD-8DD1657782CE}" srcId="{F84F6C66-5521-40C2-99FF-C86F056ED85A}" destId="{AF01EF08-2799-4C6A-929A-2A15551D8D32}" srcOrd="3" destOrd="0" parTransId="{ECCF450B-01A7-4768-BEA0-6B0BAEEC488E}" sibTransId="{C70B2A5A-3523-499F-B32C-4564AFC3CDF7}"/>
    <dgm:cxn modelId="{527E2B33-98E6-4DB5-B696-9ECABB7FE2B8}" type="presOf" srcId="{A42DB187-3135-4C98-9D1D-37EECE5C3DAA}" destId="{854879FE-BE8F-4624-AAD6-7DAD88595B55}" srcOrd="0" destOrd="0" presId="urn:microsoft.com/office/officeart/2008/layout/VerticalCurvedList"/>
    <dgm:cxn modelId="{4C556720-0A56-4B75-A7F0-889A8FDF5E97}" type="presOf" srcId="{A72E44ED-20D6-43BA-8BFB-3D49339C0985}" destId="{E85B57CB-2748-437A-A9D0-C9DCB5687D69}" srcOrd="0" destOrd="0" presId="urn:microsoft.com/office/officeart/2008/layout/VerticalCurvedList"/>
    <dgm:cxn modelId="{3410E69C-D843-4B8C-99FD-768B618D1166}" type="presOf" srcId="{6986C4B9-B145-472D-B5FE-F8225511AC7D}" destId="{6D8C2A91-E19F-463D-BD24-AB9142C0ABED}" srcOrd="0" destOrd="0" presId="urn:microsoft.com/office/officeart/2008/layout/VerticalCurvedList"/>
    <dgm:cxn modelId="{0112D811-2DA9-4E58-AE9D-962FE2A4A61D}" srcId="{F84F6C66-5521-40C2-99FF-C86F056ED85A}" destId="{A72E44ED-20D6-43BA-8BFB-3D49339C0985}" srcOrd="5" destOrd="0" parTransId="{77699D2A-0A7A-4462-B74C-D68DABE3F582}" sibTransId="{1A4B600A-EDBA-43AD-8598-AA4063970E68}"/>
    <dgm:cxn modelId="{B2FD290F-A12C-411E-AC92-AF7C602D2D99}" srcId="{F84F6C66-5521-40C2-99FF-C86F056ED85A}" destId="{A42DB187-3135-4C98-9D1D-37EECE5C3DAA}" srcOrd="0" destOrd="0" parTransId="{3FF8DFCD-AAF2-49B2-A066-9924369639BF}" sibTransId="{6AB27FEB-6B46-4226-A3D0-F39ED297C4D3}"/>
    <dgm:cxn modelId="{B73F08BE-73A4-4C1A-8FAD-820BBD30981C}" srcId="{F84F6C66-5521-40C2-99FF-C86F056ED85A}" destId="{9F1E1127-FB95-4366-A6E8-07BB64E94FB2}" srcOrd="4" destOrd="0" parTransId="{EE2F94F1-4149-4370-A1F0-EF1B51D0BB98}" sibTransId="{B8C82310-23FC-4E5B-8127-2A3B11FC3B9D}"/>
    <dgm:cxn modelId="{DFF5E63C-1E15-42CE-81CC-D4084083E4DB}" type="presParOf" srcId="{CC40E849-C888-4AC7-910D-E24D8544BF0D}" destId="{3170B91E-7745-44B8-97A4-A475B63696D5}" srcOrd="0" destOrd="0" presId="urn:microsoft.com/office/officeart/2008/layout/VerticalCurvedList"/>
    <dgm:cxn modelId="{23A10B2C-287B-4141-BDBF-C414E7E5BDDD}" type="presParOf" srcId="{3170B91E-7745-44B8-97A4-A475B63696D5}" destId="{B63202F2-F136-4A53-BBC0-18A18E8C1FF9}" srcOrd="0" destOrd="0" presId="urn:microsoft.com/office/officeart/2008/layout/VerticalCurvedList"/>
    <dgm:cxn modelId="{A31DCD7B-646E-4677-8597-01D039C3580A}" type="presParOf" srcId="{B63202F2-F136-4A53-BBC0-18A18E8C1FF9}" destId="{7E7B918D-80DD-4DD8-AF7E-2AC82BB8EC7D}" srcOrd="0" destOrd="0" presId="urn:microsoft.com/office/officeart/2008/layout/VerticalCurvedList"/>
    <dgm:cxn modelId="{B5087571-C8AF-40DC-974C-8FBFA3D51A28}" type="presParOf" srcId="{B63202F2-F136-4A53-BBC0-18A18E8C1FF9}" destId="{30C4D84D-83B0-4115-B1BA-BB76086E6A0A}" srcOrd="1" destOrd="0" presId="urn:microsoft.com/office/officeart/2008/layout/VerticalCurvedList"/>
    <dgm:cxn modelId="{F2DAC609-FBE8-4CDA-8D2A-470130EAFE6D}" type="presParOf" srcId="{B63202F2-F136-4A53-BBC0-18A18E8C1FF9}" destId="{A159ED3E-2BCE-454E-809E-1592E13B2FD6}" srcOrd="2" destOrd="0" presId="urn:microsoft.com/office/officeart/2008/layout/VerticalCurvedList"/>
    <dgm:cxn modelId="{3D26258C-70D7-46EF-AD1D-88D230331833}" type="presParOf" srcId="{B63202F2-F136-4A53-BBC0-18A18E8C1FF9}" destId="{566083D9-89B6-435D-846D-36DACD77A22D}" srcOrd="3" destOrd="0" presId="urn:microsoft.com/office/officeart/2008/layout/VerticalCurvedList"/>
    <dgm:cxn modelId="{A702BF89-927D-4DFC-A5A8-B4BE2176CBCF}" type="presParOf" srcId="{3170B91E-7745-44B8-97A4-A475B63696D5}" destId="{854879FE-BE8F-4624-AAD6-7DAD88595B55}" srcOrd="1" destOrd="0" presId="urn:microsoft.com/office/officeart/2008/layout/VerticalCurvedList"/>
    <dgm:cxn modelId="{8452C249-0233-473C-B12E-57863D664C3E}" type="presParOf" srcId="{3170B91E-7745-44B8-97A4-A475B63696D5}" destId="{576EA7A6-9687-48F0-B5E9-2EC6C67105D3}" srcOrd="2" destOrd="0" presId="urn:microsoft.com/office/officeart/2008/layout/VerticalCurvedList"/>
    <dgm:cxn modelId="{29DC009E-B5C3-4B53-B74C-F7609ACC1A8B}" type="presParOf" srcId="{576EA7A6-9687-48F0-B5E9-2EC6C67105D3}" destId="{2CC09460-0385-4576-B212-932E023A1EEB}" srcOrd="0" destOrd="0" presId="urn:microsoft.com/office/officeart/2008/layout/VerticalCurvedList"/>
    <dgm:cxn modelId="{A0DD0F02-46EE-4780-AEAA-F96228318F0B}" type="presParOf" srcId="{3170B91E-7745-44B8-97A4-A475B63696D5}" destId="{6D8C2A91-E19F-463D-BD24-AB9142C0ABED}" srcOrd="3" destOrd="0" presId="urn:microsoft.com/office/officeart/2008/layout/VerticalCurvedList"/>
    <dgm:cxn modelId="{0268AC86-A7B9-41DD-B3CE-ED1607CCACF2}" type="presParOf" srcId="{3170B91E-7745-44B8-97A4-A475B63696D5}" destId="{70753EA5-A45D-491F-AA72-02A8019248CE}" srcOrd="4" destOrd="0" presId="urn:microsoft.com/office/officeart/2008/layout/VerticalCurvedList"/>
    <dgm:cxn modelId="{9F9A92B3-0F0A-4EB3-8B05-96D27DFFAF00}" type="presParOf" srcId="{70753EA5-A45D-491F-AA72-02A8019248CE}" destId="{7FF197B5-19DF-437E-8EA4-F5EF1D7448A3}" srcOrd="0" destOrd="0" presId="urn:microsoft.com/office/officeart/2008/layout/VerticalCurvedList"/>
    <dgm:cxn modelId="{DA5842C8-4EED-4BD1-8BDF-730993CF6BB3}" type="presParOf" srcId="{3170B91E-7745-44B8-97A4-A475B63696D5}" destId="{516DD1F4-A210-4170-91D2-7E7F9DCC880D}" srcOrd="5" destOrd="0" presId="urn:microsoft.com/office/officeart/2008/layout/VerticalCurvedList"/>
    <dgm:cxn modelId="{1965BFD8-ACDC-4BE8-BAE5-FF945AF42C73}" type="presParOf" srcId="{3170B91E-7745-44B8-97A4-A475B63696D5}" destId="{6C1040A0-D0FE-4D55-B1B6-846EE577A400}" srcOrd="6" destOrd="0" presId="urn:microsoft.com/office/officeart/2008/layout/VerticalCurvedList"/>
    <dgm:cxn modelId="{9FEE0717-D991-4E80-8BAA-0B77B754FCB6}" type="presParOf" srcId="{6C1040A0-D0FE-4D55-B1B6-846EE577A400}" destId="{22575A18-223C-4A93-B3F0-1CA215286AC0}" srcOrd="0" destOrd="0" presId="urn:microsoft.com/office/officeart/2008/layout/VerticalCurvedList"/>
    <dgm:cxn modelId="{25C6858C-A8D7-4A33-9C54-C7A2BA45E73A}" type="presParOf" srcId="{3170B91E-7745-44B8-97A4-A475B63696D5}" destId="{FFB87230-A43F-4ADE-AA01-F0A3AFAA6F65}" srcOrd="7" destOrd="0" presId="urn:microsoft.com/office/officeart/2008/layout/VerticalCurvedList"/>
    <dgm:cxn modelId="{0C3A4C50-2B42-46EB-AE61-F312495AED6D}" type="presParOf" srcId="{3170B91E-7745-44B8-97A4-A475B63696D5}" destId="{C8D36DD9-5FA3-413F-B45E-60A64B3D0AAD}" srcOrd="8" destOrd="0" presId="urn:microsoft.com/office/officeart/2008/layout/VerticalCurvedList"/>
    <dgm:cxn modelId="{2315DC45-1858-49DF-9187-A354096EBA3A}" type="presParOf" srcId="{C8D36DD9-5FA3-413F-B45E-60A64B3D0AAD}" destId="{AEA2F258-E6EB-4F32-89BB-D45632EC2648}" srcOrd="0" destOrd="0" presId="urn:microsoft.com/office/officeart/2008/layout/VerticalCurvedList"/>
    <dgm:cxn modelId="{698E2975-56E1-4416-8FED-AFF375960BC6}" type="presParOf" srcId="{3170B91E-7745-44B8-97A4-A475B63696D5}" destId="{27AD8962-C758-45E9-A4AF-50ECCD017247}" srcOrd="9" destOrd="0" presId="urn:microsoft.com/office/officeart/2008/layout/VerticalCurvedList"/>
    <dgm:cxn modelId="{D5447AB9-106D-42E2-8F38-457439DAFE3E}" type="presParOf" srcId="{3170B91E-7745-44B8-97A4-A475B63696D5}" destId="{E20398B4-DDA0-4D9E-8B8E-AE05C1321077}" srcOrd="10" destOrd="0" presId="urn:microsoft.com/office/officeart/2008/layout/VerticalCurvedList"/>
    <dgm:cxn modelId="{F129F9D1-4F4D-4256-85BA-DBF1FCB70705}" type="presParOf" srcId="{E20398B4-DDA0-4D9E-8B8E-AE05C1321077}" destId="{15B8E1F6-A601-42B6-8932-11EC4DA5A6CA}" srcOrd="0" destOrd="0" presId="urn:microsoft.com/office/officeart/2008/layout/VerticalCurvedList"/>
    <dgm:cxn modelId="{83D72F9A-B73A-499F-B5CA-06C5121CF399}" type="presParOf" srcId="{3170B91E-7745-44B8-97A4-A475B63696D5}" destId="{E85B57CB-2748-437A-A9D0-C9DCB5687D69}" srcOrd="11" destOrd="0" presId="urn:microsoft.com/office/officeart/2008/layout/VerticalCurvedList"/>
    <dgm:cxn modelId="{2116EF8C-DED2-4C8E-A679-58DAAD273BBB}" type="presParOf" srcId="{3170B91E-7745-44B8-97A4-A475B63696D5}" destId="{36D2D1D7-B4E9-4950-A0FC-A21EB6A8E2CD}" srcOrd="12" destOrd="0" presId="urn:microsoft.com/office/officeart/2008/layout/VerticalCurvedList"/>
    <dgm:cxn modelId="{69736C0E-C7BD-4778-B6F7-1D90FA0A092B}" type="presParOf" srcId="{36D2D1D7-B4E9-4950-A0FC-A21EB6A8E2CD}" destId="{C7062D9B-4A87-46F0-8AA9-37927D866D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40BD9-A807-463F-A326-36BD63120954}">
      <dsp:nvSpPr>
        <dsp:cNvPr id="0" name=""/>
        <dsp:cNvSpPr/>
      </dsp:nvSpPr>
      <dsp:spPr>
        <a:xfrm rot="10800000">
          <a:off x="828165" y="739"/>
          <a:ext cx="3091874" cy="10131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повышение устойчивости бюджета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81447" y="739"/>
        <a:ext cx="2838592" cy="1013127"/>
      </dsp:txXfrm>
    </dsp:sp>
    <dsp:sp modelId="{F809C857-96F3-4678-BCCC-F99D1512783A}">
      <dsp:nvSpPr>
        <dsp:cNvPr id="0" name=""/>
        <dsp:cNvSpPr/>
      </dsp:nvSpPr>
      <dsp:spPr>
        <a:xfrm>
          <a:off x="423359" y="739"/>
          <a:ext cx="1013127" cy="10131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A8E34BE-B114-42E4-B40C-44C7F4561E63}">
      <dsp:nvSpPr>
        <dsp:cNvPr id="0" name=""/>
        <dsp:cNvSpPr/>
      </dsp:nvSpPr>
      <dsp:spPr>
        <a:xfrm rot="10800000">
          <a:off x="840946" y="1316293"/>
          <a:ext cx="3074833" cy="10131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94228" y="1316293"/>
        <a:ext cx="2821551" cy="1013127"/>
      </dsp:txXfrm>
    </dsp:sp>
    <dsp:sp modelId="{73C3013D-78B4-47C4-9E5F-A96D2C58568E}">
      <dsp:nvSpPr>
        <dsp:cNvPr id="0" name=""/>
        <dsp:cNvSpPr/>
      </dsp:nvSpPr>
      <dsp:spPr>
        <a:xfrm>
          <a:off x="427619" y="1316293"/>
          <a:ext cx="1013127" cy="10131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BAD2B0-F4C4-45A6-9423-077E44969997}">
      <dsp:nvSpPr>
        <dsp:cNvPr id="0" name=""/>
        <dsp:cNvSpPr/>
      </dsp:nvSpPr>
      <dsp:spPr>
        <a:xfrm rot="10800000">
          <a:off x="650315" y="2631847"/>
          <a:ext cx="3329009" cy="1863212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достижения целей и показателей региональных проектов и муниципальных программ, разработанных в рамках реализации Указа Президента Российской Федерации от 7 мая 2018 года № 204О национальных целях и стратегических задачах развития Российской Федерации на период до 2024 года»  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16118" y="2631847"/>
        <a:ext cx="2863206" cy="1863212"/>
      </dsp:txXfrm>
    </dsp:sp>
    <dsp:sp modelId="{A9A09C50-4CA2-4E95-B1F2-91CFDA75C6D6}">
      <dsp:nvSpPr>
        <dsp:cNvPr id="0" name=""/>
        <dsp:cNvSpPr/>
      </dsp:nvSpPr>
      <dsp:spPr>
        <a:xfrm>
          <a:off x="364075" y="3056890"/>
          <a:ext cx="1013127" cy="101312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42D6-A327-49D7-9CF0-4F39C7BCE590}">
      <dsp:nvSpPr>
        <dsp:cNvPr id="0" name=""/>
        <dsp:cNvSpPr/>
      </dsp:nvSpPr>
      <dsp:spPr>
        <a:xfrm rot="10800000">
          <a:off x="0" y="0"/>
          <a:ext cx="3524199" cy="3524199"/>
        </a:xfrm>
        <a:prstGeom prst="triangle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0D9D2-F5B1-4EF3-8CD4-8D783F223AEC}">
      <dsp:nvSpPr>
        <dsp:cNvPr id="0" name=""/>
        <dsp:cNvSpPr/>
      </dsp:nvSpPr>
      <dsp:spPr>
        <a:xfrm>
          <a:off x="1676746" y="2237837"/>
          <a:ext cx="3366432" cy="1198431"/>
        </a:xfrm>
        <a:prstGeom prst="roundRect">
          <a:avLst/>
        </a:prstGeom>
        <a:solidFill>
          <a:srgbClr val="66FFFF">
            <a:alpha val="90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Погашение кредитов от кредитных организаций  - 70 587,7 тыс. рублей.</a:t>
          </a:r>
          <a:endParaRPr lang="ru-RU" sz="19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5249" y="2296340"/>
        <a:ext cx="3249426" cy="1081425"/>
      </dsp:txXfrm>
    </dsp:sp>
    <dsp:sp modelId="{5943FBF8-3D2A-4B8E-B0F6-352AE796E670}">
      <dsp:nvSpPr>
        <dsp:cNvPr id="0" name=""/>
        <dsp:cNvSpPr/>
      </dsp:nvSpPr>
      <dsp:spPr>
        <a:xfrm>
          <a:off x="1682873" y="0"/>
          <a:ext cx="3267862" cy="1066928"/>
        </a:xfrm>
        <a:prstGeom prst="round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остатков на счетах   по учету средств бюджетов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-27 418,7 тыс. руб.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4956" y="52083"/>
        <a:ext cx="3163696" cy="962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D4CB5-2CC8-4661-BD47-F0E174A6C8B4}">
      <dsp:nvSpPr>
        <dsp:cNvPr id="0" name=""/>
        <dsp:cNvSpPr/>
      </dsp:nvSpPr>
      <dsp:spPr>
        <a:xfrm rot="10800000">
          <a:off x="1146190" y="1284"/>
          <a:ext cx="3395091" cy="1164145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Недопущение необоснованного роста муниципального долга и неисполнения долговых обязательств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37226" y="1284"/>
        <a:ext cx="3104055" cy="1164145"/>
      </dsp:txXfrm>
    </dsp:sp>
    <dsp:sp modelId="{67718B4B-EF46-4378-A347-A97D59CA5429}">
      <dsp:nvSpPr>
        <dsp:cNvPr id="0" name=""/>
        <dsp:cNvSpPr/>
      </dsp:nvSpPr>
      <dsp:spPr>
        <a:xfrm>
          <a:off x="564118" y="1284"/>
          <a:ext cx="1164145" cy="1164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04A90D-E2F0-485B-A335-7CFB93EBE2F2}">
      <dsp:nvSpPr>
        <dsp:cNvPr id="0" name=""/>
        <dsp:cNvSpPr/>
      </dsp:nvSpPr>
      <dsp:spPr>
        <a:xfrm rot="10800000">
          <a:off x="1146190" y="1512936"/>
          <a:ext cx="3395091" cy="1164145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объема муниципальных заимствований, способных обеспечить решение социально-экономических задач по развитию района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37226" y="1512936"/>
        <a:ext cx="3104055" cy="1164145"/>
      </dsp:txXfrm>
    </dsp:sp>
    <dsp:sp modelId="{1FFFFB2A-ED5B-4F1C-A72E-0C1BB6F2C783}">
      <dsp:nvSpPr>
        <dsp:cNvPr id="0" name=""/>
        <dsp:cNvSpPr/>
      </dsp:nvSpPr>
      <dsp:spPr>
        <a:xfrm>
          <a:off x="564118" y="1512936"/>
          <a:ext cx="1164145" cy="1164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8B5DDA-55B7-4003-AF11-CBE8AC3D3A26}">
      <dsp:nvSpPr>
        <dsp:cNvPr id="0" name=""/>
        <dsp:cNvSpPr/>
      </dsp:nvSpPr>
      <dsp:spPr>
        <a:xfrm rot="10800000">
          <a:off x="1624669" y="2962132"/>
          <a:ext cx="2934886" cy="13937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мероприятий, направленных на снижение расходов по обслуживанию муниципального долга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73101" y="2962132"/>
        <a:ext cx="2586454" cy="1393727"/>
      </dsp:txXfrm>
    </dsp:sp>
    <dsp:sp modelId="{BD1D9C07-2C1B-450A-BC52-C98881AE20AA}">
      <dsp:nvSpPr>
        <dsp:cNvPr id="0" name=""/>
        <dsp:cNvSpPr/>
      </dsp:nvSpPr>
      <dsp:spPr>
        <a:xfrm>
          <a:off x="679169" y="3139379"/>
          <a:ext cx="1164145" cy="1164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9877-007F-4FF8-A415-B5437830542E}">
      <dsp:nvSpPr>
        <dsp:cNvPr id="0" name=""/>
        <dsp:cNvSpPr/>
      </dsp:nvSpPr>
      <dsp:spPr>
        <a:xfrm>
          <a:off x="0" y="0"/>
          <a:ext cx="8686800" cy="617334"/>
        </a:xfrm>
        <a:prstGeom prst="roundRect">
          <a:avLst/>
        </a:prstGeom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основных характеристик бюджета муниципального образования «Муниципальный округ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район Удмуртской Республики»           с учетом: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36" y="30136"/>
        <a:ext cx="8626528" cy="557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F27C9-391B-4FFF-A627-649ACE127A65}">
      <dsp:nvSpPr>
        <dsp:cNvPr id="0" name=""/>
        <dsp:cNvSpPr/>
      </dsp:nvSpPr>
      <dsp:spPr>
        <a:xfrm>
          <a:off x="0" y="0"/>
          <a:ext cx="8686800" cy="243965"/>
        </a:xfrm>
        <a:prstGeom prst="roundRect">
          <a:avLst/>
        </a:prstGeom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ресурсами, в том числе за счет: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09" y="11909"/>
        <a:ext cx="8662982" cy="220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F27C9-391B-4FFF-A627-649ACE127A65}">
      <dsp:nvSpPr>
        <dsp:cNvPr id="0" name=""/>
        <dsp:cNvSpPr/>
      </dsp:nvSpPr>
      <dsp:spPr>
        <a:xfrm>
          <a:off x="0" y="228599"/>
          <a:ext cx="8686800" cy="40809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Снижение рисков возникновения просроченной кредиторской задолженности;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921" y="248520"/>
        <a:ext cx="8646958" cy="368248"/>
      </dsp:txXfrm>
    </dsp:sp>
    <dsp:sp modelId="{4676942F-5B98-4889-B706-55B5B9D69E0D}">
      <dsp:nvSpPr>
        <dsp:cNvPr id="0" name=""/>
        <dsp:cNvSpPr/>
      </dsp:nvSpPr>
      <dsp:spPr>
        <a:xfrm>
          <a:off x="0" y="761999"/>
          <a:ext cx="8686800" cy="66791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мероприятий Подпрограммы «Управление муниципальными финансами муниципального образования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05" y="794604"/>
        <a:ext cx="8621590" cy="602707"/>
      </dsp:txXfrm>
    </dsp:sp>
    <dsp:sp modelId="{A1CC4FC0-F5F6-4AF5-AA3B-2DD0039CF50B}">
      <dsp:nvSpPr>
        <dsp:cNvPr id="0" name=""/>
        <dsp:cNvSpPr/>
      </dsp:nvSpPr>
      <dsp:spPr>
        <a:xfrm>
          <a:off x="0" y="1600201"/>
          <a:ext cx="8686800" cy="54184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Обеспечение открытости бюджетного процесса в муниципальном образовании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и вовлечение в него граждан;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451" y="1626652"/>
        <a:ext cx="8633898" cy="488941"/>
      </dsp:txXfrm>
    </dsp:sp>
    <dsp:sp modelId="{42EC9324-E045-4205-BC82-638DFF23D7F6}">
      <dsp:nvSpPr>
        <dsp:cNvPr id="0" name=""/>
        <dsp:cNvSpPr/>
      </dsp:nvSpPr>
      <dsp:spPr>
        <a:xfrm>
          <a:off x="0" y="2362200"/>
          <a:ext cx="8686800" cy="9588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Формирование и продвижение положительного инвестиционного имиджа муниципального образования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работа с инвесторами, содействие в организации финансирования инвестиционных и инфраструктурных проектов, повышение их социальной и бюджетной эффективности;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06" y="2409006"/>
        <a:ext cx="8593188" cy="865223"/>
      </dsp:txXfrm>
    </dsp:sp>
    <dsp:sp modelId="{63B0F66A-B1CF-42A6-A39D-6127461354E8}">
      <dsp:nvSpPr>
        <dsp:cNvPr id="0" name=""/>
        <dsp:cNvSpPr/>
      </dsp:nvSpPr>
      <dsp:spPr>
        <a:xfrm>
          <a:off x="0" y="3581400"/>
          <a:ext cx="8686800" cy="74089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Реализация </a:t>
          </a: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проактивного</a:t>
          </a:r>
          <a:r>
            <a:rPr lang="ru-RU" sz="1600" b="1" i="0" kern="1200" dirty="0" smtClean="0">
              <a:latin typeface="Times New Roman" pitchFamily="18" charset="0"/>
              <a:cs typeface="Times New Roman" pitchFamily="18" charset="0"/>
            </a:rPr>
            <a:t> подхода по выявлению и минимизации рисков финансовых нарушений. Мониторинг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 процессов без фактического выхода на объект контроля;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67" y="3617567"/>
        <a:ext cx="8614466" cy="668558"/>
      </dsp:txXfrm>
    </dsp:sp>
    <dsp:sp modelId="{971D4AAE-1448-4F92-AA34-94C381A00D05}">
      <dsp:nvSpPr>
        <dsp:cNvPr id="0" name=""/>
        <dsp:cNvSpPr/>
      </dsp:nvSpPr>
      <dsp:spPr>
        <a:xfrm>
          <a:off x="0" y="4504240"/>
          <a:ext cx="8686800" cy="3360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вертикально-интегрированной системы бухгалтерского и кадрового учета.</a:t>
          </a:r>
          <a:endParaRPr lang="ru-RU" sz="16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7" y="4520647"/>
        <a:ext cx="8653986" cy="303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4C371-C09B-4697-A66E-94C5AA04B36B}">
      <dsp:nvSpPr>
        <dsp:cNvPr id="0" name=""/>
        <dsp:cNvSpPr/>
      </dsp:nvSpPr>
      <dsp:spPr>
        <a:xfrm rot="5400000">
          <a:off x="-143988" y="143988"/>
          <a:ext cx="783076" cy="49509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/>
            </a:solidFill>
          </a:endParaRPr>
        </a:p>
      </dsp:txBody>
      <dsp:txXfrm rot="-5400000">
        <a:off x="1" y="247548"/>
        <a:ext cx="495098" cy="287978"/>
      </dsp:txXfrm>
    </dsp:sp>
    <dsp:sp modelId="{8C28AE45-F4AA-44F1-A906-48F3FE2B673E}">
      <dsp:nvSpPr>
        <dsp:cNvPr id="0" name=""/>
        <dsp:cNvSpPr/>
      </dsp:nvSpPr>
      <dsp:spPr>
        <a:xfrm rot="5400000">
          <a:off x="4351793" y="-3759880"/>
          <a:ext cx="478312" cy="8191701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устойчивого развития экономики и социальной стабильности в муниципальном образовании «Муниципальный округ </a:t>
          </a:r>
          <a:r>
            <a:rPr lang="ru-RU" sz="14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95099" y="120163"/>
        <a:ext cx="8168352" cy="431614"/>
      </dsp:txXfrm>
    </dsp:sp>
    <dsp:sp modelId="{1E81F90D-7C12-449C-BF74-DFBDC81748F0}">
      <dsp:nvSpPr>
        <dsp:cNvPr id="0" name=""/>
        <dsp:cNvSpPr/>
      </dsp:nvSpPr>
      <dsp:spPr>
        <a:xfrm rot="5400000">
          <a:off x="-148642" y="1064648"/>
          <a:ext cx="792384" cy="495098"/>
        </a:xfrm>
        <a:prstGeom prst="chevron">
          <a:avLst/>
        </a:prstGeom>
        <a:gradFill rotWithShape="0">
          <a:gsLst>
            <a:gs pos="0">
              <a:schemeClr val="accent3">
                <a:hueOff val="-595136"/>
                <a:satOff val="2049"/>
                <a:lumOff val="-1667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595136"/>
                <a:satOff val="2049"/>
                <a:lumOff val="-1667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595136"/>
              <a:satOff val="2049"/>
              <a:lumOff val="-1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/>
        </a:p>
      </dsp:txBody>
      <dsp:txXfrm rot="-5400000">
        <a:off x="1" y="1163554"/>
        <a:ext cx="495098" cy="297286"/>
      </dsp:txXfrm>
    </dsp:sp>
    <dsp:sp modelId="{A01E7E39-A97B-4A9B-BDBA-F06392B84135}">
      <dsp:nvSpPr>
        <dsp:cNvPr id="0" name=""/>
        <dsp:cNvSpPr/>
      </dsp:nvSpPr>
      <dsp:spPr>
        <a:xfrm rot="5400000">
          <a:off x="4057552" y="-2860342"/>
          <a:ext cx="1046806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95136"/>
              <a:satOff val="2049"/>
              <a:lumOff val="-1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повышение качества администрирования доходов консолидированного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на основе межведомственного взаимодействия органов местного самоуправления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исполнительных органов государственной власти Удмуртской Республики и Управления Федеральной налоговой службы по Удмуртской Республике;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85105" y="763207"/>
        <a:ext cx="8140600" cy="944604"/>
      </dsp:txXfrm>
    </dsp:sp>
    <dsp:sp modelId="{2A41DBF3-99E0-4EBA-96C1-D30741F1C516}">
      <dsp:nvSpPr>
        <dsp:cNvPr id="0" name=""/>
        <dsp:cNvSpPr/>
      </dsp:nvSpPr>
      <dsp:spPr>
        <a:xfrm rot="5400000">
          <a:off x="-175356" y="2104352"/>
          <a:ext cx="845812" cy="495098"/>
        </a:xfrm>
        <a:prstGeom prst="chevron">
          <a:avLst/>
        </a:prstGeom>
        <a:gradFill rotWithShape="0">
          <a:gsLst>
            <a:gs pos="0">
              <a:schemeClr val="accent3">
                <a:hueOff val="-1190271"/>
                <a:satOff val="4097"/>
                <a:lumOff val="-3333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1190271"/>
                <a:satOff val="4097"/>
                <a:lumOff val="-3333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1190271"/>
              <a:satOff val="4097"/>
              <a:lumOff val="-3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1"/>
            </a:solidFill>
          </a:endParaRPr>
        </a:p>
      </dsp:txBody>
      <dsp:txXfrm rot="-5400000">
        <a:off x="1" y="2176544"/>
        <a:ext cx="495098" cy="350714"/>
      </dsp:txXfrm>
    </dsp:sp>
    <dsp:sp modelId="{F462966B-4B80-426D-9FF6-EEF2EC55E311}">
      <dsp:nvSpPr>
        <dsp:cNvPr id="0" name=""/>
        <dsp:cNvSpPr/>
      </dsp:nvSpPr>
      <dsp:spPr>
        <a:xfrm rot="5400000">
          <a:off x="4105830" y="-1725328"/>
          <a:ext cx="970237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190271"/>
              <a:satOff val="4097"/>
              <a:lumOff val="-3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расширение налоговой базы на основе повышения инвестиционной привлекательности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обеспечение роста объемов налоговых доходов консолидированного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районУдмуртской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Республики»;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95099" y="1932767"/>
        <a:ext cx="8144338" cy="875511"/>
      </dsp:txXfrm>
    </dsp:sp>
    <dsp:sp modelId="{85C8A1A4-1AB8-4974-B763-DB81763921CB}">
      <dsp:nvSpPr>
        <dsp:cNvPr id="0" name=""/>
        <dsp:cNvSpPr/>
      </dsp:nvSpPr>
      <dsp:spPr>
        <a:xfrm rot="5400000">
          <a:off x="-106092" y="2949682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1785407"/>
                <a:satOff val="6146"/>
                <a:lumOff val="-500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1785407"/>
                <a:satOff val="6146"/>
                <a:lumOff val="-500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1785407"/>
              <a:satOff val="6146"/>
              <a:lumOff val="-5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</dsp:txBody>
      <dsp:txXfrm rot="-5400000">
        <a:off x="1" y="3091138"/>
        <a:ext cx="495098" cy="212186"/>
      </dsp:txXfrm>
    </dsp:sp>
    <dsp:sp modelId="{FB21711F-29FA-4DD0-8F3C-2057DF279F2E}">
      <dsp:nvSpPr>
        <dsp:cNvPr id="0" name=""/>
        <dsp:cNvSpPr/>
      </dsp:nvSpPr>
      <dsp:spPr>
        <a:xfrm rot="5400000">
          <a:off x="4383678" y="-929442"/>
          <a:ext cx="414542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785407"/>
              <a:satOff val="6146"/>
              <a:lumOff val="-5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повышению уровня собираемости налогов, снижению доли теневого сектора экономики;</a:t>
          </a:r>
        </a:p>
      </dsp:txBody>
      <dsp:txXfrm rot="-5400000">
        <a:off x="495099" y="2979373"/>
        <a:ext cx="8171465" cy="374070"/>
      </dsp:txXfrm>
    </dsp:sp>
    <dsp:sp modelId="{F00E930B-F0DB-4564-AF70-C78DBFC228C2}">
      <dsp:nvSpPr>
        <dsp:cNvPr id="0" name=""/>
        <dsp:cNvSpPr/>
      </dsp:nvSpPr>
      <dsp:spPr>
        <a:xfrm rot="5400000">
          <a:off x="-106092" y="3611174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2380543"/>
                <a:satOff val="8194"/>
                <a:lumOff val="-6667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2380543"/>
                <a:satOff val="8194"/>
                <a:lumOff val="-6667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2380543"/>
              <a:satOff val="8194"/>
              <a:lumOff val="-6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752630"/>
        <a:ext cx="495098" cy="212186"/>
      </dsp:txXfrm>
    </dsp:sp>
    <dsp:sp modelId="{0CF6178A-3D14-4173-9C67-290CBB0C5415}">
      <dsp:nvSpPr>
        <dsp:cNvPr id="0" name=""/>
        <dsp:cNvSpPr/>
      </dsp:nvSpPr>
      <dsp:spPr>
        <a:xfrm rot="5400000">
          <a:off x="4361082" y="-379244"/>
          <a:ext cx="459734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2380543"/>
              <a:satOff val="8194"/>
              <a:lumOff val="-6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регламентация процедур контроля, учета и оценки эффективности налоговых льгот на основе концепции «налоговых расходов», развития механизма и методики оценки их эффективности;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5099" y="3509181"/>
        <a:ext cx="8169259" cy="414850"/>
      </dsp:txXfrm>
    </dsp:sp>
    <dsp:sp modelId="{84958DCF-77FF-4539-A32D-3302B5D9F724}">
      <dsp:nvSpPr>
        <dsp:cNvPr id="0" name=""/>
        <dsp:cNvSpPr/>
      </dsp:nvSpPr>
      <dsp:spPr>
        <a:xfrm rot="5400000">
          <a:off x="-106092" y="4275635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2975678"/>
                <a:satOff val="10243"/>
                <a:lumOff val="-8333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2975678"/>
                <a:satOff val="10243"/>
                <a:lumOff val="-8333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2975678"/>
              <a:satOff val="10243"/>
              <a:lumOff val="-8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4417091"/>
        <a:ext cx="495098" cy="212186"/>
      </dsp:txXfrm>
    </dsp:sp>
    <dsp:sp modelId="{027C8995-4972-46A8-A0E4-9B37409AAFC5}">
      <dsp:nvSpPr>
        <dsp:cNvPr id="0" name=""/>
        <dsp:cNvSpPr/>
      </dsp:nvSpPr>
      <dsp:spPr>
        <a:xfrm rot="5400000">
          <a:off x="4294324" y="332104"/>
          <a:ext cx="593250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2975678"/>
              <a:satOff val="10243"/>
              <a:lumOff val="-8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вовлечению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5099" y="4160289"/>
        <a:ext cx="8162741" cy="535330"/>
      </dsp:txXfrm>
    </dsp:sp>
    <dsp:sp modelId="{916754CE-2B94-42C9-8036-A1C5476F9C23}">
      <dsp:nvSpPr>
        <dsp:cNvPr id="0" name=""/>
        <dsp:cNvSpPr/>
      </dsp:nvSpPr>
      <dsp:spPr>
        <a:xfrm rot="5400000">
          <a:off x="-106092" y="4809008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3570814"/>
              <a:satOff val="12291"/>
              <a:lumOff val="-10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4950464"/>
        <a:ext cx="495098" cy="212186"/>
      </dsp:txXfrm>
    </dsp:sp>
    <dsp:sp modelId="{F97E809F-F3D3-441B-B12B-F6E4C020C3E2}">
      <dsp:nvSpPr>
        <dsp:cNvPr id="0" name=""/>
        <dsp:cNvSpPr/>
      </dsp:nvSpPr>
      <dsp:spPr>
        <a:xfrm rot="5400000">
          <a:off x="4351006" y="993721"/>
          <a:ext cx="459734" cy="8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3570814"/>
              <a:satOff val="12291"/>
              <a:lumOff val="-10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доходной части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6889" y="4850280"/>
        <a:ext cx="8105527" cy="414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CB320-AD5D-42E8-8DF0-821625D1553B}">
      <dsp:nvSpPr>
        <dsp:cNvPr id="0" name=""/>
        <dsp:cNvSpPr/>
      </dsp:nvSpPr>
      <dsp:spPr>
        <a:xfrm>
          <a:off x="3003720" y="898101"/>
          <a:ext cx="2766964" cy="175341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социальной направленности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1 133 009,2 тыс. рублей</a:t>
          </a:r>
        </a:p>
      </dsp:txBody>
      <dsp:txXfrm>
        <a:off x="3089314" y="983695"/>
        <a:ext cx="2595776" cy="1582223"/>
      </dsp:txXfrm>
    </dsp:sp>
    <dsp:sp modelId="{D7EFC697-BC8F-4557-A039-161B7709233A}">
      <dsp:nvSpPr>
        <dsp:cNvPr id="0" name=""/>
        <dsp:cNvSpPr/>
      </dsp:nvSpPr>
      <dsp:spPr>
        <a:xfrm rot="20386741">
          <a:off x="5752524" y="1163367"/>
          <a:ext cx="5892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929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484F-079A-45E3-A654-9B10A3DE1832}">
      <dsp:nvSpPr>
        <dsp:cNvPr id="0" name=""/>
        <dsp:cNvSpPr/>
      </dsp:nvSpPr>
      <dsp:spPr>
        <a:xfrm>
          <a:off x="6323655" y="-123125"/>
          <a:ext cx="2286944" cy="152691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6398193" y="-48587"/>
        <a:ext cx="2137868" cy="1377842"/>
      </dsp:txXfrm>
    </dsp:sp>
    <dsp:sp modelId="{321571DC-5EF7-4266-98E8-24BA1D916FB4}">
      <dsp:nvSpPr>
        <dsp:cNvPr id="0" name=""/>
        <dsp:cNvSpPr/>
      </dsp:nvSpPr>
      <dsp:spPr>
        <a:xfrm rot="1477422">
          <a:off x="5742115" y="2539809"/>
          <a:ext cx="6283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8346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33CD9-E8FB-4B62-8C9D-A0A92B394EDA}">
      <dsp:nvSpPr>
        <dsp:cNvPr id="0" name=""/>
        <dsp:cNvSpPr/>
      </dsp:nvSpPr>
      <dsp:spPr>
        <a:xfrm>
          <a:off x="6341891" y="2423347"/>
          <a:ext cx="2268708" cy="153455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6416802" y="2498258"/>
        <a:ext cx="2118886" cy="1384737"/>
      </dsp:txXfrm>
    </dsp:sp>
    <dsp:sp modelId="{BD75B62A-5143-469C-9E0E-6D8875C665B7}">
      <dsp:nvSpPr>
        <dsp:cNvPr id="0" name=""/>
        <dsp:cNvSpPr/>
      </dsp:nvSpPr>
      <dsp:spPr>
        <a:xfrm rot="9449254">
          <a:off x="2469805" y="2454478"/>
          <a:ext cx="5550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06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423AB-20EC-4040-B592-77083BA87220}">
      <dsp:nvSpPr>
        <dsp:cNvPr id="0" name=""/>
        <dsp:cNvSpPr/>
      </dsp:nvSpPr>
      <dsp:spPr>
        <a:xfrm>
          <a:off x="76210" y="2229309"/>
          <a:ext cx="2414744" cy="166369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157425" y="2310524"/>
        <a:ext cx="2252314" cy="1501268"/>
      </dsp:txXfrm>
    </dsp:sp>
    <dsp:sp modelId="{04591F4C-B869-48B3-A01E-AD246E15D973}">
      <dsp:nvSpPr>
        <dsp:cNvPr id="0" name=""/>
        <dsp:cNvSpPr/>
      </dsp:nvSpPr>
      <dsp:spPr>
        <a:xfrm rot="11838533">
          <a:off x="2384951" y="1249483"/>
          <a:ext cx="6331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3104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FF3BE-94E2-4DCD-8616-44E24EDE66A4}">
      <dsp:nvSpPr>
        <dsp:cNvPr id="0" name=""/>
        <dsp:cNvSpPr/>
      </dsp:nvSpPr>
      <dsp:spPr>
        <a:xfrm>
          <a:off x="0" y="0"/>
          <a:ext cx="2399286" cy="156290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6295" y="76295"/>
        <a:ext cx="2246696" cy="1410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81153-787B-4FEF-9F69-CA9AA7AF4BDC}">
      <dsp:nvSpPr>
        <dsp:cNvPr id="0" name=""/>
        <dsp:cNvSpPr/>
      </dsp:nvSpPr>
      <dsp:spPr>
        <a:xfrm>
          <a:off x="3048000" y="3141953"/>
          <a:ext cx="2491054" cy="2120131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</a:t>
          </a:r>
          <a:r>
            <a:rPr lang="ru-RU" sz="1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-венных расходов 145 688,6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600" kern="1200" dirty="0"/>
        </a:p>
      </dsp:txBody>
      <dsp:txXfrm>
        <a:off x="3412806" y="3452439"/>
        <a:ext cx="1761442" cy="1499159"/>
      </dsp:txXfrm>
    </dsp:sp>
    <dsp:sp modelId="{A0985A03-C6F8-475E-9FAD-90B2E2236543}">
      <dsp:nvSpPr>
        <dsp:cNvPr id="0" name=""/>
        <dsp:cNvSpPr/>
      </dsp:nvSpPr>
      <dsp:spPr>
        <a:xfrm rot="10785978">
          <a:off x="990175" y="3890492"/>
          <a:ext cx="2026416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9DE1A-2FD5-4295-838F-7584E267A426}">
      <dsp:nvSpPr>
        <dsp:cNvPr id="0" name=""/>
        <dsp:cNvSpPr/>
      </dsp:nvSpPr>
      <dsp:spPr>
        <a:xfrm>
          <a:off x="-228592" y="3581401"/>
          <a:ext cx="2264537" cy="1268888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Судебная система (составление списков кандидатов в присяжные заседатели),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77,4 тыс. руб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91428" y="3618565"/>
        <a:ext cx="2190209" cy="1194560"/>
      </dsp:txXfrm>
    </dsp:sp>
    <dsp:sp modelId="{ED533E38-C535-47B2-8136-0821899B1A35}">
      <dsp:nvSpPr>
        <dsp:cNvPr id="0" name=""/>
        <dsp:cNvSpPr/>
      </dsp:nvSpPr>
      <dsp:spPr>
        <a:xfrm rot="12768408">
          <a:off x="1100562" y="2552541"/>
          <a:ext cx="2270069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C67DB-9E22-4F7C-80AC-9EA2CC773405}">
      <dsp:nvSpPr>
        <dsp:cNvPr id="0" name=""/>
        <dsp:cNvSpPr/>
      </dsp:nvSpPr>
      <dsp:spPr>
        <a:xfrm>
          <a:off x="297218" y="1733722"/>
          <a:ext cx="1968759" cy="1053469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Администрации,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46 587,2 тыс. руб. 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073" y="1764577"/>
        <a:ext cx="1907049" cy="991759"/>
      </dsp:txXfrm>
    </dsp:sp>
    <dsp:sp modelId="{BE7D02FA-C690-4C95-A3F2-5D43C25FDBEA}">
      <dsp:nvSpPr>
        <dsp:cNvPr id="0" name=""/>
        <dsp:cNvSpPr/>
      </dsp:nvSpPr>
      <dsp:spPr>
        <a:xfrm rot="14863986">
          <a:off x="2150952" y="1620129"/>
          <a:ext cx="2435230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42823-1CBC-4257-AF66-596954FF90B7}">
      <dsp:nvSpPr>
        <dsp:cNvPr id="0" name=""/>
        <dsp:cNvSpPr/>
      </dsp:nvSpPr>
      <dsp:spPr>
        <a:xfrm>
          <a:off x="1757169" y="181755"/>
          <a:ext cx="2300035" cy="1268888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высшего должностного лица муниципального образования,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2 148,9 тыс. руб</a:t>
          </a:r>
          <a:r>
            <a:rPr lang="ru-RU" sz="1300" kern="1200" dirty="0" smtClean="0">
              <a:solidFill>
                <a:schemeClr val="tx1"/>
              </a:solidFill>
            </a:rPr>
            <a:t>.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794333" y="218919"/>
        <a:ext cx="2225707" cy="1194560"/>
      </dsp:txXfrm>
    </dsp:sp>
    <dsp:sp modelId="{3CBB6517-73A0-4CE7-8479-587E99D663C3}">
      <dsp:nvSpPr>
        <dsp:cNvPr id="0" name=""/>
        <dsp:cNvSpPr/>
      </dsp:nvSpPr>
      <dsp:spPr>
        <a:xfrm rot="17360820">
          <a:off x="3902216" y="1613198"/>
          <a:ext cx="2373835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2E7EC-CFFB-47B2-A7A2-71743509E97B}">
      <dsp:nvSpPr>
        <dsp:cNvPr id="0" name=""/>
        <dsp:cNvSpPr/>
      </dsp:nvSpPr>
      <dsp:spPr>
        <a:xfrm>
          <a:off x="4335294" y="181749"/>
          <a:ext cx="2294102" cy="1268888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 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Совета депутатов,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1 365,4 тыс. руб</a:t>
          </a:r>
          <a:r>
            <a:rPr lang="ru-RU" sz="1300" kern="1200" dirty="0" smtClean="0">
              <a:solidFill>
                <a:schemeClr val="tx1"/>
              </a:solidFill>
            </a:rPr>
            <a:t>.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372458" y="218913"/>
        <a:ext cx="2219774" cy="1194560"/>
      </dsp:txXfrm>
    </dsp:sp>
    <dsp:sp modelId="{4A91FB73-9010-422D-A05F-E516F710556D}">
      <dsp:nvSpPr>
        <dsp:cNvPr id="0" name=""/>
        <dsp:cNvSpPr/>
      </dsp:nvSpPr>
      <dsp:spPr>
        <a:xfrm rot="19590084">
          <a:off x="5203566" y="2575167"/>
          <a:ext cx="2120283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0E504-AEDB-4FF7-B172-970AC3B2CA64}">
      <dsp:nvSpPr>
        <dsp:cNvPr id="0" name=""/>
        <dsp:cNvSpPr/>
      </dsp:nvSpPr>
      <dsp:spPr>
        <a:xfrm>
          <a:off x="5867396" y="1752609"/>
          <a:ext cx="2560728" cy="1120669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финансовых и контрольно-счетных органов,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8 317,1 тыс. рублей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00219" y="1785432"/>
        <a:ext cx="2495082" cy="1055023"/>
      </dsp:txXfrm>
    </dsp:sp>
    <dsp:sp modelId="{BDE027E6-6938-48EE-9103-5028E52F80F4}">
      <dsp:nvSpPr>
        <dsp:cNvPr id="0" name=""/>
        <dsp:cNvSpPr/>
      </dsp:nvSpPr>
      <dsp:spPr>
        <a:xfrm rot="21577050">
          <a:off x="5606094" y="3892676"/>
          <a:ext cx="1942669" cy="64577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3A62C-9185-46F3-B4C8-D7B8D682C2C8}">
      <dsp:nvSpPr>
        <dsp:cNvPr id="0" name=""/>
        <dsp:cNvSpPr/>
      </dsp:nvSpPr>
      <dsp:spPr>
        <a:xfrm>
          <a:off x="6591293" y="3657598"/>
          <a:ext cx="2006826" cy="1044764"/>
        </a:xfrm>
        <a:prstGeom prst="roundRect">
          <a:avLst>
            <a:gd name="adj" fmla="val 10000"/>
          </a:avLst>
        </a:prstGeom>
        <a:solidFill>
          <a:srgbClr val="CCFFFF"/>
        </a:solidFill>
        <a:ln w="15875" cap="flat" cmpd="sng" algn="ctr">
          <a:solidFill>
            <a:schemeClr val="accent1"/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Другие общегосударственные вопросы,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87 192,6 тыс. руб.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1893" y="3688198"/>
        <a:ext cx="1945626" cy="9835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4D84D-83B0-4115-B1BA-BB76086E6A0A}">
      <dsp:nvSpPr>
        <dsp:cNvPr id="0" name=""/>
        <dsp:cNvSpPr/>
      </dsp:nvSpPr>
      <dsp:spPr>
        <a:xfrm>
          <a:off x="-5745111" y="-870422"/>
          <a:ext cx="6770044" cy="6770044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879FE-BE8F-4624-AAD6-7DAD88595B55}">
      <dsp:nvSpPr>
        <dsp:cNvPr id="0" name=""/>
        <dsp:cNvSpPr/>
      </dsp:nvSpPr>
      <dsp:spPr>
        <a:xfrm>
          <a:off x="227524" y="264837"/>
          <a:ext cx="7990410" cy="529474"/>
        </a:xfrm>
        <a:prstGeom prst="rect">
          <a:avLst/>
        </a:prstGeom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Расходы по присмотру и уходу за детьми-инвалидами 164,1 тыс</a:t>
          </a: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1400" b="0" kern="120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524" y="264837"/>
        <a:ext cx="7990410" cy="529474"/>
      </dsp:txXfrm>
    </dsp:sp>
    <dsp:sp modelId="{2CC09460-0385-4576-B212-932E023A1EEB}">
      <dsp:nvSpPr>
        <dsp:cNvPr id="0" name=""/>
        <dsp:cNvSpPr/>
      </dsp:nvSpPr>
      <dsp:spPr>
        <a:xfrm>
          <a:off x="14135" y="198653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C2A91-E19F-463D-BD24-AB9142C0ABED}">
      <dsp:nvSpPr>
        <dsp:cNvPr id="0" name=""/>
        <dsp:cNvSpPr/>
      </dsp:nvSpPr>
      <dsp:spPr>
        <a:xfrm>
          <a:off x="838192" y="1066800"/>
          <a:ext cx="7319817" cy="529474"/>
        </a:xfrm>
        <a:prstGeom prst="rect">
          <a:avLst/>
        </a:prstGeom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Компенсация части родительской платы за содержание ребенка в детских садах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2 069,6 тыс. рублей</a:t>
          </a:r>
          <a:endParaRPr lang="ru-RU" sz="14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38192" y="1066800"/>
        <a:ext cx="7319817" cy="529474"/>
      </dsp:txXfrm>
    </dsp:sp>
    <dsp:sp modelId="{7FF197B5-19DF-437E-8EA4-F5EF1D7448A3}">
      <dsp:nvSpPr>
        <dsp:cNvPr id="0" name=""/>
        <dsp:cNvSpPr/>
      </dsp:nvSpPr>
      <dsp:spPr>
        <a:xfrm>
          <a:off x="449663" y="992764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DD1F4-A210-4170-91D2-7E7F9DCC880D}">
      <dsp:nvSpPr>
        <dsp:cNvPr id="0" name=""/>
        <dsp:cNvSpPr/>
      </dsp:nvSpPr>
      <dsp:spPr>
        <a:xfrm>
          <a:off x="979741" y="1853059"/>
          <a:ext cx="7120661" cy="529474"/>
        </a:xfrm>
        <a:prstGeom prst="rect">
          <a:avLst/>
        </a:prstGeom>
        <a:gradFill rotWithShape="1">
          <a:gsLst>
            <a:gs pos="0">
              <a:schemeClr val="accent6">
                <a:tint val="0"/>
              </a:schemeClr>
            </a:gs>
            <a:gs pos="44000">
              <a:schemeClr val="accent6">
                <a:tint val="60000"/>
                <a:satMod val="120000"/>
              </a:schemeClr>
            </a:gs>
            <a:gs pos="100000">
              <a:schemeClr val="accent6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Оказание </a:t>
          </a: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материальной помощи гражданам 170,0  тыс. </a:t>
          </a: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рублей; </a:t>
          </a:r>
          <a:endParaRPr lang="ru-RU" sz="1400" b="0" kern="120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9741" y="1853059"/>
        <a:ext cx="7120661" cy="529474"/>
      </dsp:txXfrm>
    </dsp:sp>
    <dsp:sp modelId="{22575A18-223C-4A93-B3F0-1CA215286AC0}">
      <dsp:nvSpPr>
        <dsp:cNvPr id="0" name=""/>
        <dsp:cNvSpPr/>
      </dsp:nvSpPr>
      <dsp:spPr>
        <a:xfrm>
          <a:off x="648820" y="1786874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87230-A43F-4ADE-AA01-F0A3AFAA6F65}">
      <dsp:nvSpPr>
        <dsp:cNvPr id="0" name=""/>
        <dsp:cNvSpPr/>
      </dsp:nvSpPr>
      <dsp:spPr>
        <a:xfrm>
          <a:off x="990564" y="2514600"/>
          <a:ext cx="7120661" cy="793607"/>
        </a:xfrm>
        <a:prstGeom prst="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Социальная поддержка старшего поколения, ветеранов и инвалидов, иных </a:t>
          </a: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категорий граждан 131,0 тыс. рублей; доплата к пенсии муниципальных служащих 1 814,5 тыс. рублей</a:t>
          </a:r>
          <a:endParaRPr lang="ru-RU" sz="14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0564" y="2514600"/>
        <a:ext cx="7120661" cy="793607"/>
      </dsp:txXfrm>
    </dsp:sp>
    <dsp:sp modelId="{AEA2F258-E6EB-4F32-89BB-D45632EC2648}">
      <dsp:nvSpPr>
        <dsp:cNvPr id="0" name=""/>
        <dsp:cNvSpPr/>
      </dsp:nvSpPr>
      <dsp:spPr>
        <a:xfrm>
          <a:off x="648820" y="2580482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D8962-C758-45E9-A4AF-50ECCD017247}">
      <dsp:nvSpPr>
        <dsp:cNvPr id="0" name=""/>
        <dsp:cNvSpPr/>
      </dsp:nvSpPr>
      <dsp:spPr>
        <a:xfrm>
          <a:off x="780585" y="3440777"/>
          <a:ext cx="7319817" cy="529474"/>
        </a:xfrm>
        <a:prstGeom prst="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жильем молодых семей 6 257,8 тыс. рублей</a:t>
          </a:r>
          <a:r>
            <a:rPr lang="ru-RU" sz="1400" b="0" kern="120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400" b="0" kern="120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0585" y="3440777"/>
        <a:ext cx="7319817" cy="529474"/>
      </dsp:txXfrm>
    </dsp:sp>
    <dsp:sp modelId="{15B8E1F6-A601-42B6-8932-11EC4DA5A6CA}">
      <dsp:nvSpPr>
        <dsp:cNvPr id="0" name=""/>
        <dsp:cNvSpPr/>
      </dsp:nvSpPr>
      <dsp:spPr>
        <a:xfrm>
          <a:off x="449663" y="3374593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B57CB-2748-437A-A9D0-C9DCB5687D69}">
      <dsp:nvSpPr>
        <dsp:cNvPr id="0" name=""/>
        <dsp:cNvSpPr/>
      </dsp:nvSpPr>
      <dsp:spPr>
        <a:xfrm>
          <a:off x="345056" y="4105219"/>
          <a:ext cx="7755346" cy="788810"/>
        </a:xfrm>
        <a:prstGeom prst="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2027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Поддержка многодетных семей 8 728,1 тыс. рублей; бесплатное питание для обучающихся общеобразовательных организаций  4 843,2 тыс. рублей</a:t>
          </a:r>
          <a:endParaRPr lang="ru-RU" sz="14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5056" y="4105219"/>
        <a:ext cx="7755346" cy="788810"/>
      </dsp:txXfrm>
    </dsp:sp>
    <dsp:sp modelId="{C7062D9B-4A87-46F0-8AA9-37927D866D8E}">
      <dsp:nvSpPr>
        <dsp:cNvPr id="0" name=""/>
        <dsp:cNvSpPr/>
      </dsp:nvSpPr>
      <dsp:spPr>
        <a:xfrm>
          <a:off x="14135" y="4168703"/>
          <a:ext cx="661842" cy="661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0.6038</cdr:x>
      <cdr:y>0.085</cdr:y>
    </cdr:from>
    <cdr:to>
      <cdr:x>0.82284</cdr:x>
      <cdr:y>0.16375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9767" y="388640"/>
          <a:ext cx="1440108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0.76606</cdr:x>
      <cdr:y>0.61667</cdr:y>
    </cdr:from>
    <cdr:to>
      <cdr:x>0.95225</cdr:x>
      <cdr:y>0.71683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036567" y="2819400"/>
          <a:ext cx="1224130" cy="457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0.21143</cdr:x>
      <cdr:y>0.77822</cdr:y>
    </cdr:from>
    <cdr:to>
      <cdr:x>0.44143</cdr:x>
      <cdr:y>0.91997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90055" y="3558009"/>
          <a:ext cx="1512159" cy="648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0.11265</cdr:x>
      <cdr:y>0.11673</cdr:y>
    </cdr:from>
    <cdr:to>
      <cdr:x>0.325</cdr:x>
      <cdr:y>0.19931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40632" y="533690"/>
          <a:ext cx="1396143" cy="377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dirty="0"/>
        </a:p>
      </cdr:txBody>
    </cdr:sp>
  </cdr:relSizeAnchor>
  <cdr:relSizeAnchor xmlns:cdr="http://schemas.openxmlformats.org/drawingml/2006/chartDrawing">
    <cdr:from>
      <cdr:x>0.91238</cdr:x>
      <cdr:y>0.03798</cdr:y>
    </cdr:from>
    <cdr:to>
      <cdr:x>0.98858</cdr:x>
      <cdr:y>0.96711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>
          <a:off x="5998567" y="173633"/>
          <a:ext cx="500969" cy="4248000"/>
        </a:xfrm>
        <a:prstGeom xmlns:a="http://schemas.openxmlformats.org/drawingml/2006/main" prst="rightBrace">
          <a:avLst>
            <a:gd name="adj1" fmla="val 8333"/>
            <a:gd name="adj2" fmla="val 49783"/>
          </a:avLst>
        </a:prstGeom>
        <a:ln xmlns:a="http://schemas.openxmlformats.org/drawingml/2006/main" w="38100">
          <a:solidFill>
            <a:srgbClr val="6699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endParaRPr lang="ru-RU" b="1" cap="none" spc="0" dirty="0">
            <a:ln w="11430">
              <a:solidFill>
                <a:sysClr val="windowText" lastClr="000000"/>
              </a:solidFill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0.36041</cdr:x>
      <cdr:y>0.01667</cdr:y>
    </cdr:from>
    <cdr:to>
      <cdr:x>0.54585</cdr:x>
      <cdr:y>0.085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9567" y="76235"/>
          <a:ext cx="1219200" cy="312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</a:t>
          </a:r>
          <a:r>
            <a:rPr lang="ru-RU" sz="1800" dirty="0" smtClean="0"/>
            <a:t> МБТ</a:t>
          </a:r>
          <a:endParaRPr lang="ru-RU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0.06195</cdr:x>
      <cdr:y>0.61429</cdr:y>
    </cdr:from>
    <cdr:to>
      <cdr:x>0.9292</cdr:x>
      <cdr:y>0.91304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533427" y="3229814"/>
          <a:ext cx="7467543" cy="157078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273AF">
            <a:alpha val="0"/>
          </a:srgbClr>
        </a:solidFill>
        <a:ln xmlns:a="http://schemas.openxmlformats.org/drawingml/2006/main">
          <a:prstDash val="solid"/>
        </a:ln>
        <a:effectLst xmlns:a="http://schemas.openxmlformats.org/drawingml/2006/main">
          <a:glow rad="63500">
            <a:schemeClr val="accent1">
              <a:satMod val="175000"/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</a:t>
          </a:r>
          <a:r>
            <a:rPr lang="en-US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году сохранилась социальная направленность бюджета муниципального образования «Муниципальный округ </a:t>
          </a:r>
          <a:r>
            <a:rPr lang="ru-RU" sz="1600" b="1" dirty="0" err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 </a:t>
          </a:r>
          <a:r>
            <a:rPr lang="en-US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6,4 % всех расходов бюджета – это расходы на финансирование социальной сферы (образование, культуру, социальную политику, физическую культуру и спорт)</a:t>
          </a:r>
          <a:endParaRPr lang="ru-RU" sz="1600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0.8719</cdr:x>
      <cdr:y>0.22365</cdr:y>
    </cdr:from>
    <cdr:to>
      <cdr:x>0.90458</cdr:x>
      <cdr:y>0.42177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6353173" y="1135081"/>
          <a:ext cx="238127" cy="1005525"/>
        </a:xfrm>
        <a:prstGeom xmlns:a="http://schemas.openxmlformats.org/drawingml/2006/main" prst="rightBrace">
          <a:avLst>
            <a:gd name="adj1" fmla="val 0"/>
            <a:gd name="adj2" fmla="val 50000"/>
          </a:avLst>
        </a:prstGeom>
        <a:ln xmlns:a="http://schemas.openxmlformats.org/drawingml/2006/main" w="41275" cmpd="sng">
          <a:headEnd type="stealth"/>
          <a:tailEnd type="stealth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0.74107</cdr:x>
      <cdr:y>0.39742</cdr:y>
    </cdr:from>
    <cdr:to>
      <cdr:x>0.79464</cdr:x>
      <cdr:y>0.46366</cdr:y>
    </cdr:to>
    <cdr:sp macro="" textlink="">
      <cdr:nvSpPr>
        <cdr:cNvPr id="2" name="TextBox 1"/>
        <cdr:cNvSpPr txBox="1"/>
      </cdr:nvSpPr>
      <cdr:spPr>
        <a:xfrm xmlns:a="http://schemas.openxmlformats.org/drawingml/2006/main" rot="13097177" flipV="1">
          <a:off x="6324600" y="1371600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0.6875</cdr:x>
      <cdr:y>0.35327</cdr:y>
    </cdr:from>
    <cdr:to>
      <cdr:x>0.79464</cdr:x>
      <cdr:y>0.61822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67400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78AE-47F6-4CF3-99F7-41DE5E005EA0}" type="datetimeFigureOut">
              <a:rPr lang="ru-RU" smtClean="0"/>
              <a:pPr/>
              <a:t>17.03.2023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2F5E-54B1-493C-A8EC-56FCA59DDC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6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160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9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9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2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66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18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3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2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74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57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47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B44B4-8A59-4247-A73F-0EA3BD31722C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C3DF0-3E39-41C6-AF0A-F4DE5BCA67E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40945-AE74-4E97-BC73-8B93EA020ED2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9BE2-D30B-476E-B33D-EECC05711F8D}" type="slidenum">
              <a:rPr lang="ru-RU" altLang="en-US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40967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ED3D-AE6F-4B50-891F-AF21B83345F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C0DED-1D59-4565-971A-72EFE641D4CE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40551-6719-423A-A66C-EADCFD3CF8BE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23E2B-451B-462D-9AA6-D649AC1A16B2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286FB-90DD-4C52-BDAA-6C75EDF76CF8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A5CD5-649D-499F-9CFC-13BE9103EA3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8EA64-D86A-4AB4-8F7C-B33916CCFDE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13FA5-84CB-4ECE-A5D5-BD24261976F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7C1408-2C2B-4E95-8ED4-2A456171D074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hyperlink" Target="mailto:rfompurga@udm.ne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4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w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em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0386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endParaRPr lang="ru-RU" dirty="0" smtClean="0">
              <a:solidFill>
                <a:srgbClr val="FF33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b="1" dirty="0" smtClean="0">
              <a:solidFill>
                <a:srgbClr val="FF33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</a:rPr>
              <a:t>БЮДЖЕТ ДЛЯ ГРАЖДАН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к проекту Решения Совета депутатов муниципального образования «Муниципальный округ </a:t>
            </a:r>
            <a:r>
              <a:rPr lang="ru-RU" b="1" i="1" dirty="0" err="1">
                <a:solidFill>
                  <a:srgbClr val="000000"/>
                </a:solidFill>
                <a:latin typeface="Times New Roman" pitchFamily="18" charset="0"/>
              </a:rPr>
              <a:t>Малопургинский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 район Удмуртской Республики» «Об исполнении бюджета муниципального образования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«Муниципальный округ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</a:rPr>
              <a:t>Малопургинский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 район Удмуртской Республики» за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</a:rPr>
              <a:t>20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год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088" y="533400"/>
            <a:ext cx="8686800" cy="838200"/>
          </a:xfrm>
          <a:noFill/>
          <a:ln>
            <a:solidFill>
              <a:schemeClr val="accent1">
                <a:alpha val="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Муниципальное образование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«Муниципальный округ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</a:rPr>
              <a:t>Малопургинский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 район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Удмуртской Республики»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5410200"/>
            <a:ext cx="8278688" cy="133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финансов Администрации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0" y="5410200"/>
            <a:ext cx="3624681" cy="133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(34138) 4-12-79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Факс         (34138) 4-12-79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      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rfompurga@udm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net</a:t>
            </a: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       427820,УР, с.Малая Пурга, пл.Победы,д.1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финансов  Минагулова Р.Р.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27" name="SapphireHiddenControl" r:id="rId2" imgW="6095880" imgH="4067280"/>
        </mc:Choice>
        <mc:Fallback>
          <p:control name="SapphireHiddenControl" r:id="rId2" imgW="6095880" imgH="4067280">
            <p:pic>
              <p:nvPicPr>
                <p:cNvPr id="0" name="SapphireHiddenControl" hidden="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096000" cy="4067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28675" y="228600"/>
            <a:ext cx="7848600" cy="9906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</a:t>
            </a: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25815" y="5395912"/>
            <a:ext cx="341553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24501" y="6172199"/>
            <a:ext cx="3416844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38250" y="3462337"/>
            <a:ext cx="3276600" cy="54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28725" y="2709862"/>
            <a:ext cx="3276600" cy="581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37931" y="4233862"/>
            <a:ext cx="3258185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19516" y="1852612"/>
            <a:ext cx="32766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24501" y="4710112"/>
            <a:ext cx="3416845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05450" y="3938587"/>
            <a:ext cx="3435897" cy="54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продажи имущества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4976" y="3138486"/>
            <a:ext cx="3426372" cy="628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имущество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24501" y="2328862"/>
            <a:ext cx="3416844" cy="609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Платные услуги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компенсация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затрат государства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24501" y="1585912"/>
            <a:ext cx="3416844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Платежи за пользование природными ресурсами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1000" y="5105400"/>
            <a:ext cx="4114800" cy="1676400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Основной источник налоговых и неналоговых доходов – налог на доходы физических лиц. В 20</a:t>
            </a:r>
            <a:r>
              <a:rPr lang="en-US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 </a:t>
            </a: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году поступление налога на доходы физических лиц в бюджет муниципального образования 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300" kern="0" dirty="0" err="1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Малопургинский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 район Удмуртской Республики» составило </a:t>
            </a:r>
            <a:r>
              <a:rPr lang="ru-RU" sz="1300" b="1" kern="0" dirty="0" smtClean="0">
                <a:solidFill>
                  <a:schemeClr val="tx1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203 577,1 </a:t>
            </a: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sz="1300" kern="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6" name="Овал 25"/>
          <p:cNvSpPr/>
          <p:nvPr/>
        </p:nvSpPr>
        <p:spPr>
          <a:xfrm>
            <a:off x="285750" y="1852612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63,9%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4800" y="4195762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04800" y="2733674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04800" y="3462337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671191" y="6124573"/>
            <a:ext cx="921298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59038" y="15763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660352" y="2347912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60352" y="4700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39987" y="3938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649513" y="3176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660352" y="53863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457200"/>
            <a:ext cx="8305800" cy="9906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источники формирования налоговых и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неналоговых доходов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в 20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72461"/>
              </p:ext>
            </p:extLst>
          </p:nvPr>
        </p:nvGraphicFramePr>
        <p:xfrm>
          <a:off x="228601" y="1447801"/>
          <a:ext cx="8763000" cy="530007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68534"/>
                <a:gridCol w="1005305"/>
                <a:gridCol w="1107205"/>
                <a:gridCol w="860652"/>
                <a:gridCol w="860652"/>
                <a:gridCol w="860652"/>
              </a:tblGrid>
              <a:tr h="180371"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4111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l" fontAlgn="b"/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01.01.2022 г.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 г.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715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всего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283 129,7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309 194,1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318 325,7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62334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200" b="1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0738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262 181,0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282 887,6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290 252,4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62334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200" b="1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1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192 083,5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202 350,5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203 577,1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8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34 960,1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39 103,0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41 690,0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8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7 309,3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14 664,4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15 149,7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5 660,0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56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2 801,1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601,0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перерасчеты по отмененным налогам, сборам и иным обязательным платежам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4652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имущество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24 904,4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24 167,8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27 365,8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113,2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7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имущества, переходящего  в порядке наследования или дарения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4652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20 948,7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26 306,5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28 073,3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8 805,6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8 735,0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10 302,8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720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за пользование природными ресурсами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8 927,5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5285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санкции,возмещение ущерба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1 566,8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78668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1 277,0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4 467,9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7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2900" y="381000"/>
            <a:ext cx="8839200" cy="16002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налоговых и неналоговых доходов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2013-2022 годы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075449"/>
              </p:ext>
            </p:extLst>
          </p:nvPr>
        </p:nvGraphicFramePr>
        <p:xfrm>
          <a:off x="9525" y="1619250"/>
          <a:ext cx="8686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33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863709"/>
              </p:ext>
            </p:extLst>
          </p:nvPr>
        </p:nvGraphicFramePr>
        <p:xfrm>
          <a:off x="228600" y="1600200"/>
          <a:ext cx="8686800" cy="48275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24400"/>
                <a:gridCol w="1371600"/>
                <a:gridCol w="1295400"/>
                <a:gridCol w="1295400"/>
              </a:tblGrid>
              <a:tr h="493278">
                <a:tc>
                  <a:txBody>
                    <a:bodyPr/>
                    <a:lstStyle/>
                    <a:p>
                      <a:pPr algn="ctr"/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трансферта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</a:t>
                      </a:r>
                      <a:r>
                        <a:rPr lang="en-US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 г.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из бюджета УР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618 024,7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1 261 798,9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1 179 501,8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151 881,5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158 105,8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158 105.8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102 304,6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430 777,8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375 329,8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21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Субвенции, всего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363 838,6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527 684,5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514 989,8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 на выполнение передаваемых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полномочий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358 857,6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522 467,7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509 775,6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на ежемесячное денежное вознаграждение за классное руководство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25 763,3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25 763,3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на финансовое обеспечение дорожной деятельности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46 583,1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33 012,6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трансферты, передаваемые бюджетам муниципальных округов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72 884,4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72 300,5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581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 в бюджеты муниципальных округов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137 026,9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11 330,7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4 188,5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субвенций иных МБТ прошлых лет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- 5 255,1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755 051,6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1 273 129,5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1 178 435,2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762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 в бюджет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в 2022 году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116849"/>
              </p:ext>
            </p:extLst>
          </p:nvPr>
        </p:nvGraphicFramePr>
        <p:xfrm>
          <a:off x="383158" y="1676400"/>
          <a:ext cx="657463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4640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 «Муниципальный округ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в 2022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7789" y="2286000"/>
            <a:ext cx="2088232" cy="299037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от других бюджетов бюджетной системы Российской Федерации в 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составил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1 179 501,8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860483"/>
              </p:ext>
            </p:extLst>
          </p:nvPr>
        </p:nvGraphicFramePr>
        <p:xfrm>
          <a:off x="304800" y="1447800"/>
          <a:ext cx="8610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1387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 бюджета муниципального образования 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Республики» в 20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264715"/>
              </p:ext>
            </p:extLst>
          </p:nvPr>
        </p:nvGraphicFramePr>
        <p:xfrm>
          <a:off x="285749" y="1755577"/>
          <a:ext cx="7286625" cy="507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78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в 2022 году по направлениям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34200" y="2620625"/>
            <a:ext cx="2088092" cy="1494175"/>
          </a:xfrm>
          <a:prstGeom prst="roundRect">
            <a:avLst/>
          </a:prstGeom>
          <a:gradFill flip="none" rotWithShape="1">
            <a:gsLst>
              <a:gs pos="0">
                <a:srgbClr val="FFCCFF"/>
              </a:gs>
              <a:gs pos="37000">
                <a:srgbClr val="CCFFFF"/>
              </a:gs>
              <a:gs pos="94167">
                <a:schemeClr val="bg2">
                  <a:lumMod val="75000"/>
                </a:schemeClr>
              </a:gs>
              <a:gs pos="67000">
                <a:srgbClr val="E9DA88"/>
              </a:gs>
              <a:gs pos="92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41092" y="2890658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РАСХОДЫ СОЦИАЛЬНОЙ НАПРАВЛЕННОСТИ </a:t>
            </a:r>
          </a:p>
          <a:p>
            <a:pPr algn="ctr"/>
            <a:r>
              <a:rPr lang="ru-RU" sz="1400" b="1" dirty="0" smtClean="0"/>
              <a:t>(1 133 009,2тыс. руб.)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72174" y="144780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  <p:pic>
        <p:nvPicPr>
          <p:cNvPr id="5122" name="Picture 2" descr="C:\Users\User\Desktop\Новая папка\1581598772_0_489_2000_1614_1920x0_80_0_0_bd5a18cf6350f60dd428549f45e085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3525"/>
            <a:ext cx="1752600" cy="13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\home-insurance-concept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75" y="5343525"/>
            <a:ext cx="1914525" cy="13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овая папка\kartinki-zhkh-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43525"/>
            <a:ext cx="1740451" cy="13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Новая папка\AIM_CENTER_2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43525"/>
            <a:ext cx="1783292" cy="13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Новая папка\af192bde-bc61-5039-b877-a682dc3e4fc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7500" y="5333999"/>
            <a:ext cx="1901499" cy="13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08616"/>
              </p:ext>
            </p:extLst>
          </p:nvPr>
        </p:nvGraphicFramePr>
        <p:xfrm>
          <a:off x="304800" y="2138094"/>
          <a:ext cx="8610600" cy="459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направленности бюджета муниципального образования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на 20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379285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Образование 82,8%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178455"/>
            <a:ext cx="258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Культура 11,6%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0250" y="6184710"/>
            <a:ext cx="336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Социальная политика  2,1 %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51585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/>
                </a:solidFill>
              </a:rPr>
              <a:t>Физическая культура и спорт 3,5%</a:t>
            </a: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1447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/>
              <a:t>Расходы бюджета </a:t>
            </a:r>
            <a:endParaRPr lang="ru-RU" sz="2000" b="1" i="1" u="sng" dirty="0" smtClean="0"/>
          </a:p>
          <a:p>
            <a:pPr algn="ctr"/>
            <a:r>
              <a:rPr lang="ru-RU" sz="2000" b="1" i="1" u="sng" dirty="0" smtClean="0"/>
              <a:t>ВСЕГО</a:t>
            </a:r>
            <a:endParaRPr lang="ru-RU" sz="2000" b="1" i="1" u="sng" dirty="0"/>
          </a:p>
          <a:p>
            <a:pPr algn="ctr"/>
            <a:r>
              <a:rPr lang="ru-RU" sz="2000" b="1" i="1" u="sng" dirty="0" smtClean="0"/>
              <a:t>1 481 342,2 тыс</a:t>
            </a:r>
            <a:r>
              <a:rPr lang="ru-RU" sz="2000" b="1" i="1" u="sng" dirty="0"/>
              <a:t>. рублей</a:t>
            </a:r>
          </a:p>
          <a:p>
            <a:endParaRPr lang="ru-RU" sz="2000" dirty="0"/>
          </a:p>
        </p:txBody>
      </p:sp>
      <p:sp>
        <p:nvSpPr>
          <p:cNvPr id="2" name="Выгнутая влево стрелка 1"/>
          <p:cNvSpPr/>
          <p:nvPr/>
        </p:nvSpPr>
        <p:spPr>
          <a:xfrm>
            <a:off x="2667000" y="1447800"/>
            <a:ext cx="533400" cy="10668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6038850" y="1447799"/>
            <a:ext cx="590550" cy="106680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317628"/>
              </p:ext>
            </p:extLst>
          </p:nvPr>
        </p:nvGraphicFramePr>
        <p:xfrm>
          <a:off x="228600" y="1524003"/>
          <a:ext cx="8686800" cy="518858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14400"/>
                <a:gridCol w="3466431"/>
                <a:gridCol w="1435100"/>
                <a:gridCol w="1435100"/>
                <a:gridCol w="1435769"/>
              </a:tblGrid>
              <a:tr h="61591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</a:t>
                      </a:r>
                    </a:p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2022год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7813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1 073 871,3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1 618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140,6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1 481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342,2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471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Обшегосударственные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137 968,6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148 255,6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145 688,6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9217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должностного лица субъекта Российской Федерации и муниципального образования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2 250,7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2 148,9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2 148,9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62562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1 536,4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1 368,0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1 365,3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75907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53 818,8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47 552,4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46 587,1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252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Судебная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система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6256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6 813,1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8 390,2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8 317,1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6346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252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73 019,6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88 591,4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87 192,5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5194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1 381,9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1 357,1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1 357,1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5194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0203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1 381,9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1 357,1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1 357,1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799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по разделам и подразделам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году, тыс. руб.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по разделам и подразделам в 2022 году, тыс.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(продолжение)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52128614"/>
              </p:ext>
            </p:extLst>
          </p:nvPr>
        </p:nvGraphicFramePr>
        <p:xfrm>
          <a:off x="228600" y="1295401"/>
          <a:ext cx="8686799" cy="543704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0"/>
                <a:gridCol w="3606799"/>
                <a:gridCol w="1447801"/>
                <a:gridCol w="1295399"/>
                <a:gridCol w="1371600"/>
              </a:tblGrid>
              <a:tr h="62542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7 139,5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8 414,7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7 672,9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681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гражданская оборона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364,8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681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6 548,5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7 717,8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7 020,0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0314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безопасности и правоохранительной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56 746,7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119 394,5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102 642,7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443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3 043,3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45 208,0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109 590,4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94 035,7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2 976,2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2 520,2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2 508,4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540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8 562,5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4 240,6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3 099,8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97 477,8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149 719,3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85 210,6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46 259,6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44 154,1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19 356,2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29 488,6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84 512,4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45 857,5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17 825,8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17 534,2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16 650,3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3 873,8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3 518,6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3 346,6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028,7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2 246,9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0605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3 028,7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2 246,9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770260"/>
              </p:ext>
            </p:extLst>
          </p:nvPr>
        </p:nvGraphicFramePr>
        <p:xfrm>
          <a:off x="-76200" y="1828800"/>
          <a:ext cx="434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0" y="304800"/>
            <a:ext cx="7315200" cy="1295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2022 год и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плановый период 2023 и 2024 годов</a:t>
            </a: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(установлены Постановлением Главы муниципального образования «Муниципальный округ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Удмуртской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еспублики» от 26 ноября 2021 года № 1)</a:t>
            </a:r>
            <a:endParaRPr lang="ru-RU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22801003"/>
              </p:ext>
            </p:extLst>
          </p:nvPr>
        </p:nvGraphicFramePr>
        <p:xfrm>
          <a:off x="3886200" y="1828800"/>
          <a:ext cx="5105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948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разделам и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подразделам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 20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году, тыс. руб.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(продолжение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65507009"/>
              </p:ext>
            </p:extLst>
          </p:nvPr>
        </p:nvGraphicFramePr>
        <p:xfrm>
          <a:off x="228600" y="1371600"/>
          <a:ext cx="8686803" cy="478689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1"/>
                <a:gridCol w="3530599"/>
                <a:gridCol w="1447801"/>
                <a:gridCol w="1371601"/>
                <a:gridCol w="1371601"/>
              </a:tblGrid>
              <a:tr h="31824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</a:t>
                      </a:r>
                    </a:p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  <a:r>
                        <a:rPr lang="en-US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578 650,0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982 030,0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938 156,4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108 399,2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153 622,8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133 298,6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0838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414 105,7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737 686,0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719 013,4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46 666,3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47 368,4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46 554,5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и оздоровление детей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2 993,5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3 821,9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3 790,3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области образования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6 485,3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39 530,9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35 499,6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148 120,9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136 311,3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131 610,3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108 878,0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133 074,0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128 403,0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39 242,9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3 237,2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3 207,4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17 656,1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25 183,3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24 263,3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1 800,0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6 579,7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6 558,8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15 656,1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16 789,0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15 889,9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3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разделам и подразделам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2022 году, тыс. руб.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(продолжение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10507950"/>
              </p:ext>
            </p:extLst>
          </p:nvPr>
        </p:nvGraphicFramePr>
        <p:xfrm>
          <a:off x="228600" y="1676400"/>
          <a:ext cx="8686802" cy="284565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1"/>
                <a:gridCol w="3530599"/>
                <a:gridCol w="1447800"/>
                <a:gridCol w="1371601"/>
                <a:gridCol w="1371601"/>
              </a:tblGrid>
              <a:tr h="46002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2022год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27 335,3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40 932,1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38 979,2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27 335,3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40 932,1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38 979,2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8022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1204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377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3 269,7 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0723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1301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269,7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User\Desktop\Новая папка\deti-v-priorite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25181"/>
            <a:ext cx="2819400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481351827c248a40e820d015ba44b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25181"/>
            <a:ext cx="2819400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ec3795b9dcc9f3cc22d08572121ca8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34706"/>
            <a:ext cx="2743200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79157"/>
              </p:ext>
            </p:extLst>
          </p:nvPr>
        </p:nvGraphicFramePr>
        <p:xfrm>
          <a:off x="228600" y="1676400"/>
          <a:ext cx="8686798" cy="466869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96537"/>
                <a:gridCol w="5704763"/>
                <a:gridCol w="1685498"/>
              </a:tblGrid>
              <a:tr h="30169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Обшегосударственные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04 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89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89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47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935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52728"/>
          </a:xfrm>
          <a:solidFill>
            <a:srgbClr val="CCFFCC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по разделам в 2022 году в % к общему объему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313083"/>
              </p:ext>
            </p:extLst>
          </p:nvPr>
        </p:nvGraphicFramePr>
        <p:xfrm>
          <a:off x="304800" y="1342001"/>
          <a:ext cx="8458200" cy="537205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57275"/>
                <a:gridCol w="4833257"/>
                <a:gridCol w="1283834"/>
                <a:gridCol w="1283834"/>
              </a:tblGrid>
              <a:tr h="42816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35 830,6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44 641,6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3 758,0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4 389,8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9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3 073,8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3 093,2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2 146,0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2 567,9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9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47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21 907,3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28 272,2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3 966,2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1 268,0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1 174,7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26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9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поселений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812,8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046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образования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в расчете на душу населения (рублей)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6248400"/>
            <a:ext cx="772589" cy="3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5226336"/>
            <a:ext cx="772589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4917238"/>
            <a:ext cx="772589" cy="2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571999"/>
            <a:ext cx="771720" cy="2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4252660"/>
            <a:ext cx="771721" cy="2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584436"/>
            <a:ext cx="771721" cy="2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267075"/>
            <a:ext cx="771721" cy="28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2743200"/>
            <a:ext cx="771721" cy="4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2403736"/>
            <a:ext cx="771721" cy="29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2098936"/>
            <a:ext cx="771721" cy="26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5530541"/>
            <a:ext cx="772588" cy="2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5791201"/>
            <a:ext cx="771721" cy="3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962400"/>
            <a:ext cx="77172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381000"/>
            <a:ext cx="5791200" cy="838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 за 2022 год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389" y="443338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User\Desktop\Новая папка\Sadik-zanyatie-de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2857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овая папка\pmFElxXPo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857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Новая папка\330_kak_otkrit_chastniy_detskiy_sad-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3048000"/>
            <a:ext cx="28575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1899" y="1924050"/>
            <a:ext cx="5115574" cy="33855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Дошкольное образование  </a:t>
            </a:r>
            <a:r>
              <a:rPr lang="ru-RU" b="1" dirty="0" smtClean="0">
                <a:solidFill>
                  <a:srgbClr val="000000"/>
                </a:solidFill>
                <a:cs typeface="Times New Roman" pitchFamily="18" charset="0"/>
              </a:rPr>
              <a:t>133 298,6 тыс</a:t>
            </a:r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0949" y="2510254"/>
            <a:ext cx="5082235" cy="33855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Общее образование  </a:t>
            </a:r>
            <a:r>
              <a:rPr lang="ru-RU" b="1" dirty="0" smtClean="0">
                <a:solidFill>
                  <a:srgbClr val="000000"/>
                </a:solidFill>
                <a:cs typeface="Times New Roman" pitchFamily="18" charset="0"/>
              </a:rPr>
              <a:t>719 013,4тыс</a:t>
            </a:r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3538210"/>
            <a:ext cx="4686300" cy="5232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Дополнительное образование детей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46 554,5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1899" y="974438"/>
            <a:ext cx="5038725" cy="707886"/>
          </a:xfrm>
          <a:prstGeom prst="rect">
            <a:avLst/>
          </a:prstGeom>
          <a:solidFill>
            <a:srgbClr val="FFFF66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Расходы на образование всего </a:t>
            </a:r>
            <a:endParaRPr lang="ru-RU" sz="2000" b="1" dirty="0" smtClean="0"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cs typeface="Times New Roman" pitchFamily="18" charset="0"/>
              </a:rPr>
              <a:t>938 156,4 тыс</a:t>
            </a:r>
            <a:r>
              <a:rPr lang="ru-RU" sz="2000" b="1" dirty="0">
                <a:cs typeface="Times New Roman" pitchFamily="18" charset="0"/>
              </a:rPr>
              <a:t>. рублей, в том числе: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1899" y="5181600"/>
            <a:ext cx="5115574" cy="5232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Молодежная политика и оздоровление детей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3 790,3 тыс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4279" y="5994113"/>
            <a:ext cx="5115574" cy="3077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Другие вопросы в области образования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35 499,6 тыс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960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228600"/>
            <a:ext cx="7772400" cy="8382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 культуры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 2022 </a:t>
            </a: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6400" y="1143000"/>
            <a:ext cx="6477000" cy="533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культуру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131 610,3 тыс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рублей, в том числе :</a:t>
            </a:r>
          </a:p>
        </p:txBody>
      </p:sp>
      <p:pic>
        <p:nvPicPr>
          <p:cNvPr id="7170" name="Picture 2" descr="C:\Users\User\Desktop\Новая папка\imgp8633_2014321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905000"/>
            <a:ext cx="31894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овая папка\c7c30881-ed6f-5e74-806f-c674ba6919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98" y="4495800"/>
            <a:ext cx="320810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3349" y="1921789"/>
            <a:ext cx="4876800" cy="30777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cs typeface="Times New Roman" pitchFamily="18" charset="0"/>
              </a:rPr>
              <a:t>Проведение праздников и мероприятий 1 309,0 тыс. руб.</a:t>
            </a: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3821" y="2331216"/>
            <a:ext cx="4876800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Комплексное развитие сельских территорий </a:t>
            </a:r>
            <a:r>
              <a:rPr lang="ru-RU" sz="1400" b="1" dirty="0" smtClean="0">
                <a:cs typeface="Times New Roman" pitchFamily="18" charset="0"/>
              </a:rPr>
              <a:t>43 903,9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3349" y="2971800"/>
            <a:ext cx="4867275" cy="7386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Организация деятельности клубных формирований и формирований самодеятельного народного творчества </a:t>
            </a:r>
            <a:endParaRPr lang="ru-RU" sz="1400" b="1" dirty="0" smtClean="0"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cs typeface="Times New Roman" pitchFamily="18" charset="0"/>
              </a:rPr>
              <a:t>55 125,4 тыс</a:t>
            </a:r>
            <a:r>
              <a:rPr lang="ru-RU" sz="1400" b="1" dirty="0">
                <a:cs typeface="Times New Roman" pitchFamily="18" charset="0"/>
              </a:rPr>
              <a:t>. рублей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2875" y="3846611"/>
            <a:ext cx="4867274" cy="30777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Содержание библиотечной системы 24 </a:t>
            </a:r>
            <a:r>
              <a:rPr lang="ru-RU" sz="1400" b="1" dirty="0" smtClean="0">
                <a:cs typeface="Times New Roman" pitchFamily="18" charset="0"/>
              </a:rPr>
              <a:t>628,6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398" y="4505325"/>
            <a:ext cx="4800599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Обеспечение и развитие материально- технической базы муниципальных домов культуры 2 </a:t>
            </a:r>
            <a:r>
              <a:rPr lang="ru-RU" sz="1400" b="1" dirty="0" smtClean="0">
                <a:cs typeface="Times New Roman" pitchFamily="18" charset="0"/>
              </a:rPr>
              <a:t>020,2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397" y="5191125"/>
            <a:ext cx="4800599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cs typeface="Times New Roman" pitchFamily="18" charset="0"/>
              </a:rPr>
              <a:t>Другие вопросы в области культуры </a:t>
            </a:r>
            <a:r>
              <a:rPr lang="ru-RU" b="1" dirty="0" smtClean="0">
                <a:cs typeface="Times New Roman" pitchFamily="18" charset="0"/>
              </a:rPr>
              <a:t>1 588,5 тыс</a:t>
            </a:r>
            <a:r>
              <a:rPr lang="ru-RU" b="1" dirty="0">
                <a:cs typeface="Times New Roman" pitchFamily="18" charset="0"/>
              </a:rPr>
              <a:t>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3397" y="5963305"/>
            <a:ext cx="4800599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Развитие этнокультурного наследия района 3 </a:t>
            </a:r>
            <a:r>
              <a:rPr lang="ru-RU" sz="1400" b="1" dirty="0" smtClean="0">
                <a:cs typeface="Times New Roman" pitchFamily="18" charset="0"/>
              </a:rPr>
              <a:t>034,8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5528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28600"/>
            <a:ext cx="7086600" cy="68580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normAutofit/>
          </a:bodyPr>
          <a:lstStyle/>
          <a:p>
            <a:pPr marL="45720" indent="0" algn="ctr">
              <a:buNone/>
            </a:pP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 в 2022 году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7200" cy="72847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57973575"/>
              </p:ext>
            </p:extLst>
          </p:nvPr>
        </p:nvGraphicFramePr>
        <p:xfrm>
          <a:off x="381000" y="990600"/>
          <a:ext cx="8458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36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162927"/>
              </p:ext>
            </p:extLst>
          </p:nvPr>
        </p:nvGraphicFramePr>
        <p:xfrm>
          <a:off x="571500" y="156468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399" cy="7858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социальной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политики в 2022 году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" y="1195348"/>
            <a:ext cx="8077200" cy="36933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Расходы на социальную политику 24 263,2 тыс. рублей, в том числе: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406069"/>
              </p:ext>
            </p:extLst>
          </p:nvPr>
        </p:nvGraphicFramePr>
        <p:xfrm>
          <a:off x="3429000" y="1371600"/>
          <a:ext cx="5328592" cy="352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7033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«Муниципальный округ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8431" y="2200315"/>
            <a:ext cx="4104456" cy="1562472"/>
          </a:xfrm>
          <a:prstGeom prst="roundRect">
            <a:avLst/>
          </a:prstGeom>
          <a:solidFill>
            <a:srgbClr val="B3D8EF"/>
          </a:solidFill>
          <a:ln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 -15 418,7 тыс. руб.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69115" y="5029723"/>
            <a:ext cx="2762790" cy="1260377"/>
          </a:xfrm>
          <a:prstGeom prst="rect">
            <a:avLst/>
          </a:prstGeom>
          <a:solidFill>
            <a:srgbClr val="FFFF00">
              <a:alpha val="6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по состоянию на 01.01.2023 года составил      82 587,7 тыс. руб.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5244414"/>
            <a:ext cx="3073400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по состоянию на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70 587,7тыс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273515" y="4856469"/>
            <a:ext cx="2895600" cy="1606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к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оммерческих кредитов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70 587,7 тыс. руб.</a:t>
            </a:r>
          </a:p>
          <a:p>
            <a:pPr lvl="0"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коммерческих кредитов 12 000,0 тыс. руб.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246747">
            <a:off x="4447175" y="2003973"/>
            <a:ext cx="635663" cy="224121"/>
          </a:xfrm>
          <a:prstGeom prst="rightArrow">
            <a:avLst>
              <a:gd name="adj1" fmla="val 50000"/>
              <a:gd name="adj2" fmla="val 74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576683" y="2732006"/>
            <a:ext cx="507702" cy="2495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65335" y="2514599"/>
            <a:ext cx="3373815" cy="10384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Получение кредитов от кредитных организаций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12 000,0 тыс. 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18167545">
            <a:off x="4594390" y="3520029"/>
            <a:ext cx="253851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888142"/>
              </p:ext>
            </p:extLst>
          </p:nvPr>
        </p:nvGraphicFramePr>
        <p:xfrm>
          <a:off x="838200" y="1752601"/>
          <a:ext cx="7848600" cy="419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Динамика муниципального долга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                     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</a:rPr>
              <a:t>тыс. рублей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288862"/>
              </p:ext>
            </p:extLst>
          </p:nvPr>
        </p:nvGraphicFramePr>
        <p:xfrm>
          <a:off x="228600" y="1066800"/>
          <a:ext cx="8686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20100" cy="957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 (продолжение)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" y="1676400"/>
            <a:ext cx="8686800" cy="5047536"/>
          </a:xfrm>
          <a:prstGeom prst="rect">
            <a:avLst/>
          </a:prstGeom>
          <a:solidFill>
            <a:srgbClr val="CCFF99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приоритетов, направлений и механизмов развития экономики и социальной сферы, определенных Стратегией социально-экономического </a:t>
            </a:r>
            <a:r>
              <a:rPr lang="ru-RU" sz="1400" b="1" i="1" dirty="0" smtClean="0"/>
              <a:t>развития </a:t>
            </a:r>
            <a:r>
              <a:rPr lang="ru-RU" sz="1400" b="1" i="1" dirty="0" err="1" smtClean="0"/>
              <a:t>Малопургинского</a:t>
            </a:r>
            <a:r>
              <a:rPr lang="ru-RU" sz="1400" b="1" i="1" dirty="0" smtClean="0"/>
              <a:t> района на период до 2030 года;</a:t>
            </a:r>
            <a:endParaRPr lang="ru-RU" sz="1400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ожидаемого исполнения бюджета за </a:t>
            </a:r>
            <a:r>
              <a:rPr lang="ru-RU" sz="1400" b="1" i="1" dirty="0" smtClean="0">
                <a:solidFill>
                  <a:srgbClr val="7030A0"/>
                </a:solidFill>
              </a:rPr>
              <a:t>2021 </a:t>
            </a:r>
            <a:r>
              <a:rPr lang="ru-RU" sz="1400" b="1" i="1" dirty="0">
                <a:solidFill>
                  <a:srgbClr val="7030A0"/>
                </a:solidFill>
              </a:rPr>
              <a:t>год и прогноза показателей социально-экономического развития муниципального образования </a:t>
            </a:r>
            <a:r>
              <a:rPr lang="ru-RU" sz="1400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sz="1400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sz="1400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sz="1400" b="1" i="1" dirty="0">
                <a:solidFill>
                  <a:srgbClr val="7030A0"/>
                </a:solidFill>
              </a:rPr>
              <a:t>на </a:t>
            </a:r>
            <a:r>
              <a:rPr lang="ru-RU" sz="1400" b="1" i="1" dirty="0" smtClean="0">
                <a:solidFill>
                  <a:srgbClr val="7030A0"/>
                </a:solidFill>
              </a:rPr>
              <a:t>2022 </a:t>
            </a:r>
            <a:r>
              <a:rPr lang="ru-RU" sz="1400" b="1" i="1" dirty="0">
                <a:solidFill>
                  <a:srgbClr val="7030A0"/>
                </a:solidFill>
              </a:rPr>
              <a:t>год и на плановый период </a:t>
            </a:r>
            <a:r>
              <a:rPr lang="ru-RU" sz="1400" b="1" i="1" dirty="0" smtClean="0">
                <a:solidFill>
                  <a:srgbClr val="7030A0"/>
                </a:solidFill>
              </a:rPr>
              <a:t>2023 </a:t>
            </a:r>
            <a:r>
              <a:rPr lang="ru-RU" sz="1400" b="1" i="1" dirty="0">
                <a:solidFill>
                  <a:srgbClr val="7030A0"/>
                </a:solidFill>
              </a:rPr>
              <a:t>и </a:t>
            </a:r>
            <a:r>
              <a:rPr lang="ru-RU" sz="1400" b="1" i="1" dirty="0" smtClean="0">
                <a:solidFill>
                  <a:srgbClr val="7030A0"/>
                </a:solidFill>
              </a:rPr>
              <a:t>2024 </a:t>
            </a:r>
            <a:r>
              <a:rPr lang="ru-RU" sz="1400" b="1" i="1" dirty="0">
                <a:solidFill>
                  <a:srgbClr val="7030A0"/>
                </a:solidFill>
              </a:rPr>
              <a:t>годов;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сохранения достигнутого соотношения средней заработной платы отдельных </a:t>
            </a:r>
            <a:r>
              <a:rPr lang="ru-RU" sz="1400" b="1" i="1" dirty="0" smtClean="0"/>
              <a:t>категорий </a:t>
            </a:r>
            <a:r>
              <a:rPr lang="ru-RU" sz="1400" b="1" i="1" dirty="0"/>
              <a:t>работников бюджетной сферы к среднемесячному доходу от трудовой </a:t>
            </a:r>
            <a:r>
              <a:rPr lang="ru-RU" sz="1400" b="1" i="1" dirty="0" smtClean="0"/>
              <a:t>деятельности</a:t>
            </a:r>
            <a:r>
              <a:rPr lang="ru-RU" sz="1400" b="1" i="1" dirty="0"/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индексации в плановом периоде фондов оплаты труда категорий работников </a:t>
            </a:r>
            <a:r>
              <a:rPr lang="ru-RU" sz="1400" b="1" i="1" dirty="0" smtClean="0">
                <a:solidFill>
                  <a:srgbClr val="7030A0"/>
                </a:solidFill>
              </a:rPr>
              <a:t>бюджетной </a:t>
            </a:r>
            <a:r>
              <a:rPr lang="ru-RU" sz="1400" b="1" i="1" dirty="0">
                <a:solidFill>
                  <a:srgbClr val="7030A0"/>
                </a:solidFill>
              </a:rPr>
              <a:t>сферы, которые не подпадают под действие региональных «дорожных карт» по заработной плате работников бюджетной сферы в отраслях образования и культуры, утвержденных Правительством Удмуртской Республики;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повышения с 1 января очередного финансового года минимального размера оплаты труда, устанавливаемого федеральным законом в текущем году и исчисляемого исходя из величины медианной заработной платы, рассчитанной Федеральной службой государственной статистики за предыдущий </a:t>
            </a:r>
            <a:r>
              <a:rPr lang="ru-RU" sz="1400" b="1" i="1" dirty="0" smtClean="0"/>
              <a:t>год;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предоставления социальных выплат и льгот отдельным категориям граждан, </a:t>
            </a:r>
            <a:r>
              <a:rPr lang="ru-RU" sz="1400" b="1" i="1" dirty="0" smtClean="0">
                <a:solidFill>
                  <a:srgbClr val="7030A0"/>
                </a:solidFill>
              </a:rPr>
              <a:t>установленных </a:t>
            </a:r>
            <a:r>
              <a:rPr lang="ru-RU" sz="1400" b="1" i="1" dirty="0">
                <a:solidFill>
                  <a:srgbClr val="7030A0"/>
                </a:solidFill>
              </a:rPr>
              <a:t>нормативными правовыми актами Удмуртской Республики и </a:t>
            </a:r>
            <a:r>
              <a:rPr lang="ru-RU" sz="1400" b="1" i="1" dirty="0" smtClean="0">
                <a:solidFill>
                  <a:srgbClr val="7030A0"/>
                </a:solidFill>
              </a:rPr>
              <a:t>муниципального </a:t>
            </a:r>
            <a:r>
              <a:rPr lang="ru-RU" sz="1400" b="1" i="1" dirty="0">
                <a:solidFill>
                  <a:srgbClr val="7030A0"/>
                </a:solidFill>
              </a:rPr>
              <a:t>образования </a:t>
            </a:r>
            <a:r>
              <a:rPr lang="ru-RU" sz="1400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sz="1400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sz="1400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sz="1400" b="1" i="1" dirty="0">
                <a:solidFill>
                  <a:srgbClr val="7030A0"/>
                </a:solidFill>
              </a:rPr>
              <a:t>с учетом адресности и критериев </a:t>
            </a:r>
            <a:r>
              <a:rPr lang="ru-RU" sz="1400" b="1" i="1" dirty="0" smtClean="0">
                <a:solidFill>
                  <a:srgbClr val="7030A0"/>
                </a:solidFill>
              </a:rPr>
              <a:t>нуждаемости;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обеспечения требуемого уровня </a:t>
            </a:r>
            <a:r>
              <a:rPr lang="ru-RU" sz="1400" b="1" i="1" dirty="0" err="1"/>
              <a:t>софинансирования</a:t>
            </a:r>
            <a:r>
              <a:rPr lang="ru-RU" sz="1400" b="1" i="1" dirty="0"/>
              <a:t> мероприятий, реализуемых в рамках национальных </a:t>
            </a:r>
            <a:r>
              <a:rPr lang="ru-RU" sz="1400" b="1" i="1" dirty="0" smtClean="0"/>
              <a:t>проектов;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объема целевых межбюджетных трансфертов, предоставляемых из бюджета </a:t>
            </a:r>
            <a:r>
              <a:rPr lang="ru-RU" sz="1400" b="1" i="1" dirty="0" smtClean="0">
                <a:solidFill>
                  <a:srgbClr val="7030A0"/>
                </a:solidFill>
              </a:rPr>
              <a:t>Удмуртской Республики</a:t>
            </a:r>
            <a:r>
              <a:rPr lang="ru-RU" sz="1400" i="1" dirty="0" smtClean="0">
                <a:solidFill>
                  <a:srgbClr val="7030A0"/>
                </a:solidFill>
              </a:rPr>
              <a:t>.</a:t>
            </a:r>
            <a:endParaRPr lang="ru-RU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058443"/>
              </p:ext>
            </p:extLst>
          </p:nvPr>
        </p:nvGraphicFramePr>
        <p:xfrm>
          <a:off x="228600" y="1295401"/>
          <a:ext cx="8686800" cy="542941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343401"/>
                <a:gridCol w="2971800"/>
                <a:gridCol w="1371599"/>
              </a:tblGrid>
              <a:tr h="51622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</a:tr>
              <a:tr h="68323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 за содержание ребенка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детских садах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первого ребенка (20%) – 136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второго ребенка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(50%) -248</a:t>
                      </a:r>
                    </a:p>
                    <a:p>
                      <a:pPr algn="ctr"/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третьего и посл. детей (70%)-214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4885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освобождению от родительской платы за присмотр и уход за детьми-инвалидами, детьми-сиротами и детьми, оставшимся без попечения родителей, обучающимися в муниципальных образовательных организациях, реализующих основную общеобразовательную программу дошкольного образования, а также родителей, если один или оба из них являются инвалидами первой или второй группы и не имеют других доходов, кроме пенсии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Доплата к пенсии муниципальных служащих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1 814,5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3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многодетных семей</a:t>
                      </a:r>
                      <a:endParaRPr lang="ru-RU" sz="13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844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семей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257,8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37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по присмотру и уходу за детьми-инвалидами, детьми-сиротами и детьми, оставшимися без попечения родителей, а также за детьми с туберкулезной интоксикацией, обучающимися в муниципальных образовательных организациях, находящихся на территории Удмуртской Республики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(местный бюджет)</a:t>
                      </a: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(бюджет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Сведения о мерах социальной поддержки отдельных целевых групп в 202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8288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95898"/>
              </p:ext>
            </p:extLst>
          </p:nvPr>
        </p:nvGraphicFramePr>
        <p:xfrm>
          <a:off x="228600" y="1447800"/>
          <a:ext cx="8686799" cy="3459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410200"/>
                <a:gridCol w="1905000"/>
                <a:gridCol w="1371599"/>
              </a:tblGrid>
              <a:tr h="5043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</a:tr>
              <a:tr h="50437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расходов по оплате жилых помещений и коммунальных услуг (отопление, освещение) работникам муниципальных организаций (образования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культуры)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 "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район", проживающим и работающим в сельских населенных пунктах</a:t>
                      </a:r>
                      <a:endParaRPr lang="ru-RU" sz="13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21 313,0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в дошкольных образовательных учреждениях (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бюджета)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8 388,9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обучающихся с ограниченными возможностями здоровья в муниципальных общеобразовательных организациях за счет средств местного бюджета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(в том числе горячее питание 1-4 классы) в общеобразовательных учреждениях (в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22 362,6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467600" cy="9144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Сведения о мерах социальной поддержки отдельных целевых групп в 202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 (продолжение)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8288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745617"/>
              </p:ext>
            </p:extLst>
          </p:nvPr>
        </p:nvGraphicFramePr>
        <p:xfrm>
          <a:off x="228600" y="1219200"/>
          <a:ext cx="8686800" cy="5529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3428999"/>
                <a:gridCol w="1219201"/>
                <a:gridCol w="35052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2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"Образование“, в том числе: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021">
                <a:tc rowSpan="2"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"Современная школа"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создание (обновление) материально-технической базы для реализации основных и дополнительных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программ цифрового и гуманитарного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профилей в общеобразовательных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организациях, расположенных в сельской местности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014">
                <a:tc v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некоммерческих организаций в целях оказания психолого-педагогической, методической и консультативной помощи гражданам, имеющим детей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2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"Успех каждого ребенка"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1 283,3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физкультуры и спорта в образовательных организациях общего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99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Национальный проект "Культура"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0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"Создание условий для реализации творческого потенциала нации" ("Творческие люди")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00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"Жилье и городская среда"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01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"Формирование комфортной городской среды"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5 219,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государственных программ субъектов Российской Федерации и муниципальных программ формирование современной городской среды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338328"/>
            <a:ext cx="7467600" cy="652272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реализации национальных проектов в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875914"/>
              </p:ext>
            </p:extLst>
          </p:nvPr>
        </p:nvGraphicFramePr>
        <p:xfrm>
          <a:off x="238125" y="1295400"/>
          <a:ext cx="8686800" cy="340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3505200"/>
                <a:gridCol w="1066800"/>
                <a:gridCol w="3505200"/>
              </a:tblGrid>
              <a:tr h="664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"Обеспечение устойчивого сокращения непригодного для проживания жилищного фонда"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18 243,4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переселение граждан из аварийного жилищного фонда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"Демография"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"Финансовая поддержка семей при рождении детей"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многодетным семьям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"Безопасные качественные дороги"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"Региональная и местная дорожная сеть"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29 599,0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дорожной деятельности в рамках реализации национального проекта "Безопасные и качественные автомобильные дороги"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1252728"/>
          </a:xfrm>
        </p:spPr>
        <p:txBody>
          <a:bodyPr/>
          <a:lstStyle/>
          <a:p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реализации национальных проектов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dirty="0"/>
          </a:p>
        </p:txBody>
      </p:sp>
      <p:pic>
        <p:nvPicPr>
          <p:cNvPr id="2050" name="Picture 2" descr="C:\Users\User\Desktop\Новая папка\a74324caa84f87c706fc3090a0ec1740-e162566117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47740"/>
            <a:ext cx="2133600" cy="16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2000250" cy="16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main-programm_image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948236"/>
            <a:ext cx="2057400" cy="16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\uc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47740"/>
            <a:ext cx="2057400" cy="16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8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8763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6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648233"/>
              </p:ext>
            </p:extLst>
          </p:nvPr>
        </p:nvGraphicFramePr>
        <p:xfrm>
          <a:off x="228600" y="1752600"/>
          <a:ext cx="8686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512511" cy="114300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1765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631287"/>
              </p:ext>
            </p:extLst>
          </p:nvPr>
        </p:nvGraphicFramePr>
        <p:xfrm>
          <a:off x="228600" y="1581039"/>
          <a:ext cx="8686799" cy="5127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66"/>
                <a:gridCol w="5710767"/>
                <a:gridCol w="2091266"/>
              </a:tblGrid>
              <a:tr h="547926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76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на реализацию программ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1 439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381,7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и воспитание в муниципальном образовании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339,2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7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здоровья и формирование здорового образа жизни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 муниципального образования «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5 703,7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в 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Малопургинском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86 058,1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активность и поддержка населения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15 117,0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устойчивого экономического развития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2 627,3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2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на территории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7 480,3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420 085,9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  <a:solidFill>
            <a:srgbClr val="DBFDEB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муниципального образования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за 2022 год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муниципальных программ (1)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08833"/>
              </p:ext>
            </p:extLst>
          </p:nvPr>
        </p:nvGraphicFramePr>
        <p:xfrm>
          <a:off x="228600" y="1600200"/>
          <a:ext cx="8686800" cy="504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66"/>
                <a:gridCol w="5710768"/>
                <a:gridCol w="2091266"/>
              </a:tblGrid>
              <a:tr h="563798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44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и повышение энергетической эффективности муниципального образования «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 </a:t>
                      </a:r>
                      <a:r>
                        <a:rPr lang="ru-RU" sz="1400" b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314,1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3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управление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141 211,9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5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муниципального образования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2 849,6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5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правонарушений и безнадзорности в муниципальном образовании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79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 коррупции в муниципальном образовании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36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Комплексные меры противодействия злоупотреблению наркотиками и их незаконному обороту в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Малопургинском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59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комфортной городской среды на территории муниципального образования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2022-2024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5 219,0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1371600"/>
          </a:xfrm>
          <a:solidFill>
            <a:srgbClr val="DBFDEB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муниципального образования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район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за 2021 год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реализацию муниципальных программ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799126"/>
              </p:ext>
            </p:extLst>
          </p:nvPr>
        </p:nvGraphicFramePr>
        <p:xfrm>
          <a:off x="228600" y="1066800"/>
          <a:ext cx="8686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 (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продолжение)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" y="1447800"/>
            <a:ext cx="8686800" cy="5262979"/>
          </a:xfrm>
          <a:prstGeom prst="rect">
            <a:avLst/>
          </a:prstGeom>
          <a:solidFill>
            <a:srgbClr val="CCFF99">
              <a:alpha val="33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расширения применения проектных принципов управления</a:t>
            </a:r>
            <a:r>
              <a:rPr lang="ru-RU" b="1" i="1" dirty="0" smtClean="0"/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оптимизации деятельности органов местного самоуправления муниципального об-</a:t>
            </a:r>
            <a:r>
              <a:rPr lang="ru-RU" b="1" i="1" dirty="0" err="1">
                <a:solidFill>
                  <a:srgbClr val="7030A0"/>
                </a:solidFill>
              </a:rPr>
              <a:t>разования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b="1" i="1" dirty="0">
                <a:solidFill>
                  <a:srgbClr val="7030A0"/>
                </a:solidFill>
              </a:rPr>
              <a:t>за счет повышения эффективности использования финансовых, кадровых и информационно-коммуникационных </a:t>
            </a:r>
            <a:r>
              <a:rPr lang="ru-RU" b="1" i="1" dirty="0" smtClean="0">
                <a:solidFill>
                  <a:srgbClr val="7030A0"/>
                </a:solidFill>
              </a:rPr>
              <a:t>ресурсов;</a:t>
            </a:r>
            <a:endParaRPr lang="ru-RU" b="1" i="1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реализации планов мероприятий («дорожных карт») по совершенствованию управления расходами органов местного самоуправления муниципального образования </a:t>
            </a:r>
            <a:r>
              <a:rPr lang="ru-RU" b="1" i="1" dirty="0" smtClean="0"/>
              <a:t>«Муниципальный округ </a:t>
            </a:r>
            <a:r>
              <a:rPr lang="ru-RU" b="1" i="1" dirty="0" err="1" smtClean="0"/>
              <a:t>Малопургинский</a:t>
            </a:r>
            <a:r>
              <a:rPr lang="ru-RU" b="1" i="1" dirty="0" smtClean="0"/>
              <a:t> район Удмуртской Республики»;</a:t>
            </a:r>
            <a:endParaRPr lang="ru-RU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автоматизации процесса осуществления малых закупок с использованием функционала автоматизированной информационной системы «</a:t>
            </a:r>
            <a:r>
              <a:rPr lang="en-US" b="1" i="1" dirty="0">
                <a:solidFill>
                  <a:srgbClr val="7030A0"/>
                </a:solidFill>
              </a:rPr>
              <a:t>WEB</a:t>
            </a:r>
            <a:r>
              <a:rPr lang="ru-RU" b="1" i="1" dirty="0">
                <a:solidFill>
                  <a:srgbClr val="7030A0"/>
                </a:solidFill>
              </a:rPr>
              <a:t>-торги КС»;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 smtClean="0"/>
              <a:t>совершенствования </a:t>
            </a:r>
            <a:r>
              <a:rPr lang="ru-RU" b="1" i="1" dirty="0"/>
              <a:t>системы формирования и финансового обеспечения выполнения муниципальных заданий на оказание муниципальных услуг (работ) муниципальными учреждениями муниципального образования «Муниципальный округ </a:t>
            </a:r>
            <a:r>
              <a:rPr lang="ru-RU" b="1" i="1" dirty="0" err="1"/>
              <a:t>Малопургинский</a:t>
            </a:r>
            <a:r>
              <a:rPr lang="ru-RU" b="1" i="1" dirty="0"/>
              <a:t> район Удмуртской Республики</a:t>
            </a:r>
            <a:r>
              <a:rPr lang="ru-RU" b="1" i="1" dirty="0" smtClean="0"/>
              <a:t>»;</a:t>
            </a:r>
            <a:endParaRPr lang="ru-RU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оперативного освоения средств федерального бюджета и бюджета Удмуртской </a:t>
            </a:r>
            <a:r>
              <a:rPr lang="ru-RU" b="1" i="1" dirty="0" err="1">
                <a:solidFill>
                  <a:srgbClr val="7030A0"/>
                </a:solidFill>
              </a:rPr>
              <a:t>Рес</a:t>
            </a:r>
            <a:r>
              <a:rPr lang="ru-RU" b="1" i="1" dirty="0">
                <a:solidFill>
                  <a:srgbClr val="7030A0"/>
                </a:solidFill>
              </a:rPr>
              <a:t>-публики, в том числе поступивших в рамках реализации национальных </a:t>
            </a:r>
            <a:r>
              <a:rPr lang="ru-RU" b="1" i="1" dirty="0" smtClean="0">
                <a:solidFill>
                  <a:srgbClr val="7030A0"/>
                </a:solidFill>
              </a:rPr>
              <a:t>проектов;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недопущения принятия новых расходных обязательств, не обеспеченных </a:t>
            </a:r>
            <a:r>
              <a:rPr lang="ru-RU" b="1" i="1" dirty="0" smtClean="0">
                <a:solidFill>
                  <a:srgbClr val="7030A0"/>
                </a:solidFill>
              </a:rPr>
              <a:t>источниками </a:t>
            </a:r>
            <a:r>
              <a:rPr lang="ru-RU" b="1" i="1" dirty="0">
                <a:solidFill>
                  <a:srgbClr val="7030A0"/>
                </a:solidFill>
              </a:rPr>
              <a:t>финансирования</a:t>
            </a:r>
            <a:r>
              <a:rPr lang="ru-RU" b="1" i="1" dirty="0" smtClean="0">
                <a:solidFill>
                  <a:srgbClr val="7030A0"/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дальнейшего развития контрактной системы в сфере закупок товаров, работ, услуг для обеспечения муниципальных нужд муниципального образования </a:t>
            </a:r>
            <a:r>
              <a:rPr lang="ru-RU" b="1" i="1" dirty="0" smtClean="0"/>
              <a:t>«Муниципальный округ </a:t>
            </a:r>
            <a:r>
              <a:rPr lang="ru-RU" b="1" i="1" dirty="0" err="1" smtClean="0"/>
              <a:t>Малопургинский</a:t>
            </a:r>
            <a:r>
              <a:rPr lang="ru-RU" b="1" i="1" dirty="0" smtClean="0"/>
              <a:t> район Удмуртской Республики».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0587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947468"/>
              </p:ext>
            </p:extLst>
          </p:nvPr>
        </p:nvGraphicFramePr>
        <p:xfrm>
          <a:off x="228600" y="1600200"/>
          <a:ext cx="8686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продолжение)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0894173"/>
              </p:ext>
            </p:extLst>
          </p:nvPr>
        </p:nvGraphicFramePr>
        <p:xfrm>
          <a:off x="228600" y="1371600"/>
          <a:ext cx="8686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и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плановый период 2023 и 2024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Постановлением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Главы муниципального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ноября 2021 года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92696"/>
            <a:ext cx="66247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49896"/>
            <a:ext cx="8064896" cy="237626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Бюджет муниципального образования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«Малопургинский район»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муниципального образования «Муниципальный округ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2021 года № 5-7-78 «О бюджете муниципального образования «Муниципальный округ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на плановый период 2023 и 2024 годов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 smtClean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7167" y="4114800"/>
            <a:ext cx="7774632" cy="228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проекту бюджета муниципального образования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и на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проведены </a:t>
            </a:r>
          </a:p>
          <a:p>
            <a:pPr algn="ctr"/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декабря 2021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7027"/>
              </p:ext>
            </p:extLst>
          </p:nvPr>
        </p:nvGraphicFramePr>
        <p:xfrm>
          <a:off x="228600" y="1557754"/>
          <a:ext cx="8686800" cy="481764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24706"/>
                <a:gridCol w="2523294"/>
                <a:gridCol w="1676400"/>
                <a:gridCol w="1371600"/>
                <a:gridCol w="1295400"/>
                <a:gridCol w="1295400"/>
              </a:tblGrid>
              <a:tr h="1033046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на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год 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 к уточнен-ному плану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объем доходов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1 050 051,0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1 582 323,7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1 496 760,9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295 040,5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309 194,1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318 325,7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536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755 051,6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1 273 129,5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1 178 435,2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073 871,3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1 618 140,6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1 481 342,2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-23 779,2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-35 817,0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15 418,7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82" y="227013"/>
            <a:ext cx="8229600" cy="1017587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характеристики бюджета муниципального образования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на 20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1219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Тыс. рублей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03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овая папка\budg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71675"/>
            <a:ext cx="6057900" cy="40406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5800" y="38100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Структура доходов бюджета муниципального образования 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rgbClr val="000000"/>
                </a:solidFill>
                <a:cs typeface="Times New Roman" pitchFamily="18" charset="0"/>
              </a:rPr>
              <a:t>Малопургинский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район 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Удмуртской Республики» </a:t>
            </a: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в 20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2 году</a:t>
            </a:r>
            <a:endParaRPr lang="ru-RU" sz="20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52400" y="4724400"/>
            <a:ext cx="1333500" cy="124979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8600" y="1828800"/>
            <a:ext cx="3200400" cy="1257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1 496 760,9 тыс. руб</a:t>
            </a: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7543800" y="2322081"/>
            <a:ext cx="1371600" cy="1183119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78,7 %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7572375" y="4648200"/>
            <a:ext cx="1371600" cy="1183119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17654</TotalTime>
  <Words>4071</Words>
  <Application>Microsoft Office PowerPoint</Application>
  <PresentationFormat>Экран (4:3)</PresentationFormat>
  <Paragraphs>937</Paragraphs>
  <Slides>39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Волна</vt:lpstr>
      <vt:lpstr>Муниципальное образование  «Муниципальный округ Малопургинский район  Удмуртской Республики»</vt:lpstr>
      <vt:lpstr> </vt:lpstr>
      <vt:lpstr>Основные направления бюджетной политики на 2022 год и на плановый период 2023 и 2024 годов (продолжение)</vt:lpstr>
      <vt:lpstr>Основные направления бюджетной политики на 2022 год и на плановый период 2023 и 2024 годов (продолжение)</vt:lpstr>
      <vt:lpstr>  Основные направления бюджетной политики на 2022 год и  на плановый период 2023 и 2024 годов (продолжение)</vt:lpstr>
      <vt:lpstr>Основные направления налоговой политики на 2022 год и  на плановый период 2023 и 2024 годов (установлены Постановлением  Главы муниципального образования «Муниципальный округ Малопургинский район Удмуртской Республики» от 26 ноября 2021 года № 1) </vt:lpstr>
      <vt:lpstr>Презентация PowerPoint</vt:lpstr>
      <vt:lpstr> Основные характеристики бюджета муниципального образования «Муниципальный округ Малопургинский район Удмуртской Республики» на 2022 год  </vt:lpstr>
      <vt:lpstr>Презентация PowerPoint</vt:lpstr>
      <vt:lpstr>   </vt:lpstr>
      <vt:lpstr>Основные источники формирования налоговых и  неналоговых доходов бюджета муниципального образования «Муниципальный округ Малопургинский район Удмуртской Республики» в 2022 году </vt:lpstr>
      <vt:lpstr>Динамика поступления налоговых и неналоговых доходов  в бюджет муниципального образования «Муниципальный округ Малопургинский район Удмуртской Республики» за 2013-2022 годы                                                                                                        тыс. рублей                                                                                                                                                                                            </vt:lpstr>
      <vt:lpstr>Безвозмездные поступления  в бюджет муниципального образования «Муниципальный округ Малопургинский район Удмуртской Республики» в 2022 году. </vt:lpstr>
      <vt:lpstr> Безвозмездные поступления в бюджет муниципального образования «Муниципальный округ Малопургинский район Удмуртской Республики» в 2022 году                                                                                                                              тыс. рублей</vt:lpstr>
      <vt:lpstr>Структура расходов  бюджета муниципального образования «Муниципальный округ Малопургинский район  Удмуртской Республики» в 2022 году</vt:lpstr>
      <vt:lpstr>Расходы бюджета муниципального образования «Муниципальный округ Малопургинский район Удмуртской Республики» в 2022 году по направлениям</vt:lpstr>
      <vt:lpstr> Расходы социальной направленности бюджета муниципального образования «Муниципальный округ Малопургинский район Удмуртской Республики» на 2022 год</vt:lpstr>
      <vt:lpstr> Расходы бюджета муниципального образования «Муниципальный округ Малопургинский район  Удмуртской Республики» по разделам и подразделам  в 2022 году, тыс. руб.                                                                                            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2022 году, тыс. руб. (продолжение)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 2022 году, тыс. руб. (продолжение)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2022 году, тыс. руб. (продолжение)</vt:lpstr>
      <vt:lpstr>Структура расходов бюджета муниципального образования «Муниципальный округ Малопургинский район Удмуртской Республики» по разделам в 2022 году в % к общему объему</vt:lpstr>
      <vt:lpstr>Расходы бюджета муниципального образования «Муниципальный округ Малопургинский район Удмуртской Республики» в расчете на душу населения (рублей)</vt:lpstr>
      <vt:lpstr> </vt:lpstr>
      <vt:lpstr> </vt:lpstr>
      <vt:lpstr> </vt:lpstr>
      <vt:lpstr>Основные направления расходов в области социальной политики в 2022 году</vt:lpstr>
      <vt:lpstr>Источники финансирования дефицита бюджета муниципального образования «Муниципальный округ Малопургинский район Удмуртской Республики»</vt:lpstr>
      <vt:lpstr>Динамика муниципального долга                                                                                                                              тыс. рублей </vt:lpstr>
      <vt:lpstr>Сведения о мерах социальной поддержки отдельных целевых групп в 2022 году</vt:lpstr>
      <vt:lpstr>Сведения о мерах социальной поддержки отдельных целевых групп в 2022 году (продолжение)</vt:lpstr>
      <vt:lpstr>Информация о реализации национальных проектов в 2022 году</vt:lpstr>
      <vt:lpstr>Информация о реализации национальных проектов  в 2022 году (продолжение)</vt:lpstr>
      <vt:lpstr>Презентация PowerPoint</vt:lpstr>
      <vt:lpstr>Презентация PowerPoint</vt:lpstr>
      <vt:lpstr>Презентация PowerPoint</vt:lpstr>
      <vt:lpstr>Расходы на реализацию муниципальных программ</vt:lpstr>
      <vt:lpstr>Расходы муниципального образования  «Муниципальный округ Малопургинский  район  Удмуртской Республики» за 2022 год  на реализацию муниципальных программ (1)                                                                                                                                                   тыс.руб.</vt:lpstr>
      <vt:lpstr>Расходы муниципального образования  «Муниципальный округ Малопургинский  район  Удмуртской Республики» за 2021 год  на реализацию муниципальных программ (2)                                                                                                                      тыс.руб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1649</cp:revision>
  <cp:lastPrinted>2023-03-17T09:45:42Z</cp:lastPrinted>
  <dcterms:created xsi:type="dcterms:W3CDTF">1601-01-01T00:00:00Z</dcterms:created>
  <dcterms:modified xsi:type="dcterms:W3CDTF">2023-03-17T09:46:38Z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