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7"/>
  </p:notesMasterIdLst>
  <p:sldIdLst>
    <p:sldId id="256" r:id="rId2"/>
    <p:sldId id="345" r:id="rId3"/>
    <p:sldId id="337" r:id="rId4"/>
    <p:sldId id="338" r:id="rId5"/>
    <p:sldId id="347" r:id="rId6"/>
    <p:sldId id="340" r:id="rId7"/>
    <p:sldId id="305" r:id="rId8"/>
    <p:sldId id="271" r:id="rId9"/>
    <p:sldId id="272" r:id="rId10"/>
    <p:sldId id="325" r:id="rId11"/>
    <p:sldId id="273" r:id="rId12"/>
    <p:sldId id="341" r:id="rId13"/>
    <p:sldId id="288" r:id="rId14"/>
    <p:sldId id="317" r:id="rId15"/>
    <p:sldId id="299" r:id="rId16"/>
    <p:sldId id="344" r:id="rId17"/>
    <p:sldId id="330" r:id="rId18"/>
    <p:sldId id="277" r:id="rId19"/>
    <p:sldId id="306" r:id="rId20"/>
    <p:sldId id="307" r:id="rId21"/>
    <p:sldId id="308" r:id="rId22"/>
    <p:sldId id="278" r:id="rId23"/>
    <p:sldId id="319" r:id="rId24"/>
    <p:sldId id="301" r:id="rId25"/>
    <p:sldId id="302" r:id="rId26"/>
    <p:sldId id="318" r:id="rId27"/>
    <p:sldId id="303" r:id="rId28"/>
    <p:sldId id="320" r:id="rId29"/>
    <p:sldId id="321" r:id="rId30"/>
    <p:sldId id="342" r:id="rId31"/>
    <p:sldId id="343" r:id="rId32"/>
    <p:sldId id="346" r:id="rId33"/>
    <p:sldId id="314" r:id="rId34"/>
    <p:sldId id="285" r:id="rId35"/>
    <p:sldId id="286" r:id="rId3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273AF"/>
    <a:srgbClr val="009E47"/>
    <a:srgbClr val="007033"/>
    <a:srgbClr val="31B6FD"/>
    <a:srgbClr val="000000"/>
    <a:srgbClr val="4584D3"/>
    <a:srgbClr val="DBFDEB"/>
    <a:srgbClr val="CCFFCC"/>
    <a:srgbClr val="98A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228" autoAdjust="0"/>
  </p:normalViewPr>
  <p:slideViewPr>
    <p:cSldViewPr>
      <p:cViewPr>
        <p:scale>
          <a:sx n="100" d="100"/>
          <a:sy n="100" d="100"/>
        </p:scale>
        <p:origin x="-30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35055314347389"/>
          <c:y val="0.18261075538634597"/>
          <c:w val="0.45958005249343825"/>
          <c:h val="0.63157804793631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66FF"/>
              </a:solidFill>
            </c:spPr>
          </c:dPt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230953.7</c:v>
                </c:pt>
                <c:pt idx="1">
                  <c:v>18211</c:v>
                </c:pt>
                <c:pt idx="2">
                  <c:v>936254.9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7404363517060428"/>
          <c:y val="0.35766699835597515"/>
          <c:w val="0.32595636482939688"/>
          <c:h val="0.3776191918317903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rgbClr val="CCFFCC">
        <a:alpha val="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1096245384581162E-2"/>
          <c:y val="9.6151713430187426E-4"/>
          <c:w val="0.4582274567373994"/>
          <c:h val="0.694176740231414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5.5884436585257352E-2"/>
                  <c:y val="-0.1163426490702746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 на совокупный доход</c:v>
                </c:pt>
                <c:pt idx="3">
                  <c:v>Госпошлина</c:v>
                </c:pt>
                <c:pt idx="4">
                  <c:v>Налоги, сборы и регулярные платежи за пользование природными ресурсами</c:v>
                </c:pt>
                <c:pt idx="5">
                  <c:v>Доходы от использования имущества</c:v>
                </c:pt>
                <c:pt idx="6">
                  <c:v>Платежи за пользование природными ресурсами</c:v>
                </c:pt>
                <c:pt idx="7">
                  <c:v>Платные услуги и компенсация затрат государства</c:v>
                </c:pt>
                <c:pt idx="8">
                  <c:v>Доходы от продажи имущества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186599.5</c:v>
                </c:pt>
                <c:pt idx="1">
                  <c:v>34960.1</c:v>
                </c:pt>
                <c:pt idx="2">
                  <c:v>6467.1</c:v>
                </c:pt>
                <c:pt idx="3">
                  <c:v>2801.1</c:v>
                </c:pt>
                <c:pt idx="4">
                  <c:v>128.80000000000001</c:v>
                </c:pt>
                <c:pt idx="5">
                  <c:v>8770.7999999999993</c:v>
                </c:pt>
                <c:pt idx="6">
                  <c:v>248.6</c:v>
                </c:pt>
                <c:pt idx="7">
                  <c:v>70.8</c:v>
                </c:pt>
                <c:pt idx="8">
                  <c:v>7574.6</c:v>
                </c:pt>
                <c:pt idx="9">
                  <c:v>1546.6</c:v>
                </c:pt>
                <c:pt idx="10">
                  <c:v>-0.4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3.2485875706214688E-2"/>
          <c:y val="0.52320431777013787"/>
          <c:w val="0.49947395346768092"/>
          <c:h val="0.42384773206166132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23580346849166"/>
          <c:y val="2.1730959173200757E-2"/>
          <c:w val="0.77972774784730858"/>
          <c:h val="0.5307015985300366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4.0469017459774048E-2"/>
                  <c:y val="-3.020292239589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1911559968047472E-2"/>
                  <c:y val="-6.19467622517334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64030583133628E-3"/>
                  <c:y val="2.35769969052375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9675369526177644E-2"/>
                  <c:y val="-4.0000760774468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5755744347746009E-2"/>
                  <c:y val="-6.24607250180683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327160493827161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97398151318042E-2"/>
                  <c:y val="4.0358835742547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854630013353485E-2"/>
                  <c:y val="-2.6003081136597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0288598793571855E-2"/>
                  <c:y val="4.1242154513294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2585669781931463E-2"/>
                  <c:y val="-2.5227750525578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807512547773623E-2"/>
                  <c:y val="-3.1400966183574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  <c:pt idx="9">
                  <c:v>2021 год (исполнение)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57329.8</c:v>
                </c:pt>
                <c:pt idx="1">
                  <c:v>68272</c:v>
                </c:pt>
                <c:pt idx="2">
                  <c:v>147574</c:v>
                </c:pt>
                <c:pt idx="3">
                  <c:v>170074.2</c:v>
                </c:pt>
                <c:pt idx="4">
                  <c:v>178234</c:v>
                </c:pt>
                <c:pt idx="5">
                  <c:v>178106</c:v>
                </c:pt>
                <c:pt idx="6">
                  <c:v>192291.4</c:v>
                </c:pt>
                <c:pt idx="7" formatCode="0.00">
                  <c:v>201872.1</c:v>
                </c:pt>
                <c:pt idx="8">
                  <c:v>201454</c:v>
                </c:pt>
                <c:pt idx="9">
                  <c:v>230953.7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70C0"/>
              </a:solidFill>
            </c:spPr>
          </c:marker>
          <c:dLbls>
            <c:dLbl>
              <c:idx val="0"/>
              <c:layout>
                <c:manualLayout>
                  <c:x val="-4.5555555555555516E-2"/>
                  <c:y val="-4.2046250875963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800867282893985E-2"/>
                  <c:y val="-3.9874250793277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6265432098765468E-2"/>
                  <c:y val="-3.92431674842327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5138888888888902E-2"/>
                  <c:y val="-4.4849334267694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808641975308678E-2"/>
                  <c:y val="-3.3637000700770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179012345679056E-2"/>
                  <c:y val="-5.60616678346181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707303034489107E-2"/>
                  <c:y val="-3.56649168853893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5046851620182992E-2"/>
                  <c:y val="-3.92431674842326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56435050881797E-2"/>
                  <c:y val="-3.40246871314998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711424229865896E-3"/>
                  <c:y val="-3.3637072539845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9.6711101901735975E-3"/>
                  <c:y val="-2.4154589371980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2012 год (исполнение)</c:v>
                </c:pt>
                <c:pt idx="1">
                  <c:v>2013 год (исполнение)</c:v>
                </c:pt>
                <c:pt idx="2">
                  <c:v>2014 год (исполнение)</c:v>
                </c:pt>
                <c:pt idx="3">
                  <c:v>2015 год (исполнение)</c:v>
                </c:pt>
                <c:pt idx="4">
                  <c:v>2016 год (исполнение)</c:v>
                </c:pt>
                <c:pt idx="5">
                  <c:v>2017 год (исполнение)</c:v>
                </c:pt>
                <c:pt idx="6">
                  <c:v>2018 год (исполнение)</c:v>
                </c:pt>
                <c:pt idx="7">
                  <c:v>2019 год (исполнение)</c:v>
                </c:pt>
                <c:pt idx="8">
                  <c:v>2020 год (исполнение)</c:v>
                </c:pt>
                <c:pt idx="9">
                  <c:v>2021 год (исполнение)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9860.2000000000007</c:v>
                </c:pt>
                <c:pt idx="1">
                  <c:v>11276</c:v>
                </c:pt>
                <c:pt idx="2">
                  <c:v>13247</c:v>
                </c:pt>
                <c:pt idx="3">
                  <c:v>9975.2000000000007</c:v>
                </c:pt>
                <c:pt idx="4">
                  <c:v>13595.2</c:v>
                </c:pt>
                <c:pt idx="5">
                  <c:v>10262</c:v>
                </c:pt>
                <c:pt idx="6">
                  <c:v>9292.7999999999993</c:v>
                </c:pt>
                <c:pt idx="7">
                  <c:v>18478.5</c:v>
                </c:pt>
                <c:pt idx="8">
                  <c:v>17440.2</c:v>
                </c:pt>
                <c:pt idx="9">
                  <c:v>18211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040256"/>
        <c:axId val="159041792"/>
      </c:lineChart>
      <c:catAx>
        <c:axId val="159040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041792"/>
        <c:crosses val="autoZero"/>
        <c:auto val="1"/>
        <c:lblAlgn val="ctr"/>
        <c:lblOffset val="100"/>
        <c:noMultiLvlLbl val="0"/>
      </c:catAx>
      <c:valAx>
        <c:axId val="1590417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040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736876640420018"/>
          <c:y val="0.84223143095200004"/>
          <c:w val="0.32337197433654191"/>
          <c:h val="0.1004002670654255"/>
        </c:manualLayout>
      </c:layout>
      <c:overlay val="0"/>
      <c:txPr>
        <a:bodyPr/>
        <a:lstStyle/>
        <a:p>
          <a:pPr>
            <a:defRPr sz="1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816606893983859E-2"/>
          <c:y val="8.7499999999999994E-2"/>
          <c:w val="0.83250345152450378"/>
          <c:h val="0.8138888888888888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B3D8E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273AF"/>
              </a:solidFill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1"/>
              <c:layout>
                <c:manualLayout>
                  <c:x val="-0.11873472442788044"/>
                  <c:y val="-0.125429352580927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3164554786420713"/>
                  <c:y val="-0.158169947506561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2188737284267361E-2"/>
                  <c:y val="7.460629921259842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196252.3</c:v>
                </c:pt>
                <c:pt idx="1">
                  <c:v>119633.2</c:v>
                </c:pt>
                <c:pt idx="2">
                  <c:v>535764.69999999995</c:v>
                </c:pt>
                <c:pt idx="3">
                  <c:v>85626.6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8339617360975993E-2"/>
          <c:y val="5.5682359494302766E-2"/>
          <c:w val="0.60158677505336733"/>
          <c:h val="0.50919141029418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0"/>
          <c:dPt>
            <c:idx val="0"/>
            <c:bubble3D val="0"/>
            <c:explosion val="77"/>
            <c:spPr>
              <a:solidFill>
                <a:srgbClr val="FFFF00"/>
              </a:solidFill>
            </c:spPr>
          </c:dPt>
          <c:dPt>
            <c:idx val="1"/>
            <c:bubble3D val="0"/>
            <c:explosion val="52"/>
            <c:spPr>
              <a:solidFill>
                <a:srgbClr val="FF66FF"/>
              </a:solidFill>
            </c:spPr>
          </c:dPt>
          <c:dPt>
            <c:idx val="2"/>
            <c:bubble3D val="0"/>
            <c:explosion val="50"/>
            <c:spPr>
              <a:solidFill>
                <a:srgbClr val="00FF00"/>
              </a:solidFill>
            </c:spPr>
          </c:dPt>
          <c:dPt>
            <c:idx val="3"/>
            <c:bubble3D val="0"/>
            <c:explosion val="63"/>
            <c:spPr>
              <a:solidFill>
                <a:srgbClr val="FF0000"/>
              </a:solidFill>
            </c:spPr>
          </c:dPt>
          <c:dPt>
            <c:idx val="4"/>
            <c:bubble3D val="0"/>
            <c:explosion val="54"/>
            <c:spPr>
              <a:solidFill>
                <a:srgbClr val="B3D8EF"/>
              </a:solidFill>
            </c:spPr>
          </c:dPt>
          <c:dPt>
            <c:idx val="5"/>
            <c:bubble3D val="0"/>
            <c:explosion val="36"/>
            <c:spPr>
              <a:solidFill>
                <a:srgbClr val="00CC99"/>
              </a:solidFill>
            </c:spPr>
          </c:dPt>
          <c:dPt>
            <c:idx val="6"/>
            <c:bubble3D val="0"/>
            <c:explosion val="29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chemeClr val="tx1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Расходы социальной направленности</c:v>
                </c:pt>
                <c:pt idx="1">
                  <c:v>Межбюджетные трансферты</c:v>
                </c:pt>
                <c:pt idx="2">
                  <c:v>Общегосударственные вопросы</c:v>
                </c:pt>
                <c:pt idx="3">
                  <c:v>Расходы на обеспечение безопасности</c:v>
                </c:pt>
                <c:pt idx="4">
                  <c:v>Национальная экономика</c:v>
                </c:pt>
                <c:pt idx="5">
                  <c:v>Жилищно-коммунальное хозяйство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861959.70000000007</c:v>
                </c:pt>
                <c:pt idx="1">
                  <c:v>27072.1</c:v>
                </c:pt>
                <c:pt idx="2">
                  <c:v>125165.3</c:v>
                </c:pt>
                <c:pt idx="3">
                  <c:v>347.5</c:v>
                </c:pt>
                <c:pt idx="4">
                  <c:v>102374.39999999999</c:v>
                </c:pt>
                <c:pt idx="5">
                  <c:v>71474</c:v>
                </c:pt>
                <c:pt idx="6">
                  <c:v>532.6</c:v>
                </c:pt>
                <c:pt idx="7">
                  <c:v>4168.7</c:v>
                </c:pt>
                <c:pt idx="8">
                  <c:v>244.5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60431086340477036"/>
          <c:y val="1.7157916431185588E-3"/>
          <c:w val="0.39568913659522964"/>
          <c:h val="0.538511996911149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272562969102544"/>
          <c:y val="2.5831668429506013E-2"/>
          <c:w val="0.33550490399226413"/>
          <c:h val="0.5091914102941863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66FF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CCCCFF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C000"/>
              </a:solidFill>
            </c:spPr>
          </c:dPt>
          <c:dLbls>
            <c:dLbl>
              <c:idx val="2"/>
              <c:layout>
                <c:manualLayout>
                  <c:x val="-6.2409761853162847E-2"/>
                  <c:y val="-3.6997708032974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624441681631901E-3"/>
                  <c:y val="2.48752356659642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967352765114891E-3"/>
                  <c:y val="2.4875621890547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экономика и ЖКХ</c:v>
                </c:pt>
                <c:pt idx="2">
                  <c:v>Образование</c:v>
                </c:pt>
                <c:pt idx="3">
                  <c:v>Культура и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Охрана окружающей среды</c:v>
                </c:pt>
                <c:pt idx="7">
                  <c:v>Обслуживание муниципального долга</c:v>
                </c:pt>
                <c:pt idx="8">
                  <c:v>Межбюджетные трансферты поселениям</c:v>
                </c:pt>
                <c:pt idx="9">
                  <c:v>Прочие расходы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125165.3</c:v>
                </c:pt>
                <c:pt idx="1">
                  <c:v>173848.4</c:v>
                </c:pt>
                <c:pt idx="2">
                  <c:v>729621.8</c:v>
                </c:pt>
                <c:pt idx="3">
                  <c:v>85894.8</c:v>
                </c:pt>
                <c:pt idx="4">
                  <c:v>42229.599999999999</c:v>
                </c:pt>
                <c:pt idx="5">
                  <c:v>4213.5</c:v>
                </c:pt>
                <c:pt idx="6">
                  <c:v>532.6</c:v>
                </c:pt>
                <c:pt idx="7">
                  <c:v>4168.7</c:v>
                </c:pt>
                <c:pt idx="8">
                  <c:v>27072.1</c:v>
                </c:pt>
                <c:pt idx="9">
                  <c:v>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61458048"/>
        <c:axId val="161456512"/>
      </c:barChart>
      <c:valAx>
        <c:axId val="161456512"/>
        <c:scaling>
          <c:orientation val="minMax"/>
        </c:scaling>
        <c:delete val="0"/>
        <c:axPos val="b"/>
        <c:majorGridlines/>
        <c:numFmt formatCode="#,##0.0" sourceLinked="1"/>
        <c:majorTickMark val="out"/>
        <c:minorTickMark val="none"/>
        <c:tickLblPos val="nextTo"/>
        <c:crossAx val="161458048"/>
        <c:crosses val="autoZero"/>
        <c:crossBetween val="between"/>
      </c:valAx>
      <c:catAx>
        <c:axId val="161458048"/>
        <c:scaling>
          <c:orientation val="minMax"/>
        </c:scaling>
        <c:delete val="0"/>
        <c:axPos val="l"/>
        <c:min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ru-RU"/>
          </a:p>
        </c:txPr>
        <c:crossAx val="1614565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rotWithShape="1">
          <a:gsLst>
            <a:gs pos="0">
              <a:schemeClr val="accent4">
                <a:tint val="0"/>
              </a:schemeClr>
            </a:gs>
            <a:gs pos="44000">
              <a:schemeClr val="accent4">
                <a:tint val="60000"/>
                <a:satMod val="120000"/>
              </a:schemeClr>
            </a:gs>
            <a:gs pos="100000">
              <a:schemeClr val="accent4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628205128205128E-2"/>
          <c:y val="3.2508308001907217E-2"/>
          <c:w val="0.97275641025641024"/>
          <c:h val="0.86434680989248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5217929865482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4283267794703153E-3"/>
                  <c:y val="-0.121435142594296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8566535589405682E-3"/>
                  <c:y val="-0.158233670653173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217948717948718E-2"/>
                  <c:y val="-6.79719167312605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2435897435897436E-2"/>
                  <c:y val="-5.6150713821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9230769230769232E-2"/>
                  <c:y val="-4.7284811639137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2015 год</c:v>
                </c:pt>
                <c:pt idx="1">
                  <c:v>2016 год</c:v>
                </c:pt>
                <c:pt idx="2">
                  <c:v>2017 год</c:v>
                </c:pt>
                <c:pt idx="3">
                  <c:v>2018 год</c:v>
                </c:pt>
                <c:pt idx="4">
                  <c:v>2019 год</c:v>
                </c:pt>
                <c:pt idx="5">
                  <c:v>2020 год</c:v>
                </c:pt>
                <c:pt idx="6">
                  <c:v>2021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118483.6</c:v>
                </c:pt>
                <c:pt idx="1">
                  <c:v>95502.2</c:v>
                </c:pt>
                <c:pt idx="2">
                  <c:v>50689.4</c:v>
                </c:pt>
                <c:pt idx="3">
                  <c:v>48117.7</c:v>
                </c:pt>
                <c:pt idx="4">
                  <c:v>63487.7</c:v>
                </c:pt>
                <c:pt idx="5" formatCode="#,##0.00">
                  <c:v>61887.7</c:v>
                </c:pt>
                <c:pt idx="6">
                  <c:v>70587.7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6653312"/>
        <c:axId val="166655104"/>
        <c:axId val="0"/>
      </c:bar3DChart>
      <c:catAx>
        <c:axId val="166653312"/>
        <c:scaling>
          <c:orientation val="minMax"/>
        </c:scaling>
        <c:delete val="0"/>
        <c:axPos val="b"/>
        <c:majorTickMark val="out"/>
        <c:minorTickMark val="none"/>
        <c:tickLblPos val="nextTo"/>
        <c:crossAx val="166655104"/>
        <c:crosses val="autoZero"/>
        <c:auto val="1"/>
        <c:lblAlgn val="ctr"/>
        <c:lblOffset val="100"/>
        <c:noMultiLvlLbl val="0"/>
      </c:catAx>
      <c:valAx>
        <c:axId val="166655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6653312"/>
        <c:crosses val="autoZero"/>
        <c:crossBetween val="between"/>
      </c:valAx>
    </c:plotArea>
    <c:plotVisOnly val="1"/>
    <c:dispBlanksAs val="gap"/>
    <c:showDLblsOverMax val="0"/>
  </c:chart>
  <c:spPr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</a:t>
            </a:r>
            <a:r>
              <a:rPr lang="ru-RU" dirty="0" smtClean="0"/>
              <a:t>бюджета</a:t>
            </a:r>
          </a:p>
          <a:p>
            <a:pPr>
              <a:defRPr/>
            </a:pPr>
            <a:r>
              <a:rPr lang="ru-RU" dirty="0" smtClean="0"/>
              <a:t> Всего </a:t>
            </a:r>
            <a:r>
              <a:rPr lang="ru-RU" sz="2160" b="1" i="0" u="none" strike="noStrike" baseline="0" dirty="0" smtClean="0">
                <a:effectLst/>
              </a:rPr>
              <a:t>1 193 338,7</a:t>
            </a:r>
            <a:r>
              <a:rPr lang="ru-RU" sz="2160" b="1" i="0" u="none" strike="noStrike" baseline="0" dirty="0" smtClean="0"/>
              <a:t> </a:t>
            </a:r>
            <a:r>
              <a:rPr lang="ru-RU" dirty="0" smtClean="0"/>
              <a:t>тыс. 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1.7235845397039373E-2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816202662167231E-2"/>
          <c:y val="0.3122584010025426"/>
          <c:w val="0.55402312992125979"/>
          <c:h val="0.595280806090590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Всего 964 002,3 тыс.руб.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реализацию муниципальных программ        (1 155 333,4 тыс.руб)</c:v>
                </c:pt>
                <c:pt idx="1">
                  <c:v>Непрограммные направления деятельности (38 005,3 тыс.руб.)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1155333.3999999999</c:v>
                </c:pt>
                <c:pt idx="1">
                  <c:v>38005.300000000003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689116985376826"/>
          <c:y val="0.22437540293663841"/>
          <c:w val="0.45496660573678283"/>
          <c:h val="0.63947004324551426"/>
        </c:manualLayout>
      </c:layout>
      <c:overlay val="0"/>
      <c:txPr>
        <a:bodyPr/>
        <a:lstStyle/>
        <a:p>
          <a:pPr>
            <a:defRPr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7D50D-E1F9-41BA-B957-EEEADC79E823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DAB67A-0C47-4DEC-98B2-43640F702720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75A5B3D0-2990-4187-943C-D3D196F38E4B}" type="parTrans" cxnId="{68790955-1F56-433A-9E02-74979411D141}">
      <dgm:prSet/>
      <dgm:spPr/>
      <dgm:t>
        <a:bodyPr/>
        <a:lstStyle/>
        <a:p>
          <a:endParaRPr lang="ru-RU"/>
        </a:p>
      </dgm:t>
    </dgm:pt>
    <dgm:pt modelId="{6A06E8CF-4266-4609-8B8A-9C0C1CAE99B5}" type="sibTrans" cxnId="{68790955-1F56-433A-9E02-74979411D141}">
      <dgm:prSet/>
      <dgm:spPr/>
      <dgm:t>
        <a:bodyPr/>
        <a:lstStyle/>
        <a:p>
          <a:endParaRPr lang="ru-RU"/>
        </a:p>
      </dgm:t>
    </dgm:pt>
    <dgm:pt modelId="{314756F8-A469-413A-981D-6B3506591C51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CC8AB1CD-437C-4171-B32C-70648E75485B}" type="parTrans" cxnId="{3B9F2FB7-F2C7-47B6-9DF5-CAE679B99C3F}">
      <dgm:prSet/>
      <dgm:spPr/>
      <dgm:t>
        <a:bodyPr/>
        <a:lstStyle/>
        <a:p>
          <a:endParaRPr lang="ru-RU"/>
        </a:p>
      </dgm:t>
    </dgm:pt>
    <dgm:pt modelId="{B42B5A86-6763-4091-B4AC-D7EC388B38BB}" type="sibTrans" cxnId="{3B9F2FB7-F2C7-47B6-9DF5-CAE679B99C3F}">
      <dgm:prSet/>
      <dgm:spPr/>
      <dgm:t>
        <a:bodyPr/>
        <a:lstStyle/>
        <a:p>
          <a:endParaRPr lang="ru-RU"/>
        </a:p>
      </dgm:t>
    </dgm:pt>
    <dgm:pt modelId="{CBC38DEF-7EAB-416E-A39A-C6C38E9ADAF7}">
      <dgm:prSet/>
      <dgm:spPr>
        <a:solidFill>
          <a:schemeClr val="bg2">
            <a:alpha val="90000"/>
          </a:schemeClr>
        </a:solidFill>
      </dgm:spPr>
      <dgm:t>
        <a:bodyPr/>
        <a:lstStyle/>
        <a:p>
          <a:endParaRPr lang="ru-RU" sz="1000"/>
        </a:p>
      </dgm:t>
    </dgm:pt>
    <dgm:pt modelId="{4002D1CC-D3BB-4DA5-9547-BBC40FB954BB}" type="parTrans" cxnId="{E91DC4AC-F356-4292-A8F1-037D0F3C4400}">
      <dgm:prSet/>
      <dgm:spPr/>
      <dgm:t>
        <a:bodyPr/>
        <a:lstStyle/>
        <a:p>
          <a:endParaRPr lang="ru-RU"/>
        </a:p>
      </dgm:t>
    </dgm:pt>
    <dgm:pt modelId="{BAF9CF51-BCA8-4B7A-84D9-59E53DA4912A}" type="sibTrans" cxnId="{E91DC4AC-F356-4292-A8F1-037D0F3C4400}">
      <dgm:prSet/>
      <dgm:spPr/>
      <dgm:t>
        <a:bodyPr/>
        <a:lstStyle/>
        <a:p>
          <a:endParaRPr lang="ru-RU"/>
        </a:p>
      </dgm:t>
    </dgm:pt>
    <dgm:pt modelId="{49DCBAE3-CFCC-4915-A28E-042737349623}">
      <dgm:prSet/>
      <dgm:spPr/>
      <dgm:t>
        <a:bodyPr/>
        <a:lstStyle/>
        <a:p>
          <a:endParaRPr lang="ru-RU"/>
        </a:p>
      </dgm:t>
    </dgm:pt>
    <dgm:pt modelId="{7901B516-4646-45C7-9E5B-0445C772FD70}" type="parTrans" cxnId="{83C0BE01-39B2-42E3-A8EE-A2959D075FE6}">
      <dgm:prSet/>
      <dgm:spPr/>
      <dgm:t>
        <a:bodyPr/>
        <a:lstStyle/>
        <a:p>
          <a:endParaRPr lang="ru-RU"/>
        </a:p>
      </dgm:t>
    </dgm:pt>
    <dgm:pt modelId="{B80A5128-5857-4213-AB55-548064721A25}" type="sibTrans" cxnId="{83C0BE01-39B2-42E3-A8EE-A2959D075FE6}">
      <dgm:prSet/>
      <dgm:spPr/>
      <dgm:t>
        <a:bodyPr/>
        <a:lstStyle/>
        <a:p>
          <a:endParaRPr lang="ru-RU"/>
        </a:p>
      </dgm:t>
    </dgm:pt>
    <dgm:pt modelId="{677E4EFE-B967-4E74-BDA3-6DDC06A63BCC}">
      <dgm:prSet/>
      <dgm:spPr/>
      <dgm:t>
        <a:bodyPr/>
        <a:lstStyle/>
        <a:p>
          <a:endParaRPr lang="ru-RU"/>
        </a:p>
      </dgm:t>
    </dgm:pt>
    <dgm:pt modelId="{D59D14DE-DE7D-4FDA-8ED7-8AB3717BD9C6}" type="parTrans" cxnId="{99D81CF0-7FA1-4979-9B8C-0E61EDA5970D}">
      <dgm:prSet/>
      <dgm:spPr/>
      <dgm:t>
        <a:bodyPr/>
        <a:lstStyle/>
        <a:p>
          <a:endParaRPr lang="ru-RU"/>
        </a:p>
      </dgm:t>
    </dgm:pt>
    <dgm:pt modelId="{D8D89C47-B84E-4995-A337-F440B5D11429}" type="sibTrans" cxnId="{99D81CF0-7FA1-4979-9B8C-0E61EDA5970D}">
      <dgm:prSet/>
      <dgm:spPr/>
      <dgm:t>
        <a:bodyPr/>
        <a:lstStyle/>
        <a:p>
          <a:endParaRPr lang="ru-RU"/>
        </a:p>
      </dgm:t>
    </dgm:pt>
    <dgm:pt modelId="{EA5C5EB6-7270-4F6F-A863-FF9B319C3A98}">
      <dgm:prSet/>
      <dgm:spPr/>
      <dgm:t>
        <a:bodyPr/>
        <a:lstStyle/>
        <a:p>
          <a:endParaRPr lang="ru-RU"/>
        </a:p>
      </dgm:t>
    </dgm:pt>
    <dgm:pt modelId="{9A4710DD-4CFB-48A7-B715-0E630AF350B1}" type="parTrans" cxnId="{4727B86F-2188-4F0D-8DB1-72D11B3EE79B}">
      <dgm:prSet/>
      <dgm:spPr/>
      <dgm:t>
        <a:bodyPr/>
        <a:lstStyle/>
        <a:p>
          <a:endParaRPr lang="ru-RU"/>
        </a:p>
      </dgm:t>
    </dgm:pt>
    <dgm:pt modelId="{CAC27624-0439-4C4A-B236-34FE70806909}" type="sibTrans" cxnId="{4727B86F-2188-4F0D-8DB1-72D11B3EE79B}">
      <dgm:prSet/>
      <dgm:spPr/>
      <dgm:t>
        <a:bodyPr/>
        <a:lstStyle/>
        <a:p>
          <a:endParaRPr lang="ru-RU"/>
        </a:p>
      </dgm:t>
    </dgm:pt>
    <dgm:pt modelId="{1682B91E-929E-462B-8859-3371DBF4EDD0}">
      <dgm:prSet/>
      <dgm:spPr/>
      <dgm:t>
        <a:bodyPr/>
        <a:lstStyle/>
        <a:p>
          <a:endParaRPr lang="ru-RU"/>
        </a:p>
      </dgm:t>
    </dgm:pt>
    <dgm:pt modelId="{2CC9C116-06D5-4C68-905D-8C13F63D5390}" type="parTrans" cxnId="{75DAD703-7304-45C9-896C-7D237FB83A2D}">
      <dgm:prSet/>
      <dgm:spPr/>
      <dgm:t>
        <a:bodyPr/>
        <a:lstStyle/>
        <a:p>
          <a:endParaRPr lang="ru-RU"/>
        </a:p>
      </dgm:t>
    </dgm:pt>
    <dgm:pt modelId="{FEF538D9-C753-42A4-8F3D-A199B2DFFA53}" type="sibTrans" cxnId="{75DAD703-7304-45C9-896C-7D237FB83A2D}">
      <dgm:prSet/>
      <dgm:spPr/>
      <dgm:t>
        <a:bodyPr/>
        <a:lstStyle/>
        <a:p>
          <a:endParaRPr lang="ru-RU"/>
        </a:p>
      </dgm:t>
    </dgm:pt>
    <dgm:pt modelId="{99C1167E-FD21-4BE1-8BE0-3EF297501C52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 </a:t>
          </a:r>
          <a:endParaRPr lang="ru-RU" sz="1200" i="1" dirty="0"/>
        </a:p>
      </dgm:t>
    </dgm:pt>
    <dgm:pt modelId="{4DE5BE6C-81B5-4466-8AF4-6A60321A2045}" type="parTrans" cxnId="{CF72F4C0-F3E5-49FE-A241-F97940A7F394}">
      <dgm:prSet/>
      <dgm:spPr/>
      <dgm:t>
        <a:bodyPr/>
        <a:lstStyle/>
        <a:p>
          <a:endParaRPr lang="ru-RU"/>
        </a:p>
      </dgm:t>
    </dgm:pt>
    <dgm:pt modelId="{CA10EDFE-334E-423E-865E-10BC6F99C98B}" type="sibTrans" cxnId="{CF72F4C0-F3E5-49FE-A241-F97940A7F394}">
      <dgm:prSet/>
      <dgm:spPr/>
      <dgm:t>
        <a:bodyPr/>
        <a:lstStyle/>
        <a:p>
          <a:endParaRPr lang="ru-RU"/>
        </a:p>
      </dgm:t>
    </dgm:pt>
    <dgm:pt modelId="{1CFF4CCC-6E30-46E8-A86F-687E6592DF4A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повышение устойчивости бюджета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район», в том числе за счет мер бюджетной консолидации</a:t>
          </a:r>
          <a:endParaRPr lang="ru-RU" sz="1200" i="1" dirty="0"/>
        </a:p>
      </dgm:t>
    </dgm:pt>
    <dgm:pt modelId="{41020A1E-10C0-4AD9-B22C-AF075340FAD4}" type="parTrans" cxnId="{C8FCB43D-E117-4501-A461-B344996DBE07}">
      <dgm:prSet/>
      <dgm:spPr/>
      <dgm:t>
        <a:bodyPr/>
        <a:lstStyle/>
        <a:p>
          <a:endParaRPr lang="ru-RU"/>
        </a:p>
      </dgm:t>
    </dgm:pt>
    <dgm:pt modelId="{E7E7B28E-AC2D-4AA7-B035-78D87D036B50}" type="sibTrans" cxnId="{C8FCB43D-E117-4501-A461-B344996DBE07}">
      <dgm:prSet/>
      <dgm:spPr/>
      <dgm:t>
        <a:bodyPr/>
        <a:lstStyle/>
        <a:p>
          <a:endParaRPr lang="ru-RU"/>
        </a:p>
      </dgm:t>
    </dgm:pt>
    <dgm:pt modelId="{0CFA2947-3E34-40FA-A0FF-AED5BC92B71C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Недопущение необоснованного роста муниципального долга и неисполнения долговых обязательств</a:t>
          </a:r>
          <a:endParaRPr lang="ru-RU" sz="1200" i="1" dirty="0"/>
        </a:p>
      </dgm:t>
    </dgm:pt>
    <dgm:pt modelId="{947B05D3-A9DC-4DDD-B91A-6922F5A6408A}" type="parTrans" cxnId="{D3B94ABF-2073-431F-8BAF-7AF86F361147}">
      <dgm:prSet/>
      <dgm:spPr/>
      <dgm:t>
        <a:bodyPr/>
        <a:lstStyle/>
        <a:p>
          <a:endParaRPr lang="ru-RU"/>
        </a:p>
      </dgm:t>
    </dgm:pt>
    <dgm:pt modelId="{7A88FC3E-1D9F-4609-A0E7-74A09BB3AC36}" type="sibTrans" cxnId="{D3B94ABF-2073-431F-8BAF-7AF86F361147}">
      <dgm:prSet/>
      <dgm:spPr/>
      <dgm:t>
        <a:bodyPr/>
        <a:lstStyle/>
        <a:p>
          <a:endParaRPr lang="ru-RU"/>
        </a:p>
      </dgm:t>
    </dgm:pt>
    <dgm:pt modelId="{8F5633C3-8D71-40A0-B4D2-1AA9DFE552D8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», а также Указа Президента Российской Федерации от 21 июля 2020 года № 474 «О национальных целях развития Российской Федерации на период до 2030 года» </a:t>
          </a:r>
          <a:endParaRPr lang="ru-RU" sz="1200" i="1" dirty="0"/>
        </a:p>
      </dgm:t>
    </dgm:pt>
    <dgm:pt modelId="{1E108F44-D5FA-4039-A154-86A419EDFF48}" type="parTrans" cxnId="{F3BC2EBC-602C-4FB2-8A23-5243AD3A9FAD}">
      <dgm:prSet/>
      <dgm:spPr/>
      <dgm:t>
        <a:bodyPr/>
        <a:lstStyle/>
        <a:p>
          <a:endParaRPr lang="ru-RU"/>
        </a:p>
      </dgm:t>
    </dgm:pt>
    <dgm:pt modelId="{C6EA1936-6B71-4840-A4A9-CECA1860B14C}" type="sibTrans" cxnId="{F3BC2EBC-602C-4FB2-8A23-5243AD3A9FAD}">
      <dgm:prSet/>
      <dgm:spPr/>
      <dgm:t>
        <a:bodyPr/>
        <a:lstStyle/>
        <a:p>
          <a:endParaRPr lang="ru-RU"/>
        </a:p>
      </dgm:t>
    </dgm:pt>
    <dgm:pt modelId="{8047B651-6D1B-4DBE-A8EA-1CBDA257A9BE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объема муниципальных заимствований, способных обеспечить решение социально-экономических задач по развитию района</a:t>
          </a:r>
          <a:endParaRPr lang="ru-RU" sz="1200" i="1" dirty="0"/>
        </a:p>
      </dgm:t>
    </dgm:pt>
    <dgm:pt modelId="{7AD9330C-3D55-46EB-BC1F-57A77271EE46}" type="parTrans" cxnId="{788CC8BA-A2A8-4D4A-925A-6C31F94F02BA}">
      <dgm:prSet/>
      <dgm:spPr/>
      <dgm:t>
        <a:bodyPr/>
        <a:lstStyle/>
        <a:p>
          <a:endParaRPr lang="ru-RU"/>
        </a:p>
      </dgm:t>
    </dgm:pt>
    <dgm:pt modelId="{AFE13F8D-D6DF-4313-8F31-0CE87F1D5C42}" type="sibTrans" cxnId="{788CC8BA-A2A8-4D4A-925A-6C31F94F02BA}">
      <dgm:prSet/>
      <dgm:spPr/>
      <dgm:t>
        <a:bodyPr/>
        <a:lstStyle/>
        <a:p>
          <a:endParaRPr lang="ru-RU"/>
        </a:p>
      </dgm:t>
    </dgm:pt>
    <dgm:pt modelId="{E8823A68-BB1B-40A8-B70D-ED1E1893EBB7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200" i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1200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7BA52-2440-4FDD-A681-959BEB811F81}" type="parTrans" cxnId="{390DC450-A1E6-436C-9DC0-F822FFDADE88}">
      <dgm:prSet/>
      <dgm:spPr/>
      <dgm:t>
        <a:bodyPr/>
        <a:lstStyle/>
        <a:p>
          <a:endParaRPr lang="ru-RU"/>
        </a:p>
      </dgm:t>
    </dgm:pt>
    <dgm:pt modelId="{4812756D-D3D5-49B7-81A5-BDB0F4AB38D5}" type="sibTrans" cxnId="{390DC450-A1E6-436C-9DC0-F822FFDADE88}">
      <dgm:prSet/>
      <dgm:spPr/>
      <dgm:t>
        <a:bodyPr/>
        <a:lstStyle/>
        <a:p>
          <a:endParaRPr lang="ru-RU"/>
        </a:p>
      </dgm:t>
    </dgm:pt>
    <dgm:pt modelId="{00C4DCAF-D9ED-48FB-AA78-413B4048AB35}" type="pres">
      <dgm:prSet presAssocID="{5447D50D-E1F9-41BA-B957-EEEADC79E8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8E067B-C5FD-4EBB-B37F-FF12426D209C}" type="pres">
      <dgm:prSet presAssocID="{53DAB67A-0C47-4DEC-98B2-43640F702720}" presName="composite" presStyleCnt="0"/>
      <dgm:spPr/>
    </dgm:pt>
    <dgm:pt modelId="{C82B6C2D-5C94-4D8D-A8C1-A2D05AB58CAD}" type="pres">
      <dgm:prSet presAssocID="{53DAB67A-0C47-4DEC-98B2-43640F702720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00D35-D395-48DF-9790-035A6B2CE923}" type="pres">
      <dgm:prSet presAssocID="{53DAB67A-0C47-4DEC-98B2-43640F702720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CAD46-10CF-45A0-ABC0-DAF97BCFA27C}" type="pres">
      <dgm:prSet presAssocID="{6A06E8CF-4266-4609-8B8A-9C0C1CAE99B5}" presName="sp" presStyleCnt="0"/>
      <dgm:spPr/>
    </dgm:pt>
    <dgm:pt modelId="{F70F3D9B-0172-4C3E-A6A9-CBD473E719AE}" type="pres">
      <dgm:prSet presAssocID="{314756F8-A469-413A-981D-6B3506591C51}" presName="composite" presStyleCnt="0"/>
      <dgm:spPr/>
    </dgm:pt>
    <dgm:pt modelId="{79832C61-0AB0-43C1-A0C2-8121EE3F9AC5}" type="pres">
      <dgm:prSet presAssocID="{314756F8-A469-413A-981D-6B3506591C5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60421-1F32-43D2-AA00-9DB5F89B4981}" type="pres">
      <dgm:prSet presAssocID="{314756F8-A469-413A-981D-6B3506591C5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CD88-E564-4A23-BF79-5E1C38D36CF1}" type="pres">
      <dgm:prSet presAssocID="{B42B5A86-6763-4091-B4AC-D7EC388B38BB}" presName="sp" presStyleCnt="0"/>
      <dgm:spPr/>
    </dgm:pt>
    <dgm:pt modelId="{C178C484-104F-4101-85AF-97EA56723D6B}" type="pres">
      <dgm:prSet presAssocID="{1682B91E-929E-462B-8859-3371DBF4EDD0}" presName="composite" presStyleCnt="0"/>
      <dgm:spPr/>
    </dgm:pt>
    <dgm:pt modelId="{224D6733-C1A4-472D-AC2F-56D6A18B61B4}" type="pres">
      <dgm:prSet presAssocID="{1682B91E-929E-462B-8859-3371DBF4EDD0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3CB67-818E-4BE4-8D6B-1EA1AAF15DF3}" type="pres">
      <dgm:prSet presAssocID="{1682B91E-929E-462B-8859-3371DBF4EDD0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6DF268-6377-40C7-8DF9-5009F4876AF1}" type="pres">
      <dgm:prSet presAssocID="{FEF538D9-C753-42A4-8F3D-A199B2DFFA53}" presName="sp" presStyleCnt="0"/>
      <dgm:spPr/>
    </dgm:pt>
    <dgm:pt modelId="{7DB2D2C6-B279-4101-A149-238296531BFB}" type="pres">
      <dgm:prSet presAssocID="{677E4EFE-B967-4E74-BDA3-6DDC06A63BCC}" presName="composite" presStyleCnt="0"/>
      <dgm:spPr/>
    </dgm:pt>
    <dgm:pt modelId="{5B724B42-E66F-4182-89CF-A4117DEE43A1}" type="pres">
      <dgm:prSet presAssocID="{677E4EFE-B967-4E74-BDA3-6DDC06A63BCC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0C5DB-CFF6-496F-83C4-25B7F76B8E3D}" type="pres">
      <dgm:prSet presAssocID="{677E4EFE-B967-4E74-BDA3-6DDC06A63BCC}" presName="descendantText" presStyleLbl="alignAcc1" presStyleIdx="3" presStyleCnt="6" custScaleY="1573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CBE507-3F04-4D76-8AC3-C022268A0079}" type="pres">
      <dgm:prSet presAssocID="{D8D89C47-B84E-4995-A337-F440B5D11429}" presName="sp" presStyleCnt="0"/>
      <dgm:spPr/>
    </dgm:pt>
    <dgm:pt modelId="{DB37EEE2-9B28-4076-8C64-A5759D03F16A}" type="pres">
      <dgm:prSet presAssocID="{EA5C5EB6-7270-4F6F-A863-FF9B319C3A98}" presName="composite" presStyleCnt="0"/>
      <dgm:spPr/>
    </dgm:pt>
    <dgm:pt modelId="{272156AC-1EED-47E5-91FF-2B71723DE54A}" type="pres">
      <dgm:prSet presAssocID="{EA5C5EB6-7270-4F6F-A863-FF9B319C3A98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986D2-CB70-42B6-B384-35A7C078E597}" type="pres">
      <dgm:prSet presAssocID="{EA5C5EB6-7270-4F6F-A863-FF9B319C3A98}" presName="descendantText" presStyleLbl="alignAcc1" presStyleIdx="4" presStyleCnt="6" custScaleY="6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3DE57-D652-4C8B-8B39-90F23404654C}" type="pres">
      <dgm:prSet presAssocID="{CAC27624-0439-4C4A-B236-34FE70806909}" presName="sp" presStyleCnt="0"/>
      <dgm:spPr/>
    </dgm:pt>
    <dgm:pt modelId="{BE47B13D-8956-4419-A8D2-5EB4F64232C8}" type="pres">
      <dgm:prSet presAssocID="{49DCBAE3-CFCC-4915-A28E-042737349623}" presName="composite" presStyleCnt="0"/>
      <dgm:spPr/>
    </dgm:pt>
    <dgm:pt modelId="{11C35D6D-5C92-4360-9276-BC093D706417}" type="pres">
      <dgm:prSet presAssocID="{49DCBAE3-CFCC-4915-A28E-042737349623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3F29-B21D-4481-8BBA-75CF8EFB0560}" type="pres">
      <dgm:prSet presAssocID="{49DCBAE3-CFCC-4915-A28E-042737349623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84E5B-CD62-4B6E-B389-DF6B57E309DF}" type="presOf" srcId="{1CFF4CCC-6E30-46E8-A86F-687E6592DF4A}" destId="{8CE60421-1F32-43D2-AA00-9DB5F89B4981}" srcOrd="0" destOrd="0" presId="urn:microsoft.com/office/officeart/2005/8/layout/chevron2"/>
    <dgm:cxn modelId="{75DAD703-7304-45C9-896C-7D237FB83A2D}" srcId="{5447D50D-E1F9-41BA-B957-EEEADC79E823}" destId="{1682B91E-929E-462B-8859-3371DBF4EDD0}" srcOrd="2" destOrd="0" parTransId="{2CC9C116-06D5-4C68-905D-8C13F63D5390}" sibTransId="{FEF538D9-C753-42A4-8F3D-A199B2DFFA53}"/>
    <dgm:cxn modelId="{4469AF98-BBD2-4781-B1D4-B74F70945F81}" type="presOf" srcId="{99C1167E-FD21-4BE1-8BE0-3EF297501C52}" destId="{05400D35-D395-48DF-9790-035A6B2CE923}" srcOrd="0" destOrd="0" presId="urn:microsoft.com/office/officeart/2005/8/layout/chevron2"/>
    <dgm:cxn modelId="{83C0BE01-39B2-42E3-A8EE-A2959D075FE6}" srcId="{5447D50D-E1F9-41BA-B957-EEEADC79E823}" destId="{49DCBAE3-CFCC-4915-A28E-042737349623}" srcOrd="5" destOrd="0" parTransId="{7901B516-4646-45C7-9E5B-0445C772FD70}" sibTransId="{B80A5128-5857-4213-AB55-548064721A25}"/>
    <dgm:cxn modelId="{701567FA-E333-4775-B439-D0941280BF80}" type="presOf" srcId="{8047B651-6D1B-4DBE-A8EA-1CBDA257A9BE}" destId="{049986D2-CB70-42B6-B384-35A7C078E597}" srcOrd="0" destOrd="0" presId="urn:microsoft.com/office/officeart/2005/8/layout/chevron2"/>
    <dgm:cxn modelId="{63D6296E-0CE2-4802-B332-3CFA238529D5}" type="presOf" srcId="{8F5633C3-8D71-40A0-B4D2-1AA9DFE552D8}" destId="{7C10C5DB-CFF6-496F-83C4-25B7F76B8E3D}" srcOrd="0" destOrd="0" presId="urn:microsoft.com/office/officeart/2005/8/layout/chevron2"/>
    <dgm:cxn modelId="{D1132BC4-600A-4820-9534-D7ABBFF2B713}" type="presOf" srcId="{49DCBAE3-CFCC-4915-A28E-042737349623}" destId="{11C35D6D-5C92-4360-9276-BC093D706417}" srcOrd="0" destOrd="0" presId="urn:microsoft.com/office/officeart/2005/8/layout/chevron2"/>
    <dgm:cxn modelId="{E2C89312-D6D3-483F-9CE9-C90288BE7E37}" type="presOf" srcId="{677E4EFE-B967-4E74-BDA3-6DDC06A63BCC}" destId="{5B724B42-E66F-4182-89CF-A4117DEE43A1}" srcOrd="0" destOrd="0" presId="urn:microsoft.com/office/officeart/2005/8/layout/chevron2"/>
    <dgm:cxn modelId="{29B0DED4-90DB-41F4-B914-B1C47F61C781}" type="presOf" srcId="{53DAB67A-0C47-4DEC-98B2-43640F702720}" destId="{C82B6C2D-5C94-4D8D-A8C1-A2D05AB58CAD}" srcOrd="0" destOrd="0" presId="urn:microsoft.com/office/officeart/2005/8/layout/chevron2"/>
    <dgm:cxn modelId="{9BF2BB13-0DDC-452F-8C92-116BFE83C877}" type="presOf" srcId="{5447D50D-E1F9-41BA-B957-EEEADC79E823}" destId="{00C4DCAF-D9ED-48FB-AA78-413B4048AB35}" srcOrd="0" destOrd="0" presId="urn:microsoft.com/office/officeart/2005/8/layout/chevron2"/>
    <dgm:cxn modelId="{CF72F4C0-F3E5-49FE-A241-F97940A7F394}" srcId="{53DAB67A-0C47-4DEC-98B2-43640F702720}" destId="{99C1167E-FD21-4BE1-8BE0-3EF297501C52}" srcOrd="0" destOrd="0" parTransId="{4DE5BE6C-81B5-4466-8AF4-6A60321A2045}" sibTransId="{CA10EDFE-334E-423E-865E-10BC6F99C98B}"/>
    <dgm:cxn modelId="{187F367A-F29A-433D-A85F-1137A1376CD2}" type="presOf" srcId="{CBC38DEF-7EAB-416E-A39A-C6C38E9ADAF7}" destId="{A8573F29-B21D-4481-8BBA-75CF8EFB0560}" srcOrd="0" destOrd="0" presId="urn:microsoft.com/office/officeart/2005/8/layout/chevron2"/>
    <dgm:cxn modelId="{99D81CF0-7FA1-4979-9B8C-0E61EDA5970D}" srcId="{5447D50D-E1F9-41BA-B957-EEEADC79E823}" destId="{677E4EFE-B967-4E74-BDA3-6DDC06A63BCC}" srcOrd="3" destOrd="0" parTransId="{D59D14DE-DE7D-4FDA-8ED7-8AB3717BD9C6}" sibTransId="{D8D89C47-B84E-4995-A337-F440B5D11429}"/>
    <dgm:cxn modelId="{23C977A4-A8BC-4D3A-8839-97FBD1C4FC8F}" type="presOf" srcId="{E8823A68-BB1B-40A8-B70D-ED1E1893EBB7}" destId="{A8573F29-B21D-4481-8BBA-75CF8EFB0560}" srcOrd="0" destOrd="1" presId="urn:microsoft.com/office/officeart/2005/8/layout/chevron2"/>
    <dgm:cxn modelId="{81134E4B-4F8B-4BCB-82C6-2FCCF38C2D11}" type="presOf" srcId="{0CFA2947-3E34-40FA-A0FF-AED5BC92B71C}" destId="{5573CB67-818E-4BE4-8D6B-1EA1AAF15DF3}" srcOrd="0" destOrd="0" presId="urn:microsoft.com/office/officeart/2005/8/layout/chevron2"/>
    <dgm:cxn modelId="{9EE12BD5-EDEE-4BC8-ABBF-3606827BD2F1}" type="presOf" srcId="{EA5C5EB6-7270-4F6F-A863-FF9B319C3A98}" destId="{272156AC-1EED-47E5-91FF-2B71723DE54A}" srcOrd="0" destOrd="0" presId="urn:microsoft.com/office/officeart/2005/8/layout/chevron2"/>
    <dgm:cxn modelId="{4727B86F-2188-4F0D-8DB1-72D11B3EE79B}" srcId="{5447D50D-E1F9-41BA-B957-EEEADC79E823}" destId="{EA5C5EB6-7270-4F6F-A863-FF9B319C3A98}" srcOrd="4" destOrd="0" parTransId="{9A4710DD-4CFB-48A7-B715-0E630AF350B1}" sibTransId="{CAC27624-0439-4C4A-B236-34FE70806909}"/>
    <dgm:cxn modelId="{E91DC4AC-F356-4292-A8F1-037D0F3C4400}" srcId="{49DCBAE3-CFCC-4915-A28E-042737349623}" destId="{CBC38DEF-7EAB-416E-A39A-C6C38E9ADAF7}" srcOrd="0" destOrd="0" parTransId="{4002D1CC-D3BB-4DA5-9547-BBC40FB954BB}" sibTransId="{BAF9CF51-BCA8-4B7A-84D9-59E53DA4912A}"/>
    <dgm:cxn modelId="{D3B94ABF-2073-431F-8BAF-7AF86F361147}" srcId="{1682B91E-929E-462B-8859-3371DBF4EDD0}" destId="{0CFA2947-3E34-40FA-A0FF-AED5BC92B71C}" srcOrd="0" destOrd="0" parTransId="{947B05D3-A9DC-4DDD-B91A-6922F5A6408A}" sibTransId="{7A88FC3E-1D9F-4609-A0E7-74A09BB3AC36}"/>
    <dgm:cxn modelId="{788CC8BA-A2A8-4D4A-925A-6C31F94F02BA}" srcId="{EA5C5EB6-7270-4F6F-A863-FF9B319C3A98}" destId="{8047B651-6D1B-4DBE-A8EA-1CBDA257A9BE}" srcOrd="0" destOrd="0" parTransId="{7AD9330C-3D55-46EB-BC1F-57A77271EE46}" sibTransId="{AFE13F8D-D6DF-4313-8F31-0CE87F1D5C42}"/>
    <dgm:cxn modelId="{68790955-1F56-433A-9E02-74979411D141}" srcId="{5447D50D-E1F9-41BA-B957-EEEADC79E823}" destId="{53DAB67A-0C47-4DEC-98B2-43640F702720}" srcOrd="0" destOrd="0" parTransId="{75A5B3D0-2990-4187-943C-D3D196F38E4B}" sibTransId="{6A06E8CF-4266-4609-8B8A-9C0C1CAE99B5}"/>
    <dgm:cxn modelId="{F21F80A0-83BE-42D6-BA0A-6A3427D21F25}" type="presOf" srcId="{1682B91E-929E-462B-8859-3371DBF4EDD0}" destId="{224D6733-C1A4-472D-AC2F-56D6A18B61B4}" srcOrd="0" destOrd="0" presId="urn:microsoft.com/office/officeart/2005/8/layout/chevron2"/>
    <dgm:cxn modelId="{628608EB-F710-49F7-9224-C3AF91408405}" type="presOf" srcId="{314756F8-A469-413A-981D-6B3506591C51}" destId="{79832C61-0AB0-43C1-A0C2-8121EE3F9AC5}" srcOrd="0" destOrd="0" presId="urn:microsoft.com/office/officeart/2005/8/layout/chevron2"/>
    <dgm:cxn modelId="{C8FCB43D-E117-4501-A461-B344996DBE07}" srcId="{314756F8-A469-413A-981D-6B3506591C51}" destId="{1CFF4CCC-6E30-46E8-A86F-687E6592DF4A}" srcOrd="0" destOrd="0" parTransId="{41020A1E-10C0-4AD9-B22C-AF075340FAD4}" sibTransId="{E7E7B28E-AC2D-4AA7-B035-78D87D036B50}"/>
    <dgm:cxn modelId="{390DC450-A1E6-436C-9DC0-F822FFDADE88}" srcId="{49DCBAE3-CFCC-4915-A28E-042737349623}" destId="{E8823A68-BB1B-40A8-B70D-ED1E1893EBB7}" srcOrd="1" destOrd="0" parTransId="{DB57BA52-2440-4FDD-A681-959BEB811F81}" sibTransId="{4812756D-D3D5-49B7-81A5-BDB0F4AB38D5}"/>
    <dgm:cxn modelId="{F3BC2EBC-602C-4FB2-8A23-5243AD3A9FAD}" srcId="{677E4EFE-B967-4E74-BDA3-6DDC06A63BCC}" destId="{8F5633C3-8D71-40A0-B4D2-1AA9DFE552D8}" srcOrd="0" destOrd="0" parTransId="{1E108F44-D5FA-4039-A154-86A419EDFF48}" sibTransId="{C6EA1936-6B71-4840-A4A9-CECA1860B14C}"/>
    <dgm:cxn modelId="{3B9F2FB7-F2C7-47B6-9DF5-CAE679B99C3F}" srcId="{5447D50D-E1F9-41BA-B957-EEEADC79E823}" destId="{314756F8-A469-413A-981D-6B3506591C51}" srcOrd="1" destOrd="0" parTransId="{CC8AB1CD-437C-4171-B32C-70648E75485B}" sibTransId="{B42B5A86-6763-4091-B4AC-D7EC388B38BB}"/>
    <dgm:cxn modelId="{97BF9783-AD82-49AB-B613-7BC943385C4F}" type="presParOf" srcId="{00C4DCAF-D9ED-48FB-AA78-413B4048AB35}" destId="{828E067B-C5FD-4EBB-B37F-FF12426D209C}" srcOrd="0" destOrd="0" presId="urn:microsoft.com/office/officeart/2005/8/layout/chevron2"/>
    <dgm:cxn modelId="{A03DDD10-75AC-4BC3-B690-AC46C72F3638}" type="presParOf" srcId="{828E067B-C5FD-4EBB-B37F-FF12426D209C}" destId="{C82B6C2D-5C94-4D8D-A8C1-A2D05AB58CAD}" srcOrd="0" destOrd="0" presId="urn:microsoft.com/office/officeart/2005/8/layout/chevron2"/>
    <dgm:cxn modelId="{954AA330-D085-4A7F-8BBC-74A96AED4BF0}" type="presParOf" srcId="{828E067B-C5FD-4EBB-B37F-FF12426D209C}" destId="{05400D35-D395-48DF-9790-035A6B2CE923}" srcOrd="1" destOrd="0" presId="urn:microsoft.com/office/officeart/2005/8/layout/chevron2"/>
    <dgm:cxn modelId="{AFC0A6B8-FE2E-44AA-9FF8-D76028EB8428}" type="presParOf" srcId="{00C4DCAF-D9ED-48FB-AA78-413B4048AB35}" destId="{CAECAD46-10CF-45A0-ABC0-DAF97BCFA27C}" srcOrd="1" destOrd="0" presId="urn:microsoft.com/office/officeart/2005/8/layout/chevron2"/>
    <dgm:cxn modelId="{2B9A4C19-1BB5-4D24-85F1-F8DED79CC1D6}" type="presParOf" srcId="{00C4DCAF-D9ED-48FB-AA78-413B4048AB35}" destId="{F70F3D9B-0172-4C3E-A6A9-CBD473E719AE}" srcOrd="2" destOrd="0" presId="urn:microsoft.com/office/officeart/2005/8/layout/chevron2"/>
    <dgm:cxn modelId="{2DE499EC-67D8-4CA8-BF93-2FF82EA74C39}" type="presParOf" srcId="{F70F3D9B-0172-4C3E-A6A9-CBD473E719AE}" destId="{79832C61-0AB0-43C1-A0C2-8121EE3F9AC5}" srcOrd="0" destOrd="0" presId="urn:microsoft.com/office/officeart/2005/8/layout/chevron2"/>
    <dgm:cxn modelId="{0A906B10-718E-4755-BC51-F9F4E4FF7ED8}" type="presParOf" srcId="{F70F3D9B-0172-4C3E-A6A9-CBD473E719AE}" destId="{8CE60421-1F32-43D2-AA00-9DB5F89B4981}" srcOrd="1" destOrd="0" presId="urn:microsoft.com/office/officeart/2005/8/layout/chevron2"/>
    <dgm:cxn modelId="{04AC1AEC-B45D-4434-9D67-5A2951232A6F}" type="presParOf" srcId="{00C4DCAF-D9ED-48FB-AA78-413B4048AB35}" destId="{21CECD88-E564-4A23-BF79-5E1C38D36CF1}" srcOrd="3" destOrd="0" presId="urn:microsoft.com/office/officeart/2005/8/layout/chevron2"/>
    <dgm:cxn modelId="{FCE5532C-BF4E-443C-B038-21CF47BBFEE5}" type="presParOf" srcId="{00C4DCAF-D9ED-48FB-AA78-413B4048AB35}" destId="{C178C484-104F-4101-85AF-97EA56723D6B}" srcOrd="4" destOrd="0" presId="urn:microsoft.com/office/officeart/2005/8/layout/chevron2"/>
    <dgm:cxn modelId="{61F2213D-194A-4B10-AB83-080B6EC3D33B}" type="presParOf" srcId="{C178C484-104F-4101-85AF-97EA56723D6B}" destId="{224D6733-C1A4-472D-AC2F-56D6A18B61B4}" srcOrd="0" destOrd="0" presId="urn:microsoft.com/office/officeart/2005/8/layout/chevron2"/>
    <dgm:cxn modelId="{13250A16-BBB4-4D1F-B629-5D1BA258984A}" type="presParOf" srcId="{C178C484-104F-4101-85AF-97EA56723D6B}" destId="{5573CB67-818E-4BE4-8D6B-1EA1AAF15DF3}" srcOrd="1" destOrd="0" presId="urn:microsoft.com/office/officeart/2005/8/layout/chevron2"/>
    <dgm:cxn modelId="{2ABAC4E7-D9DB-4E60-B247-C2A060AD8CB2}" type="presParOf" srcId="{00C4DCAF-D9ED-48FB-AA78-413B4048AB35}" destId="{CA6DF268-6377-40C7-8DF9-5009F4876AF1}" srcOrd="5" destOrd="0" presId="urn:microsoft.com/office/officeart/2005/8/layout/chevron2"/>
    <dgm:cxn modelId="{985CF756-08DA-46C8-A7C1-D26EEFA54902}" type="presParOf" srcId="{00C4DCAF-D9ED-48FB-AA78-413B4048AB35}" destId="{7DB2D2C6-B279-4101-A149-238296531BFB}" srcOrd="6" destOrd="0" presId="urn:microsoft.com/office/officeart/2005/8/layout/chevron2"/>
    <dgm:cxn modelId="{055689C2-193A-47D7-91C9-E18BA2A956AD}" type="presParOf" srcId="{7DB2D2C6-B279-4101-A149-238296531BFB}" destId="{5B724B42-E66F-4182-89CF-A4117DEE43A1}" srcOrd="0" destOrd="0" presId="urn:microsoft.com/office/officeart/2005/8/layout/chevron2"/>
    <dgm:cxn modelId="{8DCF5689-8688-443E-B3FA-208B8D1E943B}" type="presParOf" srcId="{7DB2D2C6-B279-4101-A149-238296531BFB}" destId="{7C10C5DB-CFF6-496F-83C4-25B7F76B8E3D}" srcOrd="1" destOrd="0" presId="urn:microsoft.com/office/officeart/2005/8/layout/chevron2"/>
    <dgm:cxn modelId="{525919A8-5FA2-4BE0-AA24-315F84318ED7}" type="presParOf" srcId="{00C4DCAF-D9ED-48FB-AA78-413B4048AB35}" destId="{B1CBE507-3F04-4D76-8AC3-C022268A0079}" srcOrd="7" destOrd="0" presId="urn:microsoft.com/office/officeart/2005/8/layout/chevron2"/>
    <dgm:cxn modelId="{AF29B3A6-8895-4C9E-91AD-7C0D30B12D55}" type="presParOf" srcId="{00C4DCAF-D9ED-48FB-AA78-413B4048AB35}" destId="{DB37EEE2-9B28-4076-8C64-A5759D03F16A}" srcOrd="8" destOrd="0" presId="urn:microsoft.com/office/officeart/2005/8/layout/chevron2"/>
    <dgm:cxn modelId="{A54B626D-B83E-4F1A-8510-86D162C62334}" type="presParOf" srcId="{DB37EEE2-9B28-4076-8C64-A5759D03F16A}" destId="{272156AC-1EED-47E5-91FF-2B71723DE54A}" srcOrd="0" destOrd="0" presId="urn:microsoft.com/office/officeart/2005/8/layout/chevron2"/>
    <dgm:cxn modelId="{45DF45F9-DB44-4B2A-8894-D64E2B79F2A4}" type="presParOf" srcId="{DB37EEE2-9B28-4076-8C64-A5759D03F16A}" destId="{049986D2-CB70-42B6-B384-35A7C078E597}" srcOrd="1" destOrd="0" presId="urn:microsoft.com/office/officeart/2005/8/layout/chevron2"/>
    <dgm:cxn modelId="{75B67EE9-3C66-4398-A7EA-6527FCC6AFF6}" type="presParOf" srcId="{00C4DCAF-D9ED-48FB-AA78-413B4048AB35}" destId="{CF23DE57-D652-4C8B-8B39-90F23404654C}" srcOrd="9" destOrd="0" presId="urn:microsoft.com/office/officeart/2005/8/layout/chevron2"/>
    <dgm:cxn modelId="{AA610F17-A462-42A8-A41B-6F4872B6EBD3}" type="presParOf" srcId="{00C4DCAF-D9ED-48FB-AA78-413B4048AB35}" destId="{BE47B13D-8956-4419-A8D2-5EB4F64232C8}" srcOrd="10" destOrd="0" presId="urn:microsoft.com/office/officeart/2005/8/layout/chevron2"/>
    <dgm:cxn modelId="{87AE79E6-11CF-47FD-9F0D-E947C87A8659}" type="presParOf" srcId="{BE47B13D-8956-4419-A8D2-5EB4F64232C8}" destId="{11C35D6D-5C92-4360-9276-BC093D706417}" srcOrd="0" destOrd="0" presId="urn:microsoft.com/office/officeart/2005/8/layout/chevron2"/>
    <dgm:cxn modelId="{11A15209-D05F-486E-BBB4-AB97DDABC33E}" type="presParOf" srcId="{BE47B13D-8956-4419-A8D2-5EB4F64232C8}" destId="{A8573F29-B21D-4481-8BBA-75CF8EFB056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2816D5C-A86F-46B2-AE62-D48E72A9E066}" type="doc">
      <dgm:prSet loTypeId="urn:microsoft.com/office/officeart/2005/8/layout/pyramid2" loCatId="pyramid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3CCE6D13-87B0-4332-AF3E-46CF4533EF61}">
      <dgm:prSet phldrT="[Текст]" custT="1"/>
      <dgm:spPr>
        <a:solidFill>
          <a:srgbClr val="66FFFF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Погашение кредитов от кредитных организаций  - 64 387,7 тыс. рублей.</a:t>
          </a:r>
          <a:endParaRPr lang="ru-RU" sz="19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446597-75AC-4A37-8F87-8137F0F59F06}" type="parTrans" cxnId="{36902F67-76AF-4F7F-A13C-C4B37D675303}">
      <dgm:prSet/>
      <dgm:spPr/>
      <dgm:t>
        <a:bodyPr/>
        <a:lstStyle/>
        <a:p>
          <a:endParaRPr lang="ru-RU"/>
        </a:p>
      </dgm:t>
    </dgm:pt>
    <dgm:pt modelId="{E1B704D9-38CA-4DF2-9C0B-C85755A40CA2}" type="sibTrans" cxnId="{36902F67-76AF-4F7F-A13C-C4B37D675303}">
      <dgm:prSet/>
      <dgm:spPr/>
      <dgm:t>
        <a:bodyPr/>
        <a:lstStyle/>
        <a:p>
          <a:endParaRPr lang="ru-RU"/>
        </a:p>
      </dgm:t>
    </dgm:pt>
    <dgm:pt modelId="{8EBE5D3C-2E38-4137-A7FC-19B2AEC6EE55}">
      <dgm:prSet phldrT="[Текст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остатков на счетах   по учету средств бюджетов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-780,9 тыс. руб.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72D21-5E78-4C67-832E-BF2E2520A454}" type="parTrans" cxnId="{BCBDE065-3E98-41F5-9E1C-D9B38D3D0A94}">
      <dgm:prSet/>
      <dgm:spPr/>
      <dgm:t>
        <a:bodyPr/>
        <a:lstStyle/>
        <a:p>
          <a:endParaRPr lang="ru-RU"/>
        </a:p>
      </dgm:t>
    </dgm:pt>
    <dgm:pt modelId="{4EAD4A66-B292-4186-B9B5-0B7AF213A3B5}" type="sibTrans" cxnId="{BCBDE065-3E98-41F5-9E1C-D9B38D3D0A94}">
      <dgm:prSet/>
      <dgm:spPr/>
      <dgm:t>
        <a:bodyPr/>
        <a:lstStyle/>
        <a:p>
          <a:endParaRPr lang="ru-RU"/>
        </a:p>
      </dgm:t>
    </dgm:pt>
    <dgm:pt modelId="{6443346A-C433-4003-BF98-7A1909420C8B}" type="pres">
      <dgm:prSet presAssocID="{22816D5C-A86F-46B2-AE62-D48E72A9E06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3E42D6-A327-49D7-9CF0-4F39C7BCE590}" type="pres">
      <dgm:prSet presAssocID="{22816D5C-A86F-46B2-AE62-D48E72A9E066}" presName="pyramid" presStyleLbl="node1" presStyleIdx="0" presStyleCnt="1" custAng="10800000" custLinFactNeighborX="-98328" custLinFactNeighborY="75965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92B33D3-8F03-4185-93D0-CDFBB1FE5E59}" type="pres">
      <dgm:prSet presAssocID="{22816D5C-A86F-46B2-AE62-D48E72A9E066}" presName="theList" presStyleCnt="0"/>
      <dgm:spPr/>
    </dgm:pt>
    <dgm:pt modelId="{27F0D9D2-F5B1-4EF3-8CD4-8D783F223AEC}" type="pres">
      <dgm:prSet presAssocID="{3CCE6D13-87B0-4332-AF3E-46CF4533EF61}" presName="aNode" presStyleLbl="fgAcc1" presStyleIdx="0" presStyleCnt="2" custScaleX="146959" custScaleY="54206" custLinFactY="70750" custLinFactNeighborX="36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94A237-1BAB-460D-87C3-B5C08E52720D}" type="pres">
      <dgm:prSet presAssocID="{3CCE6D13-87B0-4332-AF3E-46CF4533EF61}" presName="aSpace" presStyleCnt="0"/>
      <dgm:spPr/>
    </dgm:pt>
    <dgm:pt modelId="{5943FBF8-3D2A-4B8E-B0F6-352AE796E670}" type="pres">
      <dgm:prSet presAssocID="{8EBE5D3C-2E38-4137-A7FC-19B2AEC6EE55}" presName="aNode" presStyleLbl="fgAcc1" presStyleIdx="1" presStyleCnt="2" custScaleX="142656" custScaleY="48258" custLinFactY="-108695" custLinFactNeighborX="1763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1697E-BC18-4BD2-8042-0E55794F3900}" type="pres">
      <dgm:prSet presAssocID="{8EBE5D3C-2E38-4137-A7FC-19B2AEC6EE55}" presName="aSpace" presStyleCnt="0"/>
      <dgm:spPr/>
    </dgm:pt>
  </dgm:ptLst>
  <dgm:cxnLst>
    <dgm:cxn modelId="{F6822543-E5F1-4F23-A5CD-9C927640575E}" type="presOf" srcId="{3CCE6D13-87B0-4332-AF3E-46CF4533EF61}" destId="{27F0D9D2-F5B1-4EF3-8CD4-8D783F223AEC}" srcOrd="0" destOrd="0" presId="urn:microsoft.com/office/officeart/2005/8/layout/pyramid2"/>
    <dgm:cxn modelId="{BCBDE065-3E98-41F5-9E1C-D9B38D3D0A94}" srcId="{22816D5C-A86F-46B2-AE62-D48E72A9E066}" destId="{8EBE5D3C-2E38-4137-A7FC-19B2AEC6EE55}" srcOrd="1" destOrd="0" parTransId="{71672D21-5E78-4C67-832E-BF2E2520A454}" sibTransId="{4EAD4A66-B292-4186-B9B5-0B7AF213A3B5}"/>
    <dgm:cxn modelId="{36902F67-76AF-4F7F-A13C-C4B37D675303}" srcId="{22816D5C-A86F-46B2-AE62-D48E72A9E066}" destId="{3CCE6D13-87B0-4332-AF3E-46CF4533EF61}" srcOrd="0" destOrd="0" parTransId="{E8446597-75AC-4A37-8F87-8137F0F59F06}" sibTransId="{E1B704D9-38CA-4DF2-9C0B-C85755A40CA2}"/>
    <dgm:cxn modelId="{ABC99631-941C-4F00-91ED-02929053E0CC}" type="presOf" srcId="{8EBE5D3C-2E38-4137-A7FC-19B2AEC6EE55}" destId="{5943FBF8-3D2A-4B8E-B0F6-352AE796E670}" srcOrd="0" destOrd="0" presId="urn:microsoft.com/office/officeart/2005/8/layout/pyramid2"/>
    <dgm:cxn modelId="{DB6EFA95-8956-4222-9E5F-29752CA9A81C}" type="presOf" srcId="{22816D5C-A86F-46B2-AE62-D48E72A9E066}" destId="{6443346A-C433-4003-BF98-7A1909420C8B}" srcOrd="0" destOrd="0" presId="urn:microsoft.com/office/officeart/2005/8/layout/pyramid2"/>
    <dgm:cxn modelId="{C6353130-FCF9-4C41-BFD2-A7923C333066}" type="presParOf" srcId="{6443346A-C433-4003-BF98-7A1909420C8B}" destId="{EE3E42D6-A327-49D7-9CF0-4F39C7BCE590}" srcOrd="0" destOrd="0" presId="urn:microsoft.com/office/officeart/2005/8/layout/pyramid2"/>
    <dgm:cxn modelId="{1D860F70-84D9-4FBD-9005-B2677CD321F9}" type="presParOf" srcId="{6443346A-C433-4003-BF98-7A1909420C8B}" destId="{392B33D3-8F03-4185-93D0-CDFBB1FE5E59}" srcOrd="1" destOrd="0" presId="urn:microsoft.com/office/officeart/2005/8/layout/pyramid2"/>
    <dgm:cxn modelId="{BD91F44B-08ED-4F0A-8AF2-8212A8E1ECE8}" type="presParOf" srcId="{392B33D3-8F03-4185-93D0-CDFBB1FE5E59}" destId="{27F0D9D2-F5B1-4EF3-8CD4-8D783F223AEC}" srcOrd="0" destOrd="0" presId="urn:microsoft.com/office/officeart/2005/8/layout/pyramid2"/>
    <dgm:cxn modelId="{11501C7D-E896-43DC-8D2A-E4E434BA83C5}" type="presParOf" srcId="{392B33D3-8F03-4185-93D0-CDFBB1FE5E59}" destId="{6094A237-1BAB-460D-87C3-B5C08E52720D}" srcOrd="1" destOrd="0" presId="urn:microsoft.com/office/officeart/2005/8/layout/pyramid2"/>
    <dgm:cxn modelId="{4EEB7F49-3CB1-4E45-8A39-5A2D4517BA41}" type="presParOf" srcId="{392B33D3-8F03-4185-93D0-CDFBB1FE5E59}" destId="{5943FBF8-3D2A-4B8E-B0F6-352AE796E670}" srcOrd="2" destOrd="0" presId="urn:microsoft.com/office/officeart/2005/8/layout/pyramid2"/>
    <dgm:cxn modelId="{F18BB12F-03BA-4AE8-A31A-318C63CCF998}" type="presParOf" srcId="{392B33D3-8F03-4185-93D0-CDFBB1FE5E59}" destId="{08E1697E-BC18-4BD2-8042-0E55794F390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B326A-B1A6-4289-8661-B4FCEBAC4D59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90CB856-25D9-4CFB-A2AD-FD0F9CA12B7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253B56-A39F-4A6B-9E93-7FD696550198}" type="parTrans" cxnId="{03162FDF-2B5F-4BFD-945F-FE759B6F5D7E}">
      <dgm:prSet/>
      <dgm:spPr/>
      <dgm:t>
        <a:bodyPr/>
        <a:lstStyle/>
        <a:p>
          <a:endParaRPr lang="ru-RU"/>
        </a:p>
      </dgm:t>
    </dgm:pt>
    <dgm:pt modelId="{EF057A0D-4297-44E4-BC5D-339A246363B3}" type="sibTrans" cxnId="{03162FDF-2B5F-4BFD-945F-FE759B6F5D7E}">
      <dgm:prSet/>
      <dgm:spPr/>
      <dgm:t>
        <a:bodyPr/>
        <a:lstStyle/>
        <a:p>
          <a:endParaRPr lang="ru-RU"/>
        </a:p>
      </dgm:t>
    </dgm:pt>
    <dgm:pt modelId="{1EDD2E1F-7D23-435C-8498-29151650CCEA}" type="pres">
      <dgm:prSet presAssocID="{A76B326A-B1A6-4289-8661-B4FCEBAC4D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3B9877-007F-4FF8-A415-B5437830542E}" type="pres">
      <dgm:prSet presAssocID="{390CB856-25D9-4CFB-A2AD-FD0F9CA12B7D}" presName="parentText" presStyleLbl="node1" presStyleIdx="0" presStyleCnt="1" custScaleY="51527" custLinFactY="-100000" custLinFactNeighborY="-1059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85204E-22BB-4327-966F-001BB19403B7}" type="presOf" srcId="{390CB856-25D9-4CFB-A2AD-FD0F9CA12B7D}" destId="{FB3B9877-007F-4FF8-A415-B5437830542E}" srcOrd="0" destOrd="0" presId="urn:microsoft.com/office/officeart/2005/8/layout/vList2"/>
    <dgm:cxn modelId="{E231D85F-4A71-4944-B827-6DFCD47F77D2}" type="presOf" srcId="{A76B326A-B1A6-4289-8661-B4FCEBAC4D59}" destId="{1EDD2E1F-7D23-435C-8498-29151650CCEA}" srcOrd="0" destOrd="0" presId="urn:microsoft.com/office/officeart/2005/8/layout/vList2"/>
    <dgm:cxn modelId="{03162FDF-2B5F-4BFD-945F-FE759B6F5D7E}" srcId="{A76B326A-B1A6-4289-8661-B4FCEBAC4D59}" destId="{390CB856-25D9-4CFB-A2AD-FD0F9CA12B7D}" srcOrd="0" destOrd="0" parTransId="{4A253B56-A39F-4A6B-9E93-7FD696550198}" sibTransId="{EF057A0D-4297-44E4-BC5D-339A246363B3}"/>
    <dgm:cxn modelId="{1AEE0CBB-F5D6-425F-8D44-B26B3B6965B9}" type="presParOf" srcId="{1EDD2E1F-7D23-435C-8498-29151650CCEA}" destId="{FB3B9877-007F-4FF8-A415-B5437830542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4CAF70-FD7D-4F4E-B149-9CD27B9DCC4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3429FB5-E0E7-4728-BF1D-5693DA5A9B05}">
      <dgm:prSet phldrT="[Текст]" custT="1"/>
      <dgm:spPr/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CB53C5-B564-43BB-8C98-0CE135779DBA}" type="parTrans" cxnId="{A381CFCA-6BBF-43DB-9DE7-EF59FECD1A9B}">
      <dgm:prSet/>
      <dgm:spPr/>
      <dgm:t>
        <a:bodyPr/>
        <a:lstStyle/>
        <a:p>
          <a:endParaRPr lang="ru-RU"/>
        </a:p>
      </dgm:t>
    </dgm:pt>
    <dgm:pt modelId="{3B92519C-FA09-4F7D-B9CE-ED411060F2D1}" type="sibTrans" cxnId="{A381CFCA-6BBF-43DB-9DE7-EF59FECD1A9B}">
      <dgm:prSet/>
      <dgm:spPr/>
      <dgm:t>
        <a:bodyPr/>
        <a:lstStyle/>
        <a:p>
          <a:endParaRPr lang="ru-RU"/>
        </a:p>
      </dgm:t>
    </dgm:pt>
    <dgm:pt modelId="{7501055E-F915-45B3-A34B-8BF86EDF43BE}" type="pres">
      <dgm:prSet presAssocID="{7B4CAF70-FD7D-4F4E-B149-9CD27B9DCC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CF27C9-391B-4FFF-A627-649ACE127A65}" type="pres">
      <dgm:prSet presAssocID="{83429FB5-E0E7-4728-BF1D-5693DA5A9B05}" presName="parentText" presStyleLbl="node1" presStyleIdx="0" presStyleCnt="1" custScaleY="46783" custLinFactY="-100000" custLinFactNeighborY="-1225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1CFCA-6BBF-43DB-9DE7-EF59FECD1A9B}" srcId="{7B4CAF70-FD7D-4F4E-B149-9CD27B9DCC44}" destId="{83429FB5-E0E7-4728-BF1D-5693DA5A9B05}" srcOrd="0" destOrd="0" parTransId="{68CB53C5-B564-43BB-8C98-0CE135779DBA}" sibTransId="{3B92519C-FA09-4F7D-B9CE-ED411060F2D1}"/>
    <dgm:cxn modelId="{451F37F8-84F2-4D4C-BDCB-642DA58F4AC3}" type="presOf" srcId="{7B4CAF70-FD7D-4F4E-B149-9CD27B9DCC44}" destId="{7501055E-F915-45B3-A34B-8BF86EDF43BE}" srcOrd="0" destOrd="0" presId="urn:microsoft.com/office/officeart/2005/8/layout/vList2"/>
    <dgm:cxn modelId="{52CF1672-1270-496A-BD63-BD91AC60FC8C}" type="presOf" srcId="{83429FB5-E0E7-4728-BF1D-5693DA5A9B05}" destId="{CECF27C9-391B-4FFF-A627-649ACE127A65}" srcOrd="0" destOrd="0" presId="urn:microsoft.com/office/officeart/2005/8/layout/vList2"/>
    <dgm:cxn modelId="{8F5CC016-F093-401E-A290-0EE6D38217A8}" type="presParOf" srcId="{7501055E-F915-45B3-A34B-8BF86EDF43BE}" destId="{CECF27C9-391B-4FFF-A627-649ACE127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75A1A5-0896-433E-BA91-78C3856BD7D9}" type="doc">
      <dgm:prSet loTypeId="urn:microsoft.com/office/officeart/2005/8/layout/chevron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3E791CD-00E1-4D30-BCD5-1EA4857975C7}">
      <dgm:prSet phldrT="[Текст]" custT="1"/>
      <dgm:spPr/>
      <dgm:t>
        <a:bodyPr/>
        <a:lstStyle/>
        <a:p>
          <a:pPr algn="l"/>
          <a:endParaRPr lang="ru-RU" sz="1600" b="1" dirty="0" smtClean="0">
            <a:solidFill>
              <a:schemeClr val="tx1"/>
            </a:solidFill>
          </a:endParaRPr>
        </a:p>
      </dgm:t>
    </dgm:pt>
    <dgm:pt modelId="{332F8DA6-6D9C-4BC0-BBC4-0C835E28C1AF}" type="sibTrans" cxnId="{3784C0E0-3FF5-4C52-ADA7-D95084A49CA0}">
      <dgm:prSet/>
      <dgm:spPr/>
      <dgm:t>
        <a:bodyPr/>
        <a:lstStyle/>
        <a:p>
          <a:endParaRPr lang="ru-RU"/>
        </a:p>
      </dgm:t>
    </dgm:pt>
    <dgm:pt modelId="{69E93514-DF63-4B06-9BEE-ED636B95538A}" type="parTrans" cxnId="{3784C0E0-3FF5-4C52-ADA7-D95084A49CA0}">
      <dgm:prSet/>
      <dgm:spPr/>
      <dgm:t>
        <a:bodyPr/>
        <a:lstStyle/>
        <a:p>
          <a:endParaRPr lang="ru-RU"/>
        </a:p>
      </dgm:t>
    </dgm:pt>
    <dgm:pt modelId="{7AF7F297-943D-4165-A8A8-54DA59560CD7}">
      <dgm:prSet phldrT="[Текст]" custT="1"/>
      <dgm:spPr/>
      <dgm:t>
        <a:bodyPr/>
        <a:lstStyle/>
        <a:p>
          <a:pPr algn="l"/>
          <a:endParaRPr lang="ru-RU" sz="1400" b="1" dirty="0" smtClean="0">
            <a:solidFill>
              <a:schemeClr val="tx1"/>
            </a:solidFill>
          </a:endParaRPr>
        </a:p>
      </dgm:t>
    </dgm:pt>
    <dgm:pt modelId="{C885DA16-C873-468A-A64B-CC8D27ABB87D}" type="sibTrans" cxnId="{1439231D-97B4-4F40-B5C8-D1C188E4E197}">
      <dgm:prSet/>
      <dgm:spPr/>
      <dgm:t>
        <a:bodyPr/>
        <a:lstStyle/>
        <a:p>
          <a:endParaRPr lang="ru-RU"/>
        </a:p>
      </dgm:t>
    </dgm:pt>
    <dgm:pt modelId="{9537DFCC-875F-4684-8B9E-802F2AC8EFFB}" type="parTrans" cxnId="{1439231D-97B4-4F40-B5C8-D1C188E4E197}">
      <dgm:prSet/>
      <dgm:spPr/>
      <dgm:t>
        <a:bodyPr/>
        <a:lstStyle/>
        <a:p>
          <a:endParaRPr lang="ru-RU"/>
        </a:p>
      </dgm:t>
    </dgm:pt>
    <dgm:pt modelId="{E948EA84-102C-437F-80FA-896499AE9317}">
      <dgm:prSet phldrT="[Текст]" custT="1"/>
      <dgm:spPr/>
      <dgm:t>
        <a:bodyPr/>
        <a:lstStyle/>
        <a:p>
          <a:pPr algn="l"/>
          <a:endParaRPr lang="ru-RU" sz="1300" b="1" dirty="0"/>
        </a:p>
      </dgm:t>
    </dgm:pt>
    <dgm:pt modelId="{AFFD2F5B-1ECB-4E46-AC3B-08F56C5DB04C}" type="sibTrans" cxnId="{6FBF8FDE-9725-478F-92D6-1E36D3881D33}">
      <dgm:prSet/>
      <dgm:spPr/>
      <dgm:t>
        <a:bodyPr/>
        <a:lstStyle/>
        <a:p>
          <a:endParaRPr lang="ru-RU"/>
        </a:p>
      </dgm:t>
    </dgm:pt>
    <dgm:pt modelId="{9D60C099-0732-487A-9511-D9BA8DBD8245}" type="parTrans" cxnId="{6FBF8FDE-9725-478F-92D6-1E36D3881D33}">
      <dgm:prSet/>
      <dgm:spPr/>
      <dgm:t>
        <a:bodyPr/>
        <a:lstStyle/>
        <a:p>
          <a:endParaRPr lang="ru-RU"/>
        </a:p>
      </dgm:t>
    </dgm:pt>
    <dgm:pt modelId="{9748E425-1F62-4E54-AB72-024F4DE93407}">
      <dgm:prSet phldrT="[Текст]" custT="1"/>
      <dgm:spPr/>
      <dgm:t>
        <a:bodyPr/>
        <a:lstStyle/>
        <a:p>
          <a:pPr algn="l"/>
          <a:endParaRPr lang="ru-RU" sz="1300" b="1" dirty="0">
            <a:solidFill>
              <a:schemeClr val="tx1"/>
            </a:solidFill>
          </a:endParaRPr>
        </a:p>
      </dgm:t>
    </dgm:pt>
    <dgm:pt modelId="{4C985B15-CCC8-41E5-9AB2-556CFD98936E}" type="sibTrans" cxnId="{DEBF1D61-273D-4ED9-8958-0C051EC072B8}">
      <dgm:prSet/>
      <dgm:spPr/>
      <dgm:t>
        <a:bodyPr/>
        <a:lstStyle/>
        <a:p>
          <a:endParaRPr lang="ru-RU"/>
        </a:p>
      </dgm:t>
    </dgm:pt>
    <dgm:pt modelId="{9A75D3E3-D02A-4BE3-A087-B6E91E07991C}" type="parTrans" cxnId="{DEBF1D61-273D-4ED9-8958-0C051EC072B8}">
      <dgm:prSet/>
      <dgm:spPr/>
      <dgm:t>
        <a:bodyPr/>
        <a:lstStyle/>
        <a:p>
          <a:endParaRPr lang="ru-RU"/>
        </a:p>
      </dgm:t>
    </dgm:pt>
    <dgm:pt modelId="{C5CD118A-7EF5-4E18-ACF8-6C7A510A253F}">
      <dgm:prSet/>
      <dgm:spPr/>
      <dgm:t>
        <a:bodyPr/>
        <a:lstStyle/>
        <a:p>
          <a:endParaRPr lang="ru-RU" dirty="0"/>
        </a:p>
      </dgm:t>
    </dgm:pt>
    <dgm:pt modelId="{6BC64120-DB83-4315-8501-B40728FEFDD1}" type="parTrans" cxnId="{4D19CA2A-8EF4-4FF4-A51B-0B5A4366063C}">
      <dgm:prSet/>
      <dgm:spPr/>
      <dgm:t>
        <a:bodyPr/>
        <a:lstStyle/>
        <a:p>
          <a:endParaRPr lang="ru-RU"/>
        </a:p>
      </dgm:t>
    </dgm:pt>
    <dgm:pt modelId="{D6D09B19-C9A1-4822-8C74-F841141285B7}" type="sibTrans" cxnId="{4D19CA2A-8EF4-4FF4-A51B-0B5A4366063C}">
      <dgm:prSet/>
      <dgm:spPr/>
      <dgm:t>
        <a:bodyPr/>
        <a:lstStyle/>
        <a:p>
          <a:endParaRPr lang="ru-RU"/>
        </a:p>
      </dgm:t>
    </dgm:pt>
    <dgm:pt modelId="{083BCB6E-9E2C-4A3A-A2E2-2D0A1B80C23B}">
      <dgm:prSet/>
      <dgm:spPr/>
      <dgm:t>
        <a:bodyPr/>
        <a:lstStyle/>
        <a:p>
          <a:endParaRPr lang="ru-RU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A398D4-024A-4804-A75F-313D930EA814}" type="parTrans" cxnId="{4BC8A21D-84B8-496A-934B-3F1449649B6B}">
      <dgm:prSet/>
      <dgm:spPr/>
      <dgm:t>
        <a:bodyPr/>
        <a:lstStyle/>
        <a:p>
          <a:endParaRPr lang="ru-RU"/>
        </a:p>
      </dgm:t>
    </dgm:pt>
    <dgm:pt modelId="{1CE6DF8F-CEE2-4851-8044-4FBC29F108EB}" type="sibTrans" cxnId="{4BC8A21D-84B8-496A-934B-3F1449649B6B}">
      <dgm:prSet/>
      <dgm:spPr/>
      <dgm:t>
        <a:bodyPr/>
        <a:lstStyle/>
        <a:p>
          <a:endParaRPr lang="ru-RU"/>
        </a:p>
      </dgm:t>
    </dgm:pt>
    <dgm:pt modelId="{84A06487-23E1-41E5-94B7-0C2006B960DC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а также в Указе Президента Российской Федерации от 21 июля 2020 года № 474 «О национальных целях развития Российской Федерации на период до 2030 года»;</a:t>
          </a:r>
          <a:endParaRPr lang="ru-RU" sz="1300" dirty="0"/>
        </a:p>
      </dgm:t>
    </dgm:pt>
    <dgm:pt modelId="{FA14CF67-D539-4486-B5B7-8E70142F9B13}" type="parTrans" cxnId="{58010D20-66F2-4501-8C10-4DF208AC7C72}">
      <dgm:prSet/>
      <dgm:spPr/>
      <dgm:t>
        <a:bodyPr/>
        <a:lstStyle/>
        <a:p>
          <a:endParaRPr lang="ru-RU"/>
        </a:p>
      </dgm:t>
    </dgm:pt>
    <dgm:pt modelId="{CA6B5AED-9C33-42BF-85C2-70632E733CD5}" type="sibTrans" cxnId="{58010D20-66F2-4501-8C10-4DF208AC7C72}">
      <dgm:prSet/>
      <dgm:spPr/>
      <dgm:t>
        <a:bodyPr/>
        <a:lstStyle/>
        <a:p>
          <a:endParaRPr lang="ru-RU"/>
        </a:p>
      </dgm:t>
    </dgm:pt>
    <dgm:pt modelId="{E5F933EC-218A-4310-9C8D-486E8766B616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dirty="0"/>
        </a:p>
      </dgm:t>
    </dgm:pt>
    <dgm:pt modelId="{61D73652-095C-4C76-BC70-969621FF9575}" type="parTrans" cxnId="{0D889C45-4B55-46E0-9FF2-57C07227CE4C}">
      <dgm:prSet/>
      <dgm:spPr/>
      <dgm:t>
        <a:bodyPr/>
        <a:lstStyle/>
        <a:p>
          <a:endParaRPr lang="ru-RU"/>
        </a:p>
      </dgm:t>
    </dgm:pt>
    <dgm:pt modelId="{57CDD171-666D-4990-8493-FB021F23639C}" type="sibTrans" cxnId="{0D889C45-4B55-46E0-9FF2-57C07227CE4C}">
      <dgm:prSet/>
      <dgm:spPr/>
      <dgm:t>
        <a:bodyPr/>
        <a:lstStyle/>
        <a:p>
          <a:endParaRPr lang="ru-RU"/>
        </a:p>
      </dgm:t>
    </dgm:pt>
    <dgm:pt modelId="{74166CE3-26DA-427F-A5B8-3CE48F6EB20B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dirty="0"/>
        </a:p>
      </dgm:t>
    </dgm:pt>
    <dgm:pt modelId="{532B0906-0716-49CB-96C2-F1A28ED0C4F2}" type="parTrans" cxnId="{C77AD2E0-335C-4A0B-A343-04D1ADEB3FA1}">
      <dgm:prSet/>
      <dgm:spPr/>
      <dgm:t>
        <a:bodyPr/>
        <a:lstStyle/>
        <a:p>
          <a:endParaRPr lang="ru-RU"/>
        </a:p>
      </dgm:t>
    </dgm:pt>
    <dgm:pt modelId="{6255AE62-E316-4CA7-94E8-A83F9805745A}" type="sibTrans" cxnId="{C77AD2E0-335C-4A0B-A343-04D1ADEB3FA1}">
      <dgm:prSet/>
      <dgm:spPr/>
      <dgm:t>
        <a:bodyPr/>
        <a:lstStyle/>
        <a:p>
          <a:endParaRPr lang="ru-RU"/>
        </a:p>
      </dgm:t>
    </dgm:pt>
    <dgm:pt modelId="{691E4839-FE2D-4C1B-AED4-EE0F24F8FFDE}">
      <dgm:prSet custT="1"/>
      <dgm:spPr/>
      <dgm:t>
        <a:bodyPr/>
        <a:lstStyle/>
        <a:p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повышение прозрачности системы формирования доходов консолидированного бюджета муниципального образования «</a:t>
          </a:r>
          <a:r>
            <a:rPr lang="ru-RU" sz="1300" b="1" i="1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dirty="0"/>
        </a:p>
      </dgm:t>
    </dgm:pt>
    <dgm:pt modelId="{5AB18BF5-4F65-42E6-BC40-D550E38B2AC7}" type="parTrans" cxnId="{C6DB6CB7-39B4-412E-9A39-A211047B8F6F}">
      <dgm:prSet/>
      <dgm:spPr/>
      <dgm:t>
        <a:bodyPr/>
        <a:lstStyle/>
        <a:p>
          <a:endParaRPr lang="ru-RU"/>
        </a:p>
      </dgm:t>
    </dgm:pt>
    <dgm:pt modelId="{AC03E861-494E-4081-9CFC-A86890AD7156}" type="sibTrans" cxnId="{C6DB6CB7-39B4-412E-9A39-A211047B8F6F}">
      <dgm:prSet/>
      <dgm:spPr/>
      <dgm:t>
        <a:bodyPr/>
        <a:lstStyle/>
        <a:p>
          <a:endParaRPr lang="ru-RU"/>
        </a:p>
      </dgm:t>
    </dgm:pt>
    <dgm:pt modelId="{FDA4C9D7-7273-422E-9AEE-B3DC4BEB0A73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эффективности;</a:t>
          </a:r>
          <a:endParaRPr lang="ru-RU" dirty="0"/>
        </a:p>
      </dgm:t>
    </dgm:pt>
    <dgm:pt modelId="{80AB1611-5779-455D-A331-8F22F836F988}" type="parTrans" cxnId="{F392188B-C331-4284-AB65-1B41AF4FD669}">
      <dgm:prSet/>
      <dgm:spPr/>
      <dgm:t>
        <a:bodyPr/>
        <a:lstStyle/>
        <a:p>
          <a:endParaRPr lang="ru-RU"/>
        </a:p>
      </dgm:t>
    </dgm:pt>
    <dgm:pt modelId="{8D5C192B-3ADD-4DEE-BE5C-99B4475ECF5F}" type="sibTrans" cxnId="{F392188B-C331-4284-AB65-1B41AF4FD669}">
      <dgm:prSet/>
      <dgm:spPr/>
      <dgm:t>
        <a:bodyPr/>
        <a:lstStyle/>
        <a:p>
          <a:endParaRPr lang="ru-RU"/>
        </a:p>
      </dgm:t>
    </dgm:pt>
    <dgm:pt modelId="{D9476866-4D0F-4269-9345-A34773BF0065}">
      <dgm:prSet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</a:r>
          <a:endParaRPr lang="ru-RU" dirty="0"/>
        </a:p>
      </dgm:t>
    </dgm:pt>
    <dgm:pt modelId="{B9642230-C274-4ED2-9D74-784C945391DE}" type="parTrans" cxnId="{EED1455F-800A-4DF0-B5E1-FB215A511A26}">
      <dgm:prSet/>
      <dgm:spPr/>
      <dgm:t>
        <a:bodyPr/>
        <a:lstStyle/>
        <a:p>
          <a:endParaRPr lang="ru-RU"/>
        </a:p>
      </dgm:t>
    </dgm:pt>
    <dgm:pt modelId="{6AB537FE-167B-4A34-AE14-7012E4FDE2A1}" type="sibTrans" cxnId="{EED1455F-800A-4DF0-B5E1-FB215A511A26}">
      <dgm:prSet/>
      <dgm:spPr/>
      <dgm:t>
        <a:bodyPr/>
        <a:lstStyle/>
        <a:p>
          <a:endParaRPr lang="ru-RU"/>
        </a:p>
      </dgm:t>
    </dgm:pt>
    <dgm:pt modelId="{23F210E5-D318-4B93-86B2-BCFCDB8E5E40}" type="pres">
      <dgm:prSet presAssocID="{FB75A1A5-0896-433E-BA91-78C3856BD7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4EE0D8-CFC1-4AC5-A2BD-8A5211316CF1}" type="pres">
      <dgm:prSet presAssocID="{9748E425-1F62-4E54-AB72-024F4DE93407}" presName="composite" presStyleCnt="0"/>
      <dgm:spPr/>
      <dgm:t>
        <a:bodyPr/>
        <a:lstStyle/>
        <a:p>
          <a:endParaRPr lang="ru-RU"/>
        </a:p>
      </dgm:t>
    </dgm:pt>
    <dgm:pt modelId="{EDF4C371-C09B-4697-A66E-94C5AA04B36B}" type="pres">
      <dgm:prSet presAssocID="{9748E425-1F62-4E54-AB72-024F4DE93407}" presName="parentText" presStyleLbl="alignNode1" presStyleIdx="0" presStyleCnt="6" custScaleX="100476" custScaleY="133341" custLinFactNeighborX="0" custLinFactNeighborY="-138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8AE45-F4AA-44F1-A906-48F3FE2B673E}" type="pres">
      <dgm:prSet presAssocID="{9748E425-1F62-4E54-AB72-024F4DE93407}" presName="descendantText" presStyleLbl="alignAcc1" presStyleIdx="0" presStyleCnt="6" custScaleY="184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B13B57-6126-43E8-93F9-ABE7D8E58E6A}" type="pres">
      <dgm:prSet presAssocID="{4C985B15-CCC8-41E5-9AB2-556CFD98936E}" presName="sp" presStyleCnt="0"/>
      <dgm:spPr/>
      <dgm:t>
        <a:bodyPr/>
        <a:lstStyle/>
        <a:p>
          <a:endParaRPr lang="ru-RU"/>
        </a:p>
      </dgm:t>
    </dgm:pt>
    <dgm:pt modelId="{91B7FD1C-6AB5-4419-BDD4-845FCC2A3A6F}" type="pres">
      <dgm:prSet presAssocID="{E948EA84-102C-437F-80FA-896499AE9317}" presName="composite" presStyleCnt="0"/>
      <dgm:spPr/>
      <dgm:t>
        <a:bodyPr/>
        <a:lstStyle/>
        <a:p>
          <a:endParaRPr lang="ru-RU"/>
        </a:p>
      </dgm:t>
    </dgm:pt>
    <dgm:pt modelId="{1E81F90D-7C12-449C-BF74-DFBDC81748F0}" type="pres">
      <dgm:prSet presAssocID="{E948EA84-102C-437F-80FA-896499AE9317}" presName="parentText" presStyleLbl="alignNode1" presStyleIdx="1" presStyleCnt="6" custScaleX="104339" custScaleY="11043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E7E39-A97B-4A9B-BDBA-F06392B84135}" type="pres">
      <dgm:prSet presAssocID="{E948EA84-102C-437F-80FA-896499AE9317}" presName="descendantText" presStyleLbl="alignAcc1" presStyleIdx="1" presStyleCnt="6" custScaleY="154622" custLinFactNeighborX="468" custLinFactNeighborY="24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A7D06-3554-456A-B9F8-3421087C6168}" type="pres">
      <dgm:prSet presAssocID="{AFFD2F5B-1ECB-4E46-AC3B-08F56C5DB04C}" presName="sp" presStyleCnt="0"/>
      <dgm:spPr/>
      <dgm:t>
        <a:bodyPr/>
        <a:lstStyle/>
        <a:p>
          <a:endParaRPr lang="ru-RU"/>
        </a:p>
      </dgm:t>
    </dgm:pt>
    <dgm:pt modelId="{35D49679-1475-43AE-B2FF-12AC97097CCB}" type="pres">
      <dgm:prSet presAssocID="{7AF7F297-943D-4165-A8A8-54DA59560CD7}" presName="composite" presStyleCnt="0"/>
      <dgm:spPr/>
      <dgm:t>
        <a:bodyPr/>
        <a:lstStyle/>
        <a:p>
          <a:endParaRPr lang="ru-RU"/>
        </a:p>
      </dgm:t>
    </dgm:pt>
    <dgm:pt modelId="{2A41DBF3-99E0-4EBA-96C1-D30741F1C516}" type="pres">
      <dgm:prSet presAssocID="{7AF7F297-943D-4165-A8A8-54DA59560CD7}" presName="parentText" presStyleLbl="alignNode1" presStyleIdx="2" presStyleCnt="6" custLinFactNeighborX="1085" custLinFactNeighborY="2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2966B-4B80-426D-9FF6-EEF2EC55E311}" type="pres">
      <dgm:prSet presAssocID="{7AF7F297-943D-4165-A8A8-54DA59560CD7}" presName="descendantText" presStyleLbl="alignAcc1" presStyleIdx="2" presStyleCnt="6" custScaleY="94115" custLinFactNeighborX="-89" custLinFactNeighborY="35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F9E4A-9593-43D5-A717-BB4CF5B1B509}" type="pres">
      <dgm:prSet presAssocID="{C885DA16-C873-468A-A64B-CC8D27ABB87D}" presName="sp" presStyleCnt="0"/>
      <dgm:spPr/>
      <dgm:t>
        <a:bodyPr/>
        <a:lstStyle/>
        <a:p>
          <a:endParaRPr lang="ru-RU"/>
        </a:p>
      </dgm:t>
    </dgm:pt>
    <dgm:pt modelId="{1C8CB0F8-42A6-419F-B599-033415DCC38D}" type="pres">
      <dgm:prSet presAssocID="{43E791CD-00E1-4D30-BCD5-1EA4857975C7}" presName="composite" presStyleCnt="0"/>
      <dgm:spPr/>
      <dgm:t>
        <a:bodyPr/>
        <a:lstStyle/>
        <a:p>
          <a:endParaRPr lang="ru-RU"/>
        </a:p>
      </dgm:t>
    </dgm:pt>
    <dgm:pt modelId="{85C8A1A4-1AB8-4974-B763-DB81763921CB}" type="pres">
      <dgm:prSet presAssocID="{43E791CD-00E1-4D30-BCD5-1EA4857975C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1711F-29FA-4DD0-8F3C-2057DF279F2E}" type="pres">
      <dgm:prSet presAssocID="{43E791CD-00E1-4D30-BCD5-1EA4857975C7}" presName="descendantText" presStyleLbl="alignAcc1" presStyleIdx="3" presStyleCnt="6" custScaleY="68888" custLinFactNeighborX="-89" custLinFactNeighborY="17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7F09C-FAAD-4803-976F-948BD70D193A}" type="pres">
      <dgm:prSet presAssocID="{332F8DA6-6D9C-4BC0-BBC4-0C835E28C1AF}" presName="sp" presStyleCnt="0"/>
      <dgm:spPr/>
    </dgm:pt>
    <dgm:pt modelId="{46316C29-F9D6-4D0C-9820-CBE7B56CDDF2}" type="pres">
      <dgm:prSet presAssocID="{C5CD118A-7EF5-4E18-ACF8-6C7A510A253F}" presName="composite" presStyleCnt="0"/>
      <dgm:spPr/>
    </dgm:pt>
    <dgm:pt modelId="{C15C39F7-9606-417C-97B1-5CF00E40C7D9}" type="pres">
      <dgm:prSet presAssocID="{C5CD118A-7EF5-4E18-ACF8-6C7A510A253F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31A818-4E03-4876-99AD-8353CE64CEB4}" type="pres">
      <dgm:prSet presAssocID="{C5CD118A-7EF5-4E18-ACF8-6C7A510A253F}" presName="descendantText" presStyleLbl="alignAcc1" presStyleIdx="4" presStyleCnt="6" custLinFactNeighborX="460" custLinFactNeighborY="13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BE9A52-E259-4442-B435-9F6269D72AE8}" type="pres">
      <dgm:prSet presAssocID="{D6D09B19-C9A1-4822-8C74-F841141285B7}" presName="sp" presStyleCnt="0"/>
      <dgm:spPr/>
    </dgm:pt>
    <dgm:pt modelId="{5FF78FBD-B020-468F-80D5-ABA1801E1607}" type="pres">
      <dgm:prSet presAssocID="{083BCB6E-9E2C-4A3A-A2E2-2D0A1B80C23B}" presName="composite" presStyleCnt="0"/>
      <dgm:spPr/>
    </dgm:pt>
    <dgm:pt modelId="{F6110385-2734-4118-AF52-B2AA075D0C08}" type="pres">
      <dgm:prSet presAssocID="{083BCB6E-9E2C-4A3A-A2E2-2D0A1B80C23B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402DFD-9C9D-4AD7-B9B1-5B8710EDBF02}" type="pres">
      <dgm:prSet presAssocID="{083BCB6E-9E2C-4A3A-A2E2-2D0A1B80C23B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7AD2E0-335C-4A0B-A343-04D1ADEB3FA1}" srcId="{7AF7F297-943D-4165-A8A8-54DA59560CD7}" destId="{74166CE3-26DA-427F-A5B8-3CE48F6EB20B}" srcOrd="0" destOrd="0" parTransId="{532B0906-0716-49CB-96C2-F1A28ED0C4F2}" sibTransId="{6255AE62-E316-4CA7-94E8-A83F9805745A}"/>
    <dgm:cxn modelId="{F392188B-C331-4284-AB65-1B41AF4FD669}" srcId="{C5CD118A-7EF5-4E18-ACF8-6C7A510A253F}" destId="{FDA4C9D7-7273-422E-9AEE-B3DC4BEB0A73}" srcOrd="0" destOrd="0" parTransId="{80AB1611-5779-455D-A331-8F22F836F988}" sibTransId="{8D5C192B-3ADD-4DEE-BE5C-99B4475ECF5F}"/>
    <dgm:cxn modelId="{1490F79D-5E06-4459-94CD-7D9EFB65D6D5}" type="presOf" srcId="{74166CE3-26DA-427F-A5B8-3CE48F6EB20B}" destId="{F462966B-4B80-426D-9FF6-EEF2EC55E311}" srcOrd="0" destOrd="0" presId="urn:microsoft.com/office/officeart/2005/8/layout/chevron2"/>
    <dgm:cxn modelId="{4BC8A21D-84B8-496A-934B-3F1449649B6B}" srcId="{FB75A1A5-0896-433E-BA91-78C3856BD7D9}" destId="{083BCB6E-9E2C-4A3A-A2E2-2D0A1B80C23B}" srcOrd="5" destOrd="0" parTransId="{BEA398D4-024A-4804-A75F-313D930EA814}" sibTransId="{1CE6DF8F-CEE2-4851-8044-4FBC29F108EB}"/>
    <dgm:cxn modelId="{649BCE12-865A-4486-B8F5-57137496D941}" type="presOf" srcId="{43E791CD-00E1-4D30-BCD5-1EA4857975C7}" destId="{85C8A1A4-1AB8-4974-B763-DB81763921CB}" srcOrd="0" destOrd="0" presId="urn:microsoft.com/office/officeart/2005/8/layout/chevron2"/>
    <dgm:cxn modelId="{58010D20-66F2-4501-8C10-4DF208AC7C72}" srcId="{9748E425-1F62-4E54-AB72-024F4DE93407}" destId="{84A06487-23E1-41E5-94B7-0C2006B960DC}" srcOrd="0" destOrd="0" parTransId="{FA14CF67-D539-4486-B5B7-8E70142F9B13}" sibTransId="{CA6B5AED-9C33-42BF-85C2-70632E733CD5}"/>
    <dgm:cxn modelId="{C1F4CD9A-F71F-4DAB-A090-6E47938FF3E1}" type="presOf" srcId="{C5CD118A-7EF5-4E18-ACF8-6C7A510A253F}" destId="{C15C39F7-9606-417C-97B1-5CF00E40C7D9}" srcOrd="0" destOrd="0" presId="urn:microsoft.com/office/officeart/2005/8/layout/chevron2"/>
    <dgm:cxn modelId="{52D7595E-8746-404A-911F-C86C8B07332F}" type="presOf" srcId="{D9476866-4D0F-4269-9345-A34773BF0065}" destId="{B9402DFD-9C9D-4AD7-B9B1-5B8710EDBF02}" srcOrd="0" destOrd="0" presId="urn:microsoft.com/office/officeart/2005/8/layout/chevron2"/>
    <dgm:cxn modelId="{6D806A76-9E6C-490B-9582-06241FE59847}" type="presOf" srcId="{7AF7F297-943D-4165-A8A8-54DA59560CD7}" destId="{2A41DBF3-99E0-4EBA-96C1-D30741F1C516}" srcOrd="0" destOrd="0" presId="urn:microsoft.com/office/officeart/2005/8/layout/chevron2"/>
    <dgm:cxn modelId="{DEBF1D61-273D-4ED9-8958-0C051EC072B8}" srcId="{FB75A1A5-0896-433E-BA91-78C3856BD7D9}" destId="{9748E425-1F62-4E54-AB72-024F4DE93407}" srcOrd="0" destOrd="0" parTransId="{9A75D3E3-D02A-4BE3-A087-B6E91E07991C}" sibTransId="{4C985B15-CCC8-41E5-9AB2-556CFD98936E}"/>
    <dgm:cxn modelId="{1439231D-97B4-4F40-B5C8-D1C188E4E197}" srcId="{FB75A1A5-0896-433E-BA91-78C3856BD7D9}" destId="{7AF7F297-943D-4165-A8A8-54DA59560CD7}" srcOrd="2" destOrd="0" parTransId="{9537DFCC-875F-4684-8B9E-802F2AC8EFFB}" sibTransId="{C885DA16-C873-468A-A64B-CC8D27ABB87D}"/>
    <dgm:cxn modelId="{EED1455F-800A-4DF0-B5E1-FB215A511A26}" srcId="{083BCB6E-9E2C-4A3A-A2E2-2D0A1B80C23B}" destId="{D9476866-4D0F-4269-9345-A34773BF0065}" srcOrd="0" destOrd="0" parTransId="{B9642230-C274-4ED2-9D74-784C945391DE}" sibTransId="{6AB537FE-167B-4A34-AE14-7012E4FDE2A1}"/>
    <dgm:cxn modelId="{4B3432C0-CA94-4A4A-8713-534EF74B2011}" type="presOf" srcId="{9748E425-1F62-4E54-AB72-024F4DE93407}" destId="{EDF4C371-C09B-4697-A66E-94C5AA04B36B}" srcOrd="0" destOrd="0" presId="urn:microsoft.com/office/officeart/2005/8/layout/chevron2"/>
    <dgm:cxn modelId="{6FBF8FDE-9725-478F-92D6-1E36D3881D33}" srcId="{FB75A1A5-0896-433E-BA91-78C3856BD7D9}" destId="{E948EA84-102C-437F-80FA-896499AE9317}" srcOrd="1" destOrd="0" parTransId="{9D60C099-0732-487A-9511-D9BA8DBD8245}" sibTransId="{AFFD2F5B-1ECB-4E46-AC3B-08F56C5DB04C}"/>
    <dgm:cxn modelId="{2F7D5B87-F3B8-4665-A9CE-3AAA19567AFF}" type="presOf" srcId="{84A06487-23E1-41E5-94B7-0C2006B960DC}" destId="{8C28AE45-F4AA-44F1-A906-48F3FE2B673E}" srcOrd="0" destOrd="0" presId="urn:microsoft.com/office/officeart/2005/8/layout/chevron2"/>
    <dgm:cxn modelId="{088B7567-C5C6-4A4E-B02A-112C28A63A2C}" type="presOf" srcId="{691E4839-FE2D-4C1B-AED4-EE0F24F8FFDE}" destId="{FB21711F-29FA-4DD0-8F3C-2057DF279F2E}" srcOrd="0" destOrd="0" presId="urn:microsoft.com/office/officeart/2005/8/layout/chevron2"/>
    <dgm:cxn modelId="{21E7AEBF-B8D1-4EC9-B719-96243F909AC4}" type="presOf" srcId="{FB75A1A5-0896-433E-BA91-78C3856BD7D9}" destId="{23F210E5-D318-4B93-86B2-BCFCDB8E5E40}" srcOrd="0" destOrd="0" presId="urn:microsoft.com/office/officeart/2005/8/layout/chevron2"/>
    <dgm:cxn modelId="{0D889C45-4B55-46E0-9FF2-57C07227CE4C}" srcId="{E948EA84-102C-437F-80FA-896499AE9317}" destId="{E5F933EC-218A-4310-9C8D-486E8766B616}" srcOrd="0" destOrd="0" parTransId="{61D73652-095C-4C76-BC70-969621FF9575}" sibTransId="{57CDD171-666D-4990-8493-FB021F23639C}"/>
    <dgm:cxn modelId="{B47E7075-B190-4A3D-8FD8-E2DE1697D374}" type="presOf" srcId="{E948EA84-102C-437F-80FA-896499AE9317}" destId="{1E81F90D-7C12-449C-BF74-DFBDC81748F0}" srcOrd="0" destOrd="0" presId="urn:microsoft.com/office/officeart/2005/8/layout/chevron2"/>
    <dgm:cxn modelId="{06D8282D-18DF-4C66-BBE8-5A1814C826E4}" type="presOf" srcId="{083BCB6E-9E2C-4A3A-A2E2-2D0A1B80C23B}" destId="{F6110385-2734-4118-AF52-B2AA075D0C08}" srcOrd="0" destOrd="0" presId="urn:microsoft.com/office/officeart/2005/8/layout/chevron2"/>
    <dgm:cxn modelId="{4D19CA2A-8EF4-4FF4-A51B-0B5A4366063C}" srcId="{FB75A1A5-0896-433E-BA91-78C3856BD7D9}" destId="{C5CD118A-7EF5-4E18-ACF8-6C7A510A253F}" srcOrd="4" destOrd="0" parTransId="{6BC64120-DB83-4315-8501-B40728FEFDD1}" sibTransId="{D6D09B19-C9A1-4822-8C74-F841141285B7}"/>
    <dgm:cxn modelId="{3784C0E0-3FF5-4C52-ADA7-D95084A49CA0}" srcId="{FB75A1A5-0896-433E-BA91-78C3856BD7D9}" destId="{43E791CD-00E1-4D30-BCD5-1EA4857975C7}" srcOrd="3" destOrd="0" parTransId="{69E93514-DF63-4B06-9BEE-ED636B95538A}" sibTransId="{332F8DA6-6D9C-4BC0-BBC4-0C835E28C1AF}"/>
    <dgm:cxn modelId="{D7AD1DF4-32DA-4701-B5B9-9ED00E447824}" type="presOf" srcId="{FDA4C9D7-7273-422E-9AEE-B3DC4BEB0A73}" destId="{8F31A818-4E03-4876-99AD-8353CE64CEB4}" srcOrd="0" destOrd="0" presId="urn:microsoft.com/office/officeart/2005/8/layout/chevron2"/>
    <dgm:cxn modelId="{7DCEC773-E29C-43F4-88FA-8AE09224480E}" type="presOf" srcId="{E5F933EC-218A-4310-9C8D-486E8766B616}" destId="{A01E7E39-A97B-4A9B-BDBA-F06392B84135}" srcOrd="0" destOrd="0" presId="urn:microsoft.com/office/officeart/2005/8/layout/chevron2"/>
    <dgm:cxn modelId="{C6DB6CB7-39B4-412E-9A39-A211047B8F6F}" srcId="{43E791CD-00E1-4D30-BCD5-1EA4857975C7}" destId="{691E4839-FE2D-4C1B-AED4-EE0F24F8FFDE}" srcOrd="0" destOrd="0" parTransId="{5AB18BF5-4F65-42E6-BC40-D550E38B2AC7}" sibTransId="{AC03E861-494E-4081-9CFC-A86890AD7156}"/>
    <dgm:cxn modelId="{BEDF38C9-4124-4247-9C10-D04E7B740546}" type="presParOf" srcId="{23F210E5-D318-4B93-86B2-BCFCDB8E5E40}" destId="{7B4EE0D8-CFC1-4AC5-A2BD-8A5211316CF1}" srcOrd="0" destOrd="0" presId="urn:microsoft.com/office/officeart/2005/8/layout/chevron2"/>
    <dgm:cxn modelId="{8302238E-4BA5-4DF9-B178-D15D5457DB31}" type="presParOf" srcId="{7B4EE0D8-CFC1-4AC5-A2BD-8A5211316CF1}" destId="{EDF4C371-C09B-4697-A66E-94C5AA04B36B}" srcOrd="0" destOrd="0" presId="urn:microsoft.com/office/officeart/2005/8/layout/chevron2"/>
    <dgm:cxn modelId="{C72C6021-68E3-445F-A3F8-8FC072E4A5F7}" type="presParOf" srcId="{7B4EE0D8-CFC1-4AC5-A2BD-8A5211316CF1}" destId="{8C28AE45-F4AA-44F1-A906-48F3FE2B673E}" srcOrd="1" destOrd="0" presId="urn:microsoft.com/office/officeart/2005/8/layout/chevron2"/>
    <dgm:cxn modelId="{0957F34D-E273-4CF3-B271-39967B390C62}" type="presParOf" srcId="{23F210E5-D318-4B93-86B2-BCFCDB8E5E40}" destId="{A8B13B57-6126-43E8-93F9-ABE7D8E58E6A}" srcOrd="1" destOrd="0" presId="urn:microsoft.com/office/officeart/2005/8/layout/chevron2"/>
    <dgm:cxn modelId="{40CD19A9-F572-4BBC-B1A8-BA35D22CA227}" type="presParOf" srcId="{23F210E5-D318-4B93-86B2-BCFCDB8E5E40}" destId="{91B7FD1C-6AB5-4419-BDD4-845FCC2A3A6F}" srcOrd="2" destOrd="0" presId="urn:microsoft.com/office/officeart/2005/8/layout/chevron2"/>
    <dgm:cxn modelId="{4165A19C-9282-43D3-A381-CF506BB998FD}" type="presParOf" srcId="{91B7FD1C-6AB5-4419-BDD4-845FCC2A3A6F}" destId="{1E81F90D-7C12-449C-BF74-DFBDC81748F0}" srcOrd="0" destOrd="0" presId="urn:microsoft.com/office/officeart/2005/8/layout/chevron2"/>
    <dgm:cxn modelId="{5463AC83-F775-402B-BAD1-CD9F0D2314A7}" type="presParOf" srcId="{91B7FD1C-6AB5-4419-BDD4-845FCC2A3A6F}" destId="{A01E7E39-A97B-4A9B-BDBA-F06392B84135}" srcOrd="1" destOrd="0" presId="urn:microsoft.com/office/officeart/2005/8/layout/chevron2"/>
    <dgm:cxn modelId="{FF0FC9F0-AF0D-4D72-928A-14C0CB5BD2F0}" type="presParOf" srcId="{23F210E5-D318-4B93-86B2-BCFCDB8E5E40}" destId="{8CBA7D06-3554-456A-B9F8-3421087C6168}" srcOrd="3" destOrd="0" presId="urn:microsoft.com/office/officeart/2005/8/layout/chevron2"/>
    <dgm:cxn modelId="{207CE4A8-E1A9-4121-8E2A-DA5702F3C066}" type="presParOf" srcId="{23F210E5-D318-4B93-86B2-BCFCDB8E5E40}" destId="{35D49679-1475-43AE-B2FF-12AC97097CCB}" srcOrd="4" destOrd="0" presId="urn:microsoft.com/office/officeart/2005/8/layout/chevron2"/>
    <dgm:cxn modelId="{67969EE8-60E3-4C8A-ACC1-C2BDA55B498C}" type="presParOf" srcId="{35D49679-1475-43AE-B2FF-12AC97097CCB}" destId="{2A41DBF3-99E0-4EBA-96C1-D30741F1C516}" srcOrd="0" destOrd="0" presId="urn:microsoft.com/office/officeart/2005/8/layout/chevron2"/>
    <dgm:cxn modelId="{D811436B-5C2B-4159-9591-E5CAC09A4B09}" type="presParOf" srcId="{35D49679-1475-43AE-B2FF-12AC97097CCB}" destId="{F462966B-4B80-426D-9FF6-EEF2EC55E311}" srcOrd="1" destOrd="0" presId="urn:microsoft.com/office/officeart/2005/8/layout/chevron2"/>
    <dgm:cxn modelId="{DAC1EE0E-B34B-4877-B81A-1BE04F61CBEF}" type="presParOf" srcId="{23F210E5-D318-4B93-86B2-BCFCDB8E5E40}" destId="{6DDF9E4A-9593-43D5-A717-BB4CF5B1B509}" srcOrd="5" destOrd="0" presId="urn:microsoft.com/office/officeart/2005/8/layout/chevron2"/>
    <dgm:cxn modelId="{29B2A90B-B268-4C99-94AD-1EF825CEC33E}" type="presParOf" srcId="{23F210E5-D318-4B93-86B2-BCFCDB8E5E40}" destId="{1C8CB0F8-42A6-419F-B599-033415DCC38D}" srcOrd="6" destOrd="0" presId="urn:microsoft.com/office/officeart/2005/8/layout/chevron2"/>
    <dgm:cxn modelId="{87AFE5F3-4DEA-4910-95EB-F60A563D3FBE}" type="presParOf" srcId="{1C8CB0F8-42A6-419F-B599-033415DCC38D}" destId="{85C8A1A4-1AB8-4974-B763-DB81763921CB}" srcOrd="0" destOrd="0" presId="urn:microsoft.com/office/officeart/2005/8/layout/chevron2"/>
    <dgm:cxn modelId="{CD2B453C-6464-452C-91B4-9C8E499EF2BD}" type="presParOf" srcId="{1C8CB0F8-42A6-419F-B599-033415DCC38D}" destId="{FB21711F-29FA-4DD0-8F3C-2057DF279F2E}" srcOrd="1" destOrd="0" presId="urn:microsoft.com/office/officeart/2005/8/layout/chevron2"/>
    <dgm:cxn modelId="{1CF8F686-3068-472D-B76E-1BE26B477A73}" type="presParOf" srcId="{23F210E5-D318-4B93-86B2-BCFCDB8E5E40}" destId="{2807F09C-FAAD-4803-976F-948BD70D193A}" srcOrd="7" destOrd="0" presId="urn:microsoft.com/office/officeart/2005/8/layout/chevron2"/>
    <dgm:cxn modelId="{9F47C60C-DB83-4E79-82F9-09373BA1B8CC}" type="presParOf" srcId="{23F210E5-D318-4B93-86B2-BCFCDB8E5E40}" destId="{46316C29-F9D6-4D0C-9820-CBE7B56CDDF2}" srcOrd="8" destOrd="0" presId="urn:microsoft.com/office/officeart/2005/8/layout/chevron2"/>
    <dgm:cxn modelId="{02BF37A5-5B1A-434E-BF30-9F37ADDF9AE3}" type="presParOf" srcId="{46316C29-F9D6-4D0C-9820-CBE7B56CDDF2}" destId="{C15C39F7-9606-417C-97B1-5CF00E40C7D9}" srcOrd="0" destOrd="0" presId="urn:microsoft.com/office/officeart/2005/8/layout/chevron2"/>
    <dgm:cxn modelId="{947C65B6-DF7F-4C7D-B481-357054B9E709}" type="presParOf" srcId="{46316C29-F9D6-4D0C-9820-CBE7B56CDDF2}" destId="{8F31A818-4E03-4876-99AD-8353CE64CEB4}" srcOrd="1" destOrd="0" presId="urn:microsoft.com/office/officeart/2005/8/layout/chevron2"/>
    <dgm:cxn modelId="{068D794C-4156-49A8-8326-222BF24C04CB}" type="presParOf" srcId="{23F210E5-D318-4B93-86B2-BCFCDB8E5E40}" destId="{C5BE9A52-E259-4442-B435-9F6269D72AE8}" srcOrd="9" destOrd="0" presId="urn:microsoft.com/office/officeart/2005/8/layout/chevron2"/>
    <dgm:cxn modelId="{481C461A-6C7F-4905-8AD9-A525A8DEE26F}" type="presParOf" srcId="{23F210E5-D318-4B93-86B2-BCFCDB8E5E40}" destId="{5FF78FBD-B020-468F-80D5-ABA1801E1607}" srcOrd="10" destOrd="0" presId="urn:microsoft.com/office/officeart/2005/8/layout/chevron2"/>
    <dgm:cxn modelId="{97045300-458D-403D-9262-829AD51993C3}" type="presParOf" srcId="{5FF78FBD-B020-468F-80D5-ABA1801E1607}" destId="{F6110385-2734-4118-AF52-B2AA075D0C08}" srcOrd="0" destOrd="0" presId="urn:microsoft.com/office/officeart/2005/8/layout/chevron2"/>
    <dgm:cxn modelId="{AABE44E3-14E7-462F-BB7B-1C8684EB50BB}" type="presParOf" srcId="{5FF78FBD-B020-468F-80D5-ABA1801E1607}" destId="{B9402DFD-9C9D-4AD7-B9B1-5B8710EDBF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FFB0E5-AEFD-4587-AB55-F8AF28230E3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32CFC3-EEA1-4227-920A-6E0346242D2E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gm:spPr>
      <dgm:t>
        <a:bodyPr/>
        <a:lstStyle/>
        <a:p>
          <a:endParaRPr lang="ru-RU" dirty="0"/>
        </a:p>
      </dgm:t>
    </dgm:pt>
    <dgm:pt modelId="{F368ADAF-28C0-4882-AF44-CF3ACD5274A7}" type="parTrans" cxnId="{298AE332-4647-4747-8AFF-DE5A6EE55B7E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39D9A13-C354-47B7-87B7-679439C1762A}" type="sibTrans" cxnId="{298AE332-4647-4747-8AFF-DE5A6EE55B7E}">
      <dgm:prSet/>
      <dgm:spPr/>
      <dgm:t>
        <a:bodyPr/>
        <a:lstStyle/>
        <a:p>
          <a:endParaRPr lang="ru-RU"/>
        </a:p>
      </dgm:t>
    </dgm:pt>
    <dgm:pt modelId="{2604FD15-DA29-4A6F-8129-B32EDEF3D10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 cmpd="sng">
          <a:solidFill>
            <a:srgbClr val="FF0000"/>
          </a:solidFill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5DDE8E8D-6989-4DC1-AB83-A1B4FE3F007E}" type="parTrans" cxnId="{36C4319F-D6CD-47D7-A9BD-390CACFEBF89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CBD9212-C3AA-489C-865A-C5D26C9D9D4E}" type="sibTrans" cxnId="{36C4319F-D6CD-47D7-A9BD-390CACFEBF89}">
      <dgm:prSet/>
      <dgm:spPr/>
      <dgm:t>
        <a:bodyPr/>
        <a:lstStyle/>
        <a:p>
          <a:endParaRPr lang="ru-RU"/>
        </a:p>
      </dgm:t>
    </dgm:pt>
    <dgm:pt modelId="{0406C134-F255-490D-8D01-36B87AA0521E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gm:spPr>
      <dgm:t>
        <a:bodyPr/>
        <a:lstStyle/>
        <a:p>
          <a:endParaRPr lang="ru-RU" dirty="0"/>
        </a:p>
      </dgm:t>
    </dgm:pt>
    <dgm:pt modelId="{83FE573C-277A-4311-8004-3BD35ABFD9A2}" type="parTrans" cxnId="{2BEBC796-FA1A-4A68-8C73-D82C28787EBD}">
      <dgm:prSet/>
      <dgm:spPr>
        <a:ln cmpd="sng">
          <a:noFill/>
        </a:ln>
      </dgm:spPr>
      <dgm:t>
        <a:bodyPr/>
        <a:lstStyle/>
        <a:p>
          <a:endParaRPr lang="ru-RU"/>
        </a:p>
      </dgm:t>
    </dgm:pt>
    <dgm:pt modelId="{DDADEAD6-96E1-4E59-B798-BF2BB3FE0699}" type="sibTrans" cxnId="{2BEBC796-FA1A-4A68-8C73-D82C28787EBD}">
      <dgm:prSet/>
      <dgm:spPr/>
      <dgm:t>
        <a:bodyPr/>
        <a:lstStyle/>
        <a:p>
          <a:endParaRPr lang="ru-RU"/>
        </a:p>
      </dgm:t>
    </dgm:pt>
    <dgm:pt modelId="{AABD0191-12F1-42F7-AA27-C1B4C2941621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rgbClr val="FF0000"/>
          </a:solidFill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gm:spPr>
      <dgm:t>
        <a:bodyPr/>
        <a:lstStyle/>
        <a:p>
          <a:endParaRPr lang="ru-RU" dirty="0"/>
        </a:p>
      </dgm:t>
    </dgm:pt>
    <dgm:pt modelId="{8A3A9492-6A31-4454-8B1D-7B2697A0F681}" type="parTrans" cxnId="{0602FF1F-D2E3-4484-B304-C3F27B2ABA20}">
      <dgm:prSet/>
      <dgm:spPr>
        <a:ln cmpd="sng"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1B3D8576-ED31-41A5-B4AF-FBE2B6BB2810}" type="sibTrans" cxnId="{0602FF1F-D2E3-4484-B304-C3F27B2ABA20}">
      <dgm:prSet/>
      <dgm:spPr/>
      <dgm:t>
        <a:bodyPr/>
        <a:lstStyle/>
        <a:p>
          <a:endParaRPr lang="ru-RU"/>
        </a:p>
      </dgm:t>
    </dgm:pt>
    <dgm:pt modelId="{05D356F4-3E4F-4312-9930-123EFFFF5528}">
      <dgm:prSet phldrT="[Текст]" custT="1"/>
      <dgm:sp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rgbClr val="FF0000"/>
          </a:solidFill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r>
            <a:rPr lang="ru-RU" sz="20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861 959,7 тыс. рублей</a:t>
          </a:r>
        </a:p>
      </dgm:t>
    </dgm:pt>
    <dgm:pt modelId="{CA8FC679-02F9-482B-BD2F-9049C8425C75}" type="sibTrans" cxnId="{818AD18A-A80A-43DF-B1C9-EF194D200F09}">
      <dgm:prSet/>
      <dgm:spPr/>
      <dgm:t>
        <a:bodyPr/>
        <a:lstStyle/>
        <a:p>
          <a:endParaRPr lang="ru-RU"/>
        </a:p>
      </dgm:t>
    </dgm:pt>
    <dgm:pt modelId="{62517D48-992E-4BC7-A0B2-92CD2426E6F7}" type="parTrans" cxnId="{818AD18A-A80A-43DF-B1C9-EF194D200F09}">
      <dgm:prSet/>
      <dgm:spPr/>
      <dgm:t>
        <a:bodyPr/>
        <a:lstStyle/>
        <a:p>
          <a:endParaRPr lang="ru-RU"/>
        </a:p>
      </dgm:t>
    </dgm:pt>
    <dgm:pt modelId="{4B9C7EC5-6939-451A-B6AE-67114938B310}" type="pres">
      <dgm:prSet presAssocID="{3AFFB0E5-AEFD-4587-AB55-F8AF28230E3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C7CADD-5C8A-4CF5-B325-DD89622BF4F8}" type="pres">
      <dgm:prSet presAssocID="{05D356F4-3E4F-4312-9930-123EFFFF5528}" presName="singleCycle" presStyleCnt="0"/>
      <dgm:spPr/>
    </dgm:pt>
    <dgm:pt modelId="{B95CB320-AD5D-42E8-8DF0-821625D1553B}" type="pres">
      <dgm:prSet presAssocID="{05D356F4-3E4F-4312-9930-123EFFFF5528}" presName="singleCenter" presStyleLbl="node1" presStyleIdx="0" presStyleCnt="5" custScaleX="200879" custScaleY="127296" custLinFactNeighborX="2828" custLinFactNeighborY="-1002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D7EFC697-BC8F-4557-A039-161B7709233A}" type="pres">
      <dgm:prSet presAssocID="{F368ADAF-28C0-4882-AF44-CF3ACD5274A7}" presName="Name56" presStyleLbl="parChTrans1D2" presStyleIdx="0" presStyleCnt="4"/>
      <dgm:spPr/>
      <dgm:t>
        <a:bodyPr/>
        <a:lstStyle/>
        <a:p>
          <a:endParaRPr lang="ru-RU"/>
        </a:p>
      </dgm:t>
    </dgm:pt>
    <dgm:pt modelId="{708D484F-079A-45E3-A654-9B10A3DE1832}" type="pres">
      <dgm:prSet presAssocID="{BA32CFC3-EEA1-4227-920A-6E0346242D2E}" presName="text0" presStyleLbl="node1" presStyleIdx="1" presStyleCnt="5" custScaleX="247806" custScaleY="165452" custRadScaleRad="197364" custRadScaleInc="140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1571DC-5EF7-4266-98E8-24BA1D916FB4}" type="pres">
      <dgm:prSet presAssocID="{5DDE8E8D-6989-4DC1-AB83-A1B4FE3F007E}" presName="Name56" presStyleLbl="parChTrans1D2" presStyleIdx="1" presStyleCnt="4"/>
      <dgm:spPr/>
      <dgm:t>
        <a:bodyPr/>
        <a:lstStyle/>
        <a:p>
          <a:endParaRPr lang="ru-RU"/>
        </a:p>
      </dgm:t>
    </dgm:pt>
    <dgm:pt modelId="{B4B33CD9-E8FB-4B62-8C9D-A0A92B394EDA}" type="pres">
      <dgm:prSet presAssocID="{2604FD15-DA29-4A6F-8129-B32EDEF3D10C}" presName="text0" presStyleLbl="node1" presStyleIdx="2" presStyleCnt="5" custScaleX="267183" custScaleY="156360" custRadScaleRad="179817" custRadScaleInc="36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5B62A-5143-469C-9E0E-6D8875C665B7}" type="pres">
      <dgm:prSet presAssocID="{83FE573C-277A-4311-8004-3BD35ABFD9A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753423AB-20EC-4040-B592-77083BA87220}" type="pres">
      <dgm:prSet presAssocID="{0406C134-F255-490D-8D01-36B87AA0521E}" presName="text0" presStyleLbl="node1" presStyleIdx="3" presStyleCnt="5" custScaleX="275750" custScaleY="152143" custRadScaleRad="164639" custRadScaleInc="164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91F4C-B869-48B3-A01E-AD246E15D973}" type="pres">
      <dgm:prSet presAssocID="{8A3A9492-6A31-4454-8B1D-7B2697A0F681}" presName="Name56" presStyleLbl="parChTrans1D2" presStyleIdx="3" presStyleCnt="4"/>
      <dgm:spPr/>
      <dgm:t>
        <a:bodyPr/>
        <a:lstStyle/>
        <a:p>
          <a:endParaRPr lang="ru-RU"/>
        </a:p>
      </dgm:t>
    </dgm:pt>
    <dgm:pt modelId="{C1FFF3BE-94E2-4DCD-8616-44E24EDE66A4}" type="pres">
      <dgm:prSet presAssocID="{AABD0191-12F1-42F7-AA27-C1B4C2941621}" presName="text0" presStyleLbl="node1" presStyleIdx="4" presStyleCnt="5" custScaleX="259979" custScaleY="169351" custRadScaleRad="278339" custRadScaleInc="47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EBC796-FA1A-4A68-8C73-D82C28787EBD}" srcId="{05D356F4-3E4F-4312-9930-123EFFFF5528}" destId="{0406C134-F255-490D-8D01-36B87AA0521E}" srcOrd="2" destOrd="0" parTransId="{83FE573C-277A-4311-8004-3BD35ABFD9A2}" sibTransId="{DDADEAD6-96E1-4E59-B798-BF2BB3FE0699}"/>
    <dgm:cxn modelId="{5D51060C-1FF5-4665-A9C9-54C2EBC8F73A}" type="presOf" srcId="{5DDE8E8D-6989-4DC1-AB83-A1B4FE3F007E}" destId="{321571DC-5EF7-4266-98E8-24BA1D916FB4}" srcOrd="0" destOrd="0" presId="urn:microsoft.com/office/officeart/2008/layout/RadialCluster"/>
    <dgm:cxn modelId="{76EC1913-81DA-4B01-9279-8111A56BCF65}" type="presOf" srcId="{F368ADAF-28C0-4882-AF44-CF3ACD5274A7}" destId="{D7EFC697-BC8F-4557-A039-161B7709233A}" srcOrd="0" destOrd="0" presId="urn:microsoft.com/office/officeart/2008/layout/RadialCluster"/>
    <dgm:cxn modelId="{60E27E2A-CD9A-4E99-8E7F-F5CBA48DE1E1}" type="presOf" srcId="{83FE573C-277A-4311-8004-3BD35ABFD9A2}" destId="{BD75B62A-5143-469C-9E0E-6D8875C665B7}" srcOrd="0" destOrd="0" presId="urn:microsoft.com/office/officeart/2008/layout/RadialCluster"/>
    <dgm:cxn modelId="{13CC02FF-7CE6-480A-B7F5-22049130546D}" type="presOf" srcId="{3AFFB0E5-AEFD-4587-AB55-F8AF28230E3D}" destId="{4B9C7EC5-6939-451A-B6AE-67114938B310}" srcOrd="0" destOrd="0" presId="urn:microsoft.com/office/officeart/2008/layout/RadialCluster"/>
    <dgm:cxn modelId="{818AD18A-A80A-43DF-B1C9-EF194D200F09}" srcId="{3AFFB0E5-AEFD-4587-AB55-F8AF28230E3D}" destId="{05D356F4-3E4F-4312-9930-123EFFFF5528}" srcOrd="0" destOrd="0" parTransId="{62517D48-992E-4BC7-A0B2-92CD2426E6F7}" sibTransId="{CA8FC679-02F9-482B-BD2F-9049C8425C75}"/>
    <dgm:cxn modelId="{FABC5F7D-B964-4D4F-9C0B-08259BDDED1B}" type="presOf" srcId="{2604FD15-DA29-4A6F-8129-B32EDEF3D10C}" destId="{B4B33CD9-E8FB-4B62-8C9D-A0A92B394EDA}" srcOrd="0" destOrd="0" presId="urn:microsoft.com/office/officeart/2008/layout/RadialCluster"/>
    <dgm:cxn modelId="{36C4319F-D6CD-47D7-A9BD-390CACFEBF89}" srcId="{05D356F4-3E4F-4312-9930-123EFFFF5528}" destId="{2604FD15-DA29-4A6F-8129-B32EDEF3D10C}" srcOrd="1" destOrd="0" parTransId="{5DDE8E8D-6989-4DC1-AB83-A1B4FE3F007E}" sibTransId="{2CBD9212-C3AA-489C-865A-C5D26C9D9D4E}"/>
    <dgm:cxn modelId="{470E6488-10B4-4C11-B725-975D43AA4011}" type="presOf" srcId="{BA32CFC3-EEA1-4227-920A-6E0346242D2E}" destId="{708D484F-079A-45E3-A654-9B10A3DE1832}" srcOrd="0" destOrd="0" presId="urn:microsoft.com/office/officeart/2008/layout/RadialCluster"/>
    <dgm:cxn modelId="{027C7D37-A572-41A8-BD53-B77152AC9463}" type="presOf" srcId="{8A3A9492-6A31-4454-8B1D-7B2697A0F681}" destId="{04591F4C-B869-48B3-A01E-AD246E15D973}" srcOrd="0" destOrd="0" presId="urn:microsoft.com/office/officeart/2008/layout/RadialCluster"/>
    <dgm:cxn modelId="{3FD1E4F0-A0C1-443E-AFA1-4285134465A5}" type="presOf" srcId="{0406C134-F255-490D-8D01-36B87AA0521E}" destId="{753423AB-20EC-4040-B592-77083BA87220}" srcOrd="0" destOrd="0" presId="urn:microsoft.com/office/officeart/2008/layout/RadialCluster"/>
    <dgm:cxn modelId="{797EC370-BE4E-4357-AEDD-E0392AFC0995}" type="presOf" srcId="{05D356F4-3E4F-4312-9930-123EFFFF5528}" destId="{B95CB320-AD5D-42E8-8DF0-821625D1553B}" srcOrd="0" destOrd="0" presId="urn:microsoft.com/office/officeart/2008/layout/RadialCluster"/>
    <dgm:cxn modelId="{EBBF587B-C84D-4B7C-937A-97AED821500B}" type="presOf" srcId="{AABD0191-12F1-42F7-AA27-C1B4C2941621}" destId="{C1FFF3BE-94E2-4DCD-8616-44E24EDE66A4}" srcOrd="0" destOrd="0" presId="urn:microsoft.com/office/officeart/2008/layout/RadialCluster"/>
    <dgm:cxn modelId="{298AE332-4647-4747-8AFF-DE5A6EE55B7E}" srcId="{05D356F4-3E4F-4312-9930-123EFFFF5528}" destId="{BA32CFC3-EEA1-4227-920A-6E0346242D2E}" srcOrd="0" destOrd="0" parTransId="{F368ADAF-28C0-4882-AF44-CF3ACD5274A7}" sibTransId="{E39D9A13-C354-47B7-87B7-679439C1762A}"/>
    <dgm:cxn modelId="{0602FF1F-D2E3-4484-B304-C3F27B2ABA20}" srcId="{05D356F4-3E4F-4312-9930-123EFFFF5528}" destId="{AABD0191-12F1-42F7-AA27-C1B4C2941621}" srcOrd="3" destOrd="0" parTransId="{8A3A9492-6A31-4454-8B1D-7B2697A0F681}" sibTransId="{1B3D8576-ED31-41A5-B4AF-FBE2B6BB2810}"/>
    <dgm:cxn modelId="{1847ED09-2DE5-4453-BA7C-5C583608F5F4}" type="presParOf" srcId="{4B9C7EC5-6939-451A-B6AE-67114938B310}" destId="{CFC7CADD-5C8A-4CF5-B325-DD89622BF4F8}" srcOrd="0" destOrd="0" presId="urn:microsoft.com/office/officeart/2008/layout/RadialCluster"/>
    <dgm:cxn modelId="{E03679AC-BB0A-469A-A5D2-1A2C62E789C1}" type="presParOf" srcId="{CFC7CADD-5C8A-4CF5-B325-DD89622BF4F8}" destId="{B95CB320-AD5D-42E8-8DF0-821625D1553B}" srcOrd="0" destOrd="0" presId="urn:microsoft.com/office/officeart/2008/layout/RadialCluster"/>
    <dgm:cxn modelId="{675A0CC3-0450-488C-8476-54C2F16DABB7}" type="presParOf" srcId="{CFC7CADD-5C8A-4CF5-B325-DD89622BF4F8}" destId="{D7EFC697-BC8F-4557-A039-161B7709233A}" srcOrd="1" destOrd="0" presId="urn:microsoft.com/office/officeart/2008/layout/RadialCluster"/>
    <dgm:cxn modelId="{F399210C-74F2-44FD-B540-3D53892F9322}" type="presParOf" srcId="{CFC7CADD-5C8A-4CF5-B325-DD89622BF4F8}" destId="{708D484F-079A-45E3-A654-9B10A3DE1832}" srcOrd="2" destOrd="0" presId="urn:microsoft.com/office/officeart/2008/layout/RadialCluster"/>
    <dgm:cxn modelId="{C8E6D7A8-D3B3-4A9F-B9B5-EDFA3340DD6F}" type="presParOf" srcId="{CFC7CADD-5C8A-4CF5-B325-DD89622BF4F8}" destId="{321571DC-5EF7-4266-98E8-24BA1D916FB4}" srcOrd="3" destOrd="0" presId="urn:microsoft.com/office/officeart/2008/layout/RadialCluster"/>
    <dgm:cxn modelId="{FB6A8985-3FA8-47D4-A6CD-4F9AC65E7E5C}" type="presParOf" srcId="{CFC7CADD-5C8A-4CF5-B325-DD89622BF4F8}" destId="{B4B33CD9-E8FB-4B62-8C9D-A0A92B394EDA}" srcOrd="4" destOrd="0" presId="urn:microsoft.com/office/officeart/2008/layout/RadialCluster"/>
    <dgm:cxn modelId="{8057E6B1-5090-4C57-940D-0BC586446D70}" type="presParOf" srcId="{CFC7CADD-5C8A-4CF5-B325-DD89622BF4F8}" destId="{BD75B62A-5143-469C-9E0E-6D8875C665B7}" srcOrd="5" destOrd="0" presId="urn:microsoft.com/office/officeart/2008/layout/RadialCluster"/>
    <dgm:cxn modelId="{ADD934FA-0171-4C45-90E9-8D32019FBD29}" type="presParOf" srcId="{CFC7CADD-5C8A-4CF5-B325-DD89622BF4F8}" destId="{753423AB-20EC-4040-B592-77083BA87220}" srcOrd="6" destOrd="0" presId="urn:microsoft.com/office/officeart/2008/layout/RadialCluster"/>
    <dgm:cxn modelId="{94883732-0271-4F03-8CD3-5EE7BCBB09CF}" type="presParOf" srcId="{CFC7CADD-5C8A-4CF5-B325-DD89622BF4F8}" destId="{04591F4C-B869-48B3-A01E-AD246E15D973}" srcOrd="7" destOrd="0" presId="urn:microsoft.com/office/officeart/2008/layout/RadialCluster"/>
    <dgm:cxn modelId="{EAF9F14E-A94E-4886-9A80-B9E567E00C75}" type="presParOf" srcId="{CFC7CADD-5C8A-4CF5-B325-DD89622BF4F8}" destId="{C1FFF3BE-94E2-4DCD-8616-44E24EDE66A4}" srcOrd="8" destOrd="0" presId="urn:microsoft.com/office/officeart/2008/layout/RadialCluster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 Дошкольное образование  140 648,9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0B81E8B2-E67E-483E-BE2D-6EED1DA71F03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Общее образование  530 813,7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A42DCA-4413-4F73-AE66-6C3190717D79}" type="par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F16CE8A-802B-4020-A353-23D51D3C3CE5}" type="sibTrans" cxnId="{24F5D655-B0D5-4255-B0A0-34ECDA4485C4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Молодежная политика и оздоровление детей 4 933,9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Другие вопросы в области образования 7 480,2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2815ED7F-5C07-4B2E-A9F5-C0DDA2F3A12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Повышение квалификации 145,5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01EADB-74A4-4A46-AC3B-1E1F29CDAC6C}" type="par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D938069B-EDE8-41B7-A708-CE011F6F123B}" type="sibTrans" cxnId="{60DB5BC7-8E16-4525-9BEF-AC00C43CCFAE}">
      <dgm:prSet/>
      <dgm:spPr/>
      <dgm:t>
        <a:bodyPr/>
        <a:lstStyle/>
        <a:p>
          <a:endParaRPr lang="ru-RU" sz="1600" b="1">
            <a:latin typeface="Times New Roman" pitchFamily="18" charset="0"/>
            <a:cs typeface="Times New Roman" pitchFamily="18" charset="0"/>
          </a:endParaRPr>
        </a:p>
      </dgm:t>
    </dgm:pt>
    <dgm:pt modelId="{7943A341-67F6-4C9B-BC65-413F244747C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Дополнительное образование детей 45 599,6 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2AE26C-3320-4D83-A3E0-2D32042CBF76}" type="parTrans" cxnId="{31F43D63-AA5C-4D8E-BCEB-95C7E4393BCA}">
      <dgm:prSet/>
      <dgm:spPr/>
      <dgm:t>
        <a:bodyPr/>
        <a:lstStyle/>
        <a:p>
          <a:endParaRPr lang="ru-RU"/>
        </a:p>
      </dgm:t>
    </dgm:pt>
    <dgm:pt modelId="{CE6C63B7-C050-4A77-9448-F793B441C653}" type="sibTrans" cxnId="{31F43D63-AA5C-4D8E-BCEB-95C7E4393BCA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  <dgm:t>
        <a:bodyPr/>
        <a:lstStyle/>
        <a:p>
          <a:endParaRPr lang="ru-RU"/>
        </a:p>
      </dgm:t>
    </dgm:pt>
    <dgm:pt modelId="{B63202F2-F136-4A53-BBC0-18A18E8C1FF9}" type="pres">
      <dgm:prSet presAssocID="{F84F6C66-5521-40C2-99FF-C86F056ED85A}" presName="cycle" presStyleCnt="0"/>
      <dgm:spPr/>
      <dgm:t>
        <a:bodyPr/>
        <a:lstStyle/>
        <a:p>
          <a:endParaRPr lang="ru-RU"/>
        </a:p>
      </dgm:t>
    </dgm:pt>
    <dgm:pt modelId="{7E7B918D-80DD-4DD8-AF7E-2AC82BB8EC7D}" type="pres">
      <dgm:prSet presAssocID="{F84F6C66-5521-40C2-99FF-C86F056ED85A}" presName="srcNode" presStyleLbl="node1" presStyleIdx="0" presStyleCnt="6"/>
      <dgm:spPr/>
      <dgm:t>
        <a:bodyPr/>
        <a:lstStyle/>
        <a:p>
          <a:endParaRPr lang="ru-RU"/>
        </a:p>
      </dgm:t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6"/>
      <dgm:spPr/>
      <dgm:t>
        <a:bodyPr/>
        <a:lstStyle/>
        <a:p>
          <a:endParaRPr lang="ru-RU"/>
        </a:p>
      </dgm:t>
    </dgm:pt>
    <dgm:pt modelId="{566083D9-89B6-435D-846D-36DACD77A22D}" type="pres">
      <dgm:prSet presAssocID="{F84F6C66-5521-40C2-99FF-C86F056ED85A}" presName="dstNode" presStyleLbl="node1" presStyleIdx="0" presStyleCnt="6"/>
      <dgm:spPr/>
      <dgm:t>
        <a:bodyPr/>
        <a:lstStyle/>
        <a:p>
          <a:endParaRPr lang="ru-RU"/>
        </a:p>
      </dgm:t>
    </dgm:pt>
    <dgm:pt modelId="{854879FE-BE8F-4624-AAD6-7DAD88595B55}" type="pres">
      <dgm:prSet presAssocID="{A42DB187-3135-4C98-9D1D-37EECE5C3DAA}" presName="text_1" presStyleLbl="node1" presStyleIdx="0" presStyleCnt="6" custScaleX="99085" custScaleY="891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  <dgm:t>
        <a:bodyPr/>
        <a:lstStyle/>
        <a:p>
          <a:endParaRPr lang="ru-RU"/>
        </a:p>
      </dgm:t>
    </dgm:pt>
    <dgm:pt modelId="{2CC09460-0385-4576-B212-932E023A1EEB}" type="pres">
      <dgm:prSet presAssocID="{A42DB187-3135-4C98-9D1D-37EECE5C3DAA}" presName="accentRepeatNode" presStyleLbl="solidFgAcc1" presStyleIdx="0" presStyleCnt="6"/>
      <dgm:spPr/>
      <dgm:t>
        <a:bodyPr/>
        <a:lstStyle/>
        <a:p>
          <a:endParaRPr lang="ru-RU"/>
        </a:p>
      </dgm:t>
    </dgm:pt>
    <dgm:pt modelId="{AC8E7858-2E8A-4A1B-8B00-797726621971}" type="pres">
      <dgm:prSet presAssocID="{0B81E8B2-E67E-483E-BE2D-6EED1DA71F03}" presName="text_2" presStyleLbl="node1" presStyleIdx="1" presStyleCnt="6" custScaleX="97214" custLinFactNeighborX="1380" custLinFactNeighborY="10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82A7B1-30B2-4C27-826B-A86D863469A9}" type="pres">
      <dgm:prSet presAssocID="{0B81E8B2-E67E-483E-BE2D-6EED1DA71F03}" presName="accent_2" presStyleCnt="0"/>
      <dgm:spPr/>
      <dgm:t>
        <a:bodyPr/>
        <a:lstStyle/>
        <a:p>
          <a:endParaRPr lang="ru-RU"/>
        </a:p>
      </dgm:t>
    </dgm:pt>
    <dgm:pt modelId="{5586553E-F5FE-4248-95EC-7786E1F5D059}" type="pres">
      <dgm:prSet presAssocID="{0B81E8B2-E67E-483E-BE2D-6EED1DA71F03}" presName="accentRepeatNode" presStyleLbl="solidFgAcc1" presStyleIdx="1" presStyleCnt="6" custLinFactNeighborX="2208" custLinFactNeighborY="3980"/>
      <dgm:spPr/>
      <dgm:t>
        <a:bodyPr/>
        <a:lstStyle/>
        <a:p>
          <a:endParaRPr lang="ru-RU"/>
        </a:p>
      </dgm:t>
    </dgm:pt>
    <dgm:pt modelId="{55C98ED8-C4FF-49CF-805C-71A060ED7E2F}" type="pres">
      <dgm:prSet presAssocID="{7943A341-67F6-4C9B-BC65-413F244747C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D1639B-014A-4AB9-956E-AEF387077D5F}" type="pres">
      <dgm:prSet presAssocID="{7943A341-67F6-4C9B-BC65-413F244747CA}" presName="accent_3" presStyleCnt="0"/>
      <dgm:spPr/>
    </dgm:pt>
    <dgm:pt modelId="{F517DEC1-EB8D-4770-88E8-5D66BB1934B5}" type="pres">
      <dgm:prSet presAssocID="{7943A341-67F6-4C9B-BC65-413F244747CA}" presName="accentRepeatNode" presStyleLbl="solidFgAcc1" presStyleIdx="2" presStyleCnt="6"/>
      <dgm:spPr/>
    </dgm:pt>
    <dgm:pt modelId="{AC6E0853-FA09-49CE-90A7-661C24366857}" type="pres">
      <dgm:prSet presAssocID="{2815ED7F-5C07-4B2E-A9F5-C0DDA2F3A12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6707B0-04AF-478D-A8F4-8F6FAAF300D2}" type="pres">
      <dgm:prSet presAssocID="{2815ED7F-5C07-4B2E-A9F5-C0DDA2F3A12D}" presName="accent_4" presStyleCnt="0"/>
      <dgm:spPr/>
    </dgm:pt>
    <dgm:pt modelId="{476526DF-747C-4FDA-AEBF-69A48C7254D0}" type="pres">
      <dgm:prSet presAssocID="{2815ED7F-5C07-4B2E-A9F5-C0DDA2F3A12D}" presName="accentRepeatNode" presStyleLbl="solidFgAcc1" presStyleIdx="3" presStyleCnt="6"/>
      <dgm:spPr/>
      <dgm:t>
        <a:bodyPr/>
        <a:lstStyle/>
        <a:p>
          <a:endParaRPr lang="ru-RU"/>
        </a:p>
      </dgm:t>
    </dgm:pt>
    <dgm:pt modelId="{A4DB445E-114F-4C12-A53A-30AA6A98DC68}" type="pres">
      <dgm:prSet presAssocID="{6986C4B9-B145-472D-B5FE-F8225511AC7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0CC03-F33C-472A-8914-DABEF4635C9E}" type="pres">
      <dgm:prSet presAssocID="{6986C4B9-B145-472D-B5FE-F8225511AC7D}" presName="accent_5" presStyleCnt="0"/>
      <dgm:spPr/>
    </dgm:pt>
    <dgm:pt modelId="{7FF197B5-19DF-437E-8EA4-F5EF1D7448A3}" type="pres">
      <dgm:prSet presAssocID="{6986C4B9-B145-472D-B5FE-F8225511AC7D}" presName="accentRepeatNode" presStyleLbl="solidFgAcc1" presStyleIdx="4" presStyleCnt="6"/>
      <dgm:spPr/>
      <dgm:t>
        <a:bodyPr/>
        <a:lstStyle/>
        <a:p>
          <a:endParaRPr lang="ru-RU"/>
        </a:p>
      </dgm:t>
    </dgm:pt>
    <dgm:pt modelId="{7EC8732C-9064-4779-B11E-FA263F689B2B}" type="pres">
      <dgm:prSet presAssocID="{57D1A95B-FCA3-4CCF-BC28-0705EF0DA07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2B5C6-7B82-4A0D-86B6-6E4AAB151F0B}" type="pres">
      <dgm:prSet presAssocID="{57D1A95B-FCA3-4CCF-BC28-0705EF0DA074}" presName="accent_6" presStyleCnt="0"/>
      <dgm:spPr/>
    </dgm:pt>
    <dgm:pt modelId="{22575A18-223C-4A93-B3F0-1CA215286AC0}" type="pres">
      <dgm:prSet presAssocID="{57D1A95B-FCA3-4CCF-BC28-0705EF0DA074}" presName="accentRepeatNode" presStyleLbl="solidFgAcc1" presStyleIdx="5" presStyleCnt="6"/>
      <dgm:spPr/>
      <dgm:t>
        <a:bodyPr/>
        <a:lstStyle/>
        <a:p>
          <a:endParaRPr lang="ru-RU"/>
        </a:p>
      </dgm:t>
    </dgm:pt>
  </dgm:ptLst>
  <dgm:cxnLst>
    <dgm:cxn modelId="{6AC296F3-C5B9-4B28-9BD4-4BB9925D1677}" type="presOf" srcId="{7943A341-67F6-4C9B-BC65-413F244747CA}" destId="{55C98ED8-C4FF-49CF-805C-71A060ED7E2F}" srcOrd="0" destOrd="0" presId="urn:microsoft.com/office/officeart/2008/layout/VerticalCurvedList"/>
    <dgm:cxn modelId="{31F43D63-AA5C-4D8E-BCEB-95C7E4393BCA}" srcId="{F84F6C66-5521-40C2-99FF-C86F056ED85A}" destId="{7943A341-67F6-4C9B-BC65-413F244747CA}" srcOrd="2" destOrd="0" parTransId="{2B2AE26C-3320-4D83-A3E0-2D32042CBF76}" sibTransId="{CE6C63B7-C050-4A77-9448-F793B441C653}"/>
    <dgm:cxn modelId="{E8567E05-0BF9-47CD-97A5-48535B341541}" type="presOf" srcId="{0B81E8B2-E67E-483E-BE2D-6EED1DA71F03}" destId="{AC8E7858-2E8A-4A1B-8B00-797726621971}" srcOrd="0" destOrd="0" presId="urn:microsoft.com/office/officeart/2008/layout/VerticalCurvedList"/>
    <dgm:cxn modelId="{24F5D655-B0D5-4255-B0A0-34ECDA4485C4}" srcId="{F84F6C66-5521-40C2-99FF-C86F056ED85A}" destId="{0B81E8B2-E67E-483E-BE2D-6EED1DA71F03}" srcOrd="1" destOrd="0" parTransId="{87A42DCA-4413-4F73-AE66-6C3190717D79}" sibTransId="{DF16CE8A-802B-4020-A353-23D51D3C3CE5}"/>
    <dgm:cxn modelId="{BB61CA37-333B-40EB-9061-EB53D29D6A5A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4" destOrd="0" parTransId="{739FDE78-2533-4329-8AC3-3A63DB680452}" sibTransId="{60A19B1F-4756-4B09-ADE7-D83714F4E966}"/>
    <dgm:cxn modelId="{62776639-E03C-4C37-87C5-C67D35C35C06}" type="presOf" srcId="{A42DB187-3135-4C98-9D1D-37EECE5C3DAA}" destId="{854879FE-BE8F-4624-AAD6-7DAD88595B55}" srcOrd="0" destOrd="0" presId="urn:microsoft.com/office/officeart/2008/layout/VerticalCurvedList"/>
    <dgm:cxn modelId="{02DF88C0-07CE-49E7-91D1-17FD22084D01}" srcId="{F84F6C66-5521-40C2-99FF-C86F056ED85A}" destId="{57D1A95B-FCA3-4CCF-BC28-0705EF0DA074}" srcOrd="5" destOrd="0" parTransId="{1191505A-3AE0-48A1-8DBF-71E3C42AB60A}" sibTransId="{875898E9-CE1B-4FC3-A10D-75A6FED452FD}"/>
    <dgm:cxn modelId="{98862C94-77C9-43A0-9D69-DFA9B2497749}" type="presOf" srcId="{6AB27FEB-6B46-4226-A3D0-F39ED297C4D3}" destId="{30C4D84D-83B0-4115-B1BA-BB76086E6A0A}" srcOrd="0" destOrd="0" presId="urn:microsoft.com/office/officeart/2008/layout/VerticalCurvedList"/>
    <dgm:cxn modelId="{EA4EF30A-35B7-4069-B12E-37A1AB0CFDC1}" type="presOf" srcId="{57D1A95B-FCA3-4CCF-BC28-0705EF0DA074}" destId="{7EC8732C-9064-4779-B11E-FA263F689B2B}" srcOrd="0" destOrd="0" presId="urn:microsoft.com/office/officeart/2008/layout/VerticalCurvedList"/>
    <dgm:cxn modelId="{CC838DAB-D87A-4DB8-B983-6C507C01E472}" type="presOf" srcId="{6986C4B9-B145-472D-B5FE-F8225511AC7D}" destId="{A4DB445E-114F-4C12-A53A-30AA6A98DC68}" srcOrd="0" destOrd="0" presId="urn:microsoft.com/office/officeart/2008/layout/VerticalCurvedList"/>
    <dgm:cxn modelId="{7E09A7DC-F6FB-49A6-8E05-4570C61EBB20}" type="presOf" srcId="{2815ED7F-5C07-4B2E-A9F5-C0DDA2F3A12D}" destId="{AC6E0853-FA09-49CE-90A7-661C24366857}" srcOrd="0" destOrd="0" presId="urn:microsoft.com/office/officeart/2008/layout/VerticalCurvedList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60DB5BC7-8E16-4525-9BEF-AC00C43CCFAE}" srcId="{F84F6C66-5521-40C2-99FF-C86F056ED85A}" destId="{2815ED7F-5C07-4B2E-A9F5-C0DDA2F3A12D}" srcOrd="3" destOrd="0" parTransId="{B501EADB-74A4-4A46-AC3B-1E1F29CDAC6C}" sibTransId="{D938069B-EDE8-41B7-A708-CE011F6F123B}"/>
    <dgm:cxn modelId="{AF4248A5-9D85-423D-84A9-B48ED106C61F}" type="presParOf" srcId="{CC40E849-C888-4AC7-910D-E24D8544BF0D}" destId="{3170B91E-7745-44B8-97A4-A475B63696D5}" srcOrd="0" destOrd="0" presId="urn:microsoft.com/office/officeart/2008/layout/VerticalCurvedList"/>
    <dgm:cxn modelId="{1041C82D-E407-40AA-98FD-F28078B14E36}" type="presParOf" srcId="{3170B91E-7745-44B8-97A4-A475B63696D5}" destId="{B63202F2-F136-4A53-BBC0-18A18E8C1FF9}" srcOrd="0" destOrd="0" presId="urn:microsoft.com/office/officeart/2008/layout/VerticalCurvedList"/>
    <dgm:cxn modelId="{85B57E0B-04B7-4433-95BD-3D8541D13447}" type="presParOf" srcId="{B63202F2-F136-4A53-BBC0-18A18E8C1FF9}" destId="{7E7B918D-80DD-4DD8-AF7E-2AC82BB8EC7D}" srcOrd="0" destOrd="0" presId="urn:microsoft.com/office/officeart/2008/layout/VerticalCurvedList"/>
    <dgm:cxn modelId="{D89D9C9E-598F-4ABA-A930-DFCF78601D5B}" type="presParOf" srcId="{B63202F2-F136-4A53-BBC0-18A18E8C1FF9}" destId="{30C4D84D-83B0-4115-B1BA-BB76086E6A0A}" srcOrd="1" destOrd="0" presId="urn:microsoft.com/office/officeart/2008/layout/VerticalCurvedList"/>
    <dgm:cxn modelId="{BA0DEAFE-9811-4D83-8D82-70C42663BB17}" type="presParOf" srcId="{B63202F2-F136-4A53-BBC0-18A18E8C1FF9}" destId="{A159ED3E-2BCE-454E-809E-1592E13B2FD6}" srcOrd="2" destOrd="0" presId="urn:microsoft.com/office/officeart/2008/layout/VerticalCurvedList"/>
    <dgm:cxn modelId="{33FE8F07-3458-44F4-B39F-45ACD02BAF3F}" type="presParOf" srcId="{B63202F2-F136-4A53-BBC0-18A18E8C1FF9}" destId="{566083D9-89B6-435D-846D-36DACD77A22D}" srcOrd="3" destOrd="0" presId="urn:microsoft.com/office/officeart/2008/layout/VerticalCurvedList"/>
    <dgm:cxn modelId="{7C796CAD-BEC0-485C-BC03-F1EE6867C5BA}" type="presParOf" srcId="{3170B91E-7745-44B8-97A4-A475B63696D5}" destId="{854879FE-BE8F-4624-AAD6-7DAD88595B55}" srcOrd="1" destOrd="0" presId="urn:microsoft.com/office/officeart/2008/layout/VerticalCurvedList"/>
    <dgm:cxn modelId="{D25D5B2B-2EEC-49C5-8679-DF31289330BB}" type="presParOf" srcId="{3170B91E-7745-44B8-97A4-A475B63696D5}" destId="{576EA7A6-9687-48F0-B5E9-2EC6C67105D3}" srcOrd="2" destOrd="0" presId="urn:microsoft.com/office/officeart/2008/layout/VerticalCurvedList"/>
    <dgm:cxn modelId="{CCE99931-D0D4-4259-BF1D-D5F0698F4847}" type="presParOf" srcId="{576EA7A6-9687-48F0-B5E9-2EC6C67105D3}" destId="{2CC09460-0385-4576-B212-932E023A1EEB}" srcOrd="0" destOrd="0" presId="urn:microsoft.com/office/officeart/2008/layout/VerticalCurvedList"/>
    <dgm:cxn modelId="{828B1AD5-F446-45B5-8F60-25EC84A6E252}" type="presParOf" srcId="{3170B91E-7745-44B8-97A4-A475B63696D5}" destId="{AC8E7858-2E8A-4A1B-8B00-797726621971}" srcOrd="3" destOrd="0" presId="urn:microsoft.com/office/officeart/2008/layout/VerticalCurvedList"/>
    <dgm:cxn modelId="{9553C468-E574-446C-90F4-688A683EB9FE}" type="presParOf" srcId="{3170B91E-7745-44B8-97A4-A475B63696D5}" destId="{0082A7B1-30B2-4C27-826B-A86D863469A9}" srcOrd="4" destOrd="0" presId="urn:microsoft.com/office/officeart/2008/layout/VerticalCurvedList"/>
    <dgm:cxn modelId="{D84F0352-3D30-433C-A937-66D95C9E1C40}" type="presParOf" srcId="{0082A7B1-30B2-4C27-826B-A86D863469A9}" destId="{5586553E-F5FE-4248-95EC-7786E1F5D059}" srcOrd="0" destOrd="0" presId="urn:microsoft.com/office/officeart/2008/layout/VerticalCurvedList"/>
    <dgm:cxn modelId="{106625B5-D080-4F58-AB8C-C1C9F36E682B}" type="presParOf" srcId="{3170B91E-7745-44B8-97A4-A475B63696D5}" destId="{55C98ED8-C4FF-49CF-805C-71A060ED7E2F}" srcOrd="5" destOrd="0" presId="urn:microsoft.com/office/officeart/2008/layout/VerticalCurvedList"/>
    <dgm:cxn modelId="{630328B3-AAFC-4AAC-B7E9-B095764B3439}" type="presParOf" srcId="{3170B91E-7745-44B8-97A4-A475B63696D5}" destId="{E8D1639B-014A-4AB9-956E-AEF387077D5F}" srcOrd="6" destOrd="0" presId="urn:microsoft.com/office/officeart/2008/layout/VerticalCurvedList"/>
    <dgm:cxn modelId="{2B66E0D9-73E3-4830-B9AD-6B81466E879A}" type="presParOf" srcId="{E8D1639B-014A-4AB9-956E-AEF387077D5F}" destId="{F517DEC1-EB8D-4770-88E8-5D66BB1934B5}" srcOrd="0" destOrd="0" presId="urn:microsoft.com/office/officeart/2008/layout/VerticalCurvedList"/>
    <dgm:cxn modelId="{120EE283-2F17-41DE-91A9-F9A57172663B}" type="presParOf" srcId="{3170B91E-7745-44B8-97A4-A475B63696D5}" destId="{AC6E0853-FA09-49CE-90A7-661C24366857}" srcOrd="7" destOrd="0" presId="urn:microsoft.com/office/officeart/2008/layout/VerticalCurvedList"/>
    <dgm:cxn modelId="{1BDB297B-86CE-413E-9474-48DD5BA17B13}" type="presParOf" srcId="{3170B91E-7745-44B8-97A4-A475B63696D5}" destId="{246707B0-04AF-478D-A8F4-8F6FAAF300D2}" srcOrd="8" destOrd="0" presId="urn:microsoft.com/office/officeart/2008/layout/VerticalCurvedList"/>
    <dgm:cxn modelId="{CA252F87-E608-497B-AA42-82F40502F67F}" type="presParOf" srcId="{246707B0-04AF-478D-A8F4-8F6FAAF300D2}" destId="{476526DF-747C-4FDA-AEBF-69A48C7254D0}" srcOrd="0" destOrd="0" presId="urn:microsoft.com/office/officeart/2008/layout/VerticalCurvedList"/>
    <dgm:cxn modelId="{66850D26-A195-41D0-B327-71AF62690A6A}" type="presParOf" srcId="{3170B91E-7745-44B8-97A4-A475B63696D5}" destId="{A4DB445E-114F-4C12-A53A-30AA6A98DC68}" srcOrd="9" destOrd="0" presId="urn:microsoft.com/office/officeart/2008/layout/VerticalCurvedList"/>
    <dgm:cxn modelId="{D9B83846-BB23-41EC-9ACC-201621880843}" type="presParOf" srcId="{3170B91E-7745-44B8-97A4-A475B63696D5}" destId="{1320CC03-F33C-472A-8914-DABEF4635C9E}" srcOrd="10" destOrd="0" presId="urn:microsoft.com/office/officeart/2008/layout/VerticalCurvedList"/>
    <dgm:cxn modelId="{5AB80696-5FBF-412F-A15E-1215423249B7}" type="presParOf" srcId="{1320CC03-F33C-472A-8914-DABEF4635C9E}" destId="{7FF197B5-19DF-437E-8EA4-F5EF1D7448A3}" srcOrd="0" destOrd="0" presId="urn:microsoft.com/office/officeart/2008/layout/VerticalCurvedList"/>
    <dgm:cxn modelId="{5AD72EE3-D5CF-46A7-AB05-A8BA85092B5B}" type="presParOf" srcId="{3170B91E-7745-44B8-97A4-A475B63696D5}" destId="{7EC8732C-9064-4779-B11E-FA263F689B2B}" srcOrd="11" destOrd="0" presId="urn:microsoft.com/office/officeart/2008/layout/VerticalCurvedList"/>
    <dgm:cxn modelId="{34C2F909-B98E-4270-BB4D-6FA2CD5AA703}" type="presParOf" srcId="{3170B91E-7745-44B8-97A4-A475B63696D5}" destId="{A3F2B5C6-7B82-4A0D-86B6-6E4AAB151F0B}" srcOrd="12" destOrd="0" presId="urn:microsoft.com/office/officeart/2008/layout/VerticalCurvedList"/>
    <dgm:cxn modelId="{7856DBA3-1A0E-4D29-9F8B-ECE1AEF9031F}" type="presParOf" srcId="{A3F2B5C6-7B82-4A0D-86B6-6E4AAB151F0B}" destId="{22575A18-223C-4A93-B3F0-1CA215286A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Безопасность учреждений культуры </a:t>
          </a:r>
          <a:r>
            <a:rPr lang="ru-RU" sz="16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Малопургинского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района 100,0 тыс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EE30B3A-C4F8-4EC6-8EA4-5753C35FC2EA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Организация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досуга и предоставление услуг организаций культуры и доступа к музейным фондам 54 868,5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 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D84F916-3CFF-412E-BF63-BD08EBD75A9E}" type="par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09CF2EB-9F89-4689-B3E6-BCE404DB5074}" type="sibTrans" cxnId="{87A77F23-99C9-4787-BAC0-A378B6B09F7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Реализация национальной политики, развитие местного народного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творчества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2 418,5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Содержание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библиотечной системы 24 366,9 тыс.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78C995-4796-4396-A4B9-CBFBF977C27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Другие вопросы в области </a:t>
          </a:r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культуры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2 730,8 тыс. рублей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979F80-664D-409F-8156-F6A53063E4C6}" type="par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3EE69CA6-255F-4562-BF96-1129304495E1}" type="sibTrans" cxnId="{3BB5F01D-973D-47C3-A94D-2B7D03D48391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2528276B-DE6A-466B-872E-9FFF419418F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</a:t>
          </a:r>
          <a:r>
            <a:rPr lang="ru-RU" sz="1600" b="1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общерайонных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праздников и мероприятий 235,8 тыс. рублей</a:t>
          </a:r>
          <a:endParaRPr lang="ru-RU" sz="1600" b="1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16D8C7-316A-491B-9EE5-3D15DA2EC3FD}" type="par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1CBC224-4EBC-4170-9C71-98C50133E661}" type="sibTrans" cxnId="{DA5ADEE2-A986-4034-AD6C-3E5A54F59532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FDE6005-9C7B-42F5-BB43-5685478FB0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Молодежное инициативное </a:t>
          </a:r>
          <a:r>
            <a:rPr lang="ru-RU" sz="1600" b="1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бюджетирование 1 174,3 тыс. </a:t>
          </a:r>
          <a:r>
            <a:rPr lang="ru-RU" sz="1600" b="1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600" b="1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2A8476-9EDF-4A3F-AE90-DD951842BBE2}" type="parTrans" cxnId="{9C42C2BF-E0CC-41E9-AC7E-B90C6F88C8D8}">
      <dgm:prSet/>
      <dgm:spPr/>
      <dgm:t>
        <a:bodyPr/>
        <a:lstStyle/>
        <a:p>
          <a:endParaRPr lang="ru-RU"/>
        </a:p>
      </dgm:t>
    </dgm:pt>
    <dgm:pt modelId="{CC3480D4-2198-4005-A5B7-701AEB4574CF}" type="sibTrans" cxnId="{9C42C2BF-E0CC-41E9-AC7E-B90C6F88C8D8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286C3E9D-37B6-4091-B940-C72C7EB043F6}" type="pres">
      <dgm:prSet presAssocID="{2528276B-DE6A-466B-872E-9FFF419418FA}" presName="text_1" presStyleLbl="node1" presStyleIdx="0" presStyleCnt="7" custScaleX="97260" custScaleY="119463" custLinFactNeighborX="6526" custLinFactNeighborY="-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2E5EAF-7F0B-43E9-A4E4-905B6BDD2072}" type="pres">
      <dgm:prSet presAssocID="{2528276B-DE6A-466B-872E-9FFF419418FA}" presName="accent_1" presStyleCnt="0"/>
      <dgm:spPr/>
    </dgm:pt>
    <dgm:pt modelId="{55455E02-F49A-458F-9ACC-1718D8D45F00}" type="pres">
      <dgm:prSet presAssocID="{2528276B-DE6A-466B-872E-9FFF419418FA}" presName="accentRepeatNode" presStyleLbl="solidFgAcc1" presStyleIdx="0" presStyleCnt="7" custLinFactNeighborX="26396" custLinFactNeighborY="1792"/>
      <dgm:spPr/>
    </dgm:pt>
    <dgm:pt modelId="{5A595AD2-FE45-4B8B-A2C1-75FE0D6BA4CF}" type="pres">
      <dgm:prSet presAssocID="{A42DB187-3135-4C98-9D1D-37EECE5C3DAA}" presName="text_2" presStyleLbl="node1" presStyleIdx="1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096D4-CB92-4A8E-94F8-932109A6939D}" type="pres">
      <dgm:prSet presAssocID="{A42DB187-3135-4C98-9D1D-37EECE5C3DAA}" presName="accent_2" presStyleCnt="0"/>
      <dgm:spPr/>
    </dgm:pt>
    <dgm:pt modelId="{2CC09460-0385-4576-B212-932E023A1EEB}" type="pres">
      <dgm:prSet presAssocID="{A42DB187-3135-4C98-9D1D-37EECE5C3DAA}" presName="accentRepeatNode" presStyleLbl="solidFgAcc1" presStyleIdx="1" presStyleCnt="7"/>
      <dgm:spPr/>
    </dgm:pt>
    <dgm:pt modelId="{C4366844-5D70-47CC-8F2D-622A3F956373}" type="pres">
      <dgm:prSet presAssocID="{FEE30B3A-C4F8-4EC6-8EA4-5753C35FC2EA}" presName="text_3" presStyleLbl="node1" presStyleIdx="2" presStyleCnt="7" custScaleY="119463" custLinFactNeighborX="-265" custLinFactNeighborY="-68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DC040-BAFB-4C0E-B877-EB0501A0F5AA}" type="pres">
      <dgm:prSet presAssocID="{FEE30B3A-C4F8-4EC6-8EA4-5753C35FC2EA}" presName="accent_3" presStyleCnt="0"/>
      <dgm:spPr/>
    </dgm:pt>
    <dgm:pt modelId="{666F0470-AA64-4EAB-A3C2-C237F6CC60A4}" type="pres">
      <dgm:prSet presAssocID="{FEE30B3A-C4F8-4EC6-8EA4-5753C35FC2EA}" presName="accentRepeatNode" presStyleLbl="solidFgAcc1" presStyleIdx="2" presStyleCnt="7"/>
      <dgm:spPr/>
    </dgm:pt>
    <dgm:pt modelId="{C923594B-622C-4AAA-B00F-1961072950D7}" type="pres">
      <dgm:prSet presAssocID="{6986C4B9-B145-472D-B5FE-F8225511AC7D}" presName="text_4" presStyleLbl="node1" presStyleIdx="3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46DCD-294C-4E09-88DD-50908AF0A420}" type="pres">
      <dgm:prSet presAssocID="{6986C4B9-B145-472D-B5FE-F8225511AC7D}" presName="accent_4" presStyleCnt="0"/>
      <dgm:spPr/>
    </dgm:pt>
    <dgm:pt modelId="{7FF197B5-19DF-437E-8EA4-F5EF1D7448A3}" type="pres">
      <dgm:prSet presAssocID="{6986C4B9-B145-472D-B5FE-F8225511AC7D}" presName="accentRepeatNode" presStyleLbl="solidFgAcc1" presStyleIdx="3" presStyleCnt="7"/>
      <dgm:spPr/>
    </dgm:pt>
    <dgm:pt modelId="{BE4F6CBD-BEC7-4BB2-8CA8-4AB62F12DFF9}" type="pres">
      <dgm:prSet presAssocID="{57D1A95B-FCA3-4CCF-BC28-0705EF0DA074}" presName="text_5" presStyleLbl="node1" presStyleIdx="4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0D626B-63BC-4FD1-9EE9-7FC288372F90}" type="pres">
      <dgm:prSet presAssocID="{57D1A95B-FCA3-4CCF-BC28-0705EF0DA074}" presName="accent_5" presStyleCnt="0"/>
      <dgm:spPr/>
    </dgm:pt>
    <dgm:pt modelId="{22575A18-223C-4A93-B3F0-1CA215286AC0}" type="pres">
      <dgm:prSet presAssocID="{57D1A95B-FCA3-4CCF-BC28-0705EF0DA074}" presName="accentRepeatNode" presStyleLbl="solidFgAcc1" presStyleIdx="4" presStyleCnt="7"/>
      <dgm:spPr/>
    </dgm:pt>
    <dgm:pt modelId="{D721E583-BAE3-4507-BD24-52408A068D6F}" type="pres">
      <dgm:prSet presAssocID="{8678C995-4796-4396-A4B9-CBFBF977C272}" presName="text_6" presStyleLbl="node1" presStyleIdx="5" presStyleCnt="7" custScaleY="119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6E3BE-DDFE-4ACF-B1C0-C58302E5E9E6}" type="pres">
      <dgm:prSet presAssocID="{8678C995-4796-4396-A4B9-CBFBF977C272}" presName="accent_6" presStyleCnt="0"/>
      <dgm:spPr/>
    </dgm:pt>
    <dgm:pt modelId="{40BF02B9-9F94-4357-980E-8F3E7121E9A6}" type="pres">
      <dgm:prSet presAssocID="{8678C995-4796-4396-A4B9-CBFBF977C272}" presName="accentRepeatNode" presStyleLbl="solidFgAcc1" presStyleIdx="5" presStyleCnt="7"/>
      <dgm:spPr/>
    </dgm:pt>
    <dgm:pt modelId="{A295BBAD-3CA0-4AC3-930D-295E5BE12D05}" type="pres">
      <dgm:prSet presAssocID="{BFDE6005-9C7B-42F5-BB43-5685478FB0C1}" presName="text_7" presStyleLbl="node1" presStyleIdx="6" presStyleCnt="7" custScaleY="119463" custLinFactNeighborX="194" custLinFactNeighborY="43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5A3A-0F89-4A78-B12F-91933CB6AC60}" type="pres">
      <dgm:prSet presAssocID="{BFDE6005-9C7B-42F5-BB43-5685478FB0C1}" presName="accent_7" presStyleCnt="0"/>
      <dgm:spPr/>
    </dgm:pt>
    <dgm:pt modelId="{A89A7E79-8864-4208-9979-191E7105962F}" type="pres">
      <dgm:prSet presAssocID="{BFDE6005-9C7B-42F5-BB43-5685478FB0C1}" presName="accentRepeatNode" presStyleLbl="solidFgAcc1" presStyleIdx="6" presStyleCnt="7"/>
      <dgm:spPr/>
    </dgm:pt>
  </dgm:ptLst>
  <dgm:cxnLst>
    <dgm:cxn modelId="{A1E404B2-B287-4D6F-98DA-A30F3AA042F7}" type="presOf" srcId="{6986C4B9-B145-472D-B5FE-F8225511AC7D}" destId="{C923594B-622C-4AAA-B00F-1961072950D7}" srcOrd="0" destOrd="0" presId="urn:microsoft.com/office/officeart/2008/layout/VerticalCurvedList"/>
    <dgm:cxn modelId="{B457C16C-024D-486D-A4B8-16E4F0D9310D}" type="presOf" srcId="{2528276B-DE6A-466B-872E-9FFF419418FA}" destId="{286C3E9D-37B6-4091-B940-C72C7EB043F6}" srcOrd="0" destOrd="0" presId="urn:microsoft.com/office/officeart/2008/layout/VerticalCurvedList"/>
    <dgm:cxn modelId="{02DF88C0-07CE-49E7-91D1-17FD22084D01}" srcId="{F84F6C66-5521-40C2-99FF-C86F056ED85A}" destId="{57D1A95B-FCA3-4CCF-BC28-0705EF0DA074}" srcOrd="4" destOrd="0" parTransId="{1191505A-3AE0-48A1-8DBF-71E3C42AB60A}" sibTransId="{875898E9-CE1B-4FC3-A10D-75A6FED452FD}"/>
    <dgm:cxn modelId="{B2FD290F-A12C-411E-AC92-AF7C602D2D99}" srcId="{F84F6C66-5521-40C2-99FF-C86F056ED85A}" destId="{A42DB187-3135-4C98-9D1D-37EECE5C3DAA}" srcOrd="1" destOrd="0" parTransId="{3FF8DFCD-AAF2-49B2-A066-9924369639BF}" sibTransId="{6AB27FEB-6B46-4226-A3D0-F39ED297C4D3}"/>
    <dgm:cxn modelId="{AA12733F-E9AE-4BF9-8B87-079B3FF10231}" srcId="{F84F6C66-5521-40C2-99FF-C86F056ED85A}" destId="{6986C4B9-B145-472D-B5FE-F8225511AC7D}" srcOrd="3" destOrd="0" parTransId="{739FDE78-2533-4329-8AC3-3A63DB680452}" sibTransId="{60A19B1F-4756-4B09-ADE7-D83714F4E966}"/>
    <dgm:cxn modelId="{978D69F0-44B5-4441-BB66-0D57A68087DE}" type="presOf" srcId="{57D1A95B-FCA3-4CCF-BC28-0705EF0DA074}" destId="{BE4F6CBD-BEC7-4BB2-8CA8-4AB62F12DFF9}" srcOrd="0" destOrd="0" presId="urn:microsoft.com/office/officeart/2008/layout/VerticalCurvedList"/>
    <dgm:cxn modelId="{2270A6A0-8004-436A-890F-646B28D8049E}" type="presOf" srcId="{A42DB187-3135-4C98-9D1D-37EECE5C3DAA}" destId="{5A595AD2-FE45-4B8B-A2C1-75FE0D6BA4CF}" srcOrd="0" destOrd="0" presId="urn:microsoft.com/office/officeart/2008/layout/VerticalCurvedList"/>
    <dgm:cxn modelId="{AC41D241-A6AC-4286-B272-479F7E042781}" type="presOf" srcId="{F84F6C66-5521-40C2-99FF-C86F056ED85A}" destId="{CC40E849-C888-4AC7-910D-E24D8544BF0D}" srcOrd="0" destOrd="0" presId="urn:microsoft.com/office/officeart/2008/layout/VerticalCurvedList"/>
    <dgm:cxn modelId="{9C42C2BF-E0CC-41E9-AC7E-B90C6F88C8D8}" srcId="{F84F6C66-5521-40C2-99FF-C86F056ED85A}" destId="{BFDE6005-9C7B-42F5-BB43-5685478FB0C1}" srcOrd="6" destOrd="0" parTransId="{682A8476-9EDF-4A3F-AE90-DD951842BBE2}" sibTransId="{CC3480D4-2198-4005-A5B7-701AEB4574CF}"/>
    <dgm:cxn modelId="{DA5ADEE2-A986-4034-AD6C-3E5A54F59532}" srcId="{F84F6C66-5521-40C2-99FF-C86F056ED85A}" destId="{2528276B-DE6A-466B-872E-9FFF419418FA}" srcOrd="0" destOrd="0" parTransId="{8116D8C7-316A-491B-9EE5-3D15DA2EC3FD}" sibTransId="{C1CBC224-4EBC-4170-9C71-98C50133E661}"/>
    <dgm:cxn modelId="{3BB5F01D-973D-47C3-A94D-2B7D03D48391}" srcId="{F84F6C66-5521-40C2-99FF-C86F056ED85A}" destId="{8678C995-4796-4396-A4B9-CBFBF977C272}" srcOrd="5" destOrd="0" parTransId="{19979F80-664D-409F-8156-F6A53063E4C6}" sibTransId="{3EE69CA6-255F-4562-BF96-1129304495E1}"/>
    <dgm:cxn modelId="{C6A35BCE-FFFC-4C10-AF48-323F545C0C19}" type="presOf" srcId="{8678C995-4796-4396-A4B9-CBFBF977C272}" destId="{D721E583-BAE3-4507-BD24-52408A068D6F}" srcOrd="0" destOrd="0" presId="urn:microsoft.com/office/officeart/2008/layout/VerticalCurvedList"/>
    <dgm:cxn modelId="{87A77F23-99C9-4787-BAC0-A378B6B09F72}" srcId="{F84F6C66-5521-40C2-99FF-C86F056ED85A}" destId="{FEE30B3A-C4F8-4EC6-8EA4-5753C35FC2EA}" srcOrd="2" destOrd="0" parTransId="{1D84F916-3CFF-412E-BF63-BD08EBD75A9E}" sibTransId="{309CF2EB-9F89-4689-B3E6-BCE404DB5074}"/>
    <dgm:cxn modelId="{BF1CB121-299D-40F8-8583-68571E798A9F}" type="presOf" srcId="{BFDE6005-9C7B-42F5-BB43-5685478FB0C1}" destId="{A295BBAD-3CA0-4AC3-930D-295E5BE12D05}" srcOrd="0" destOrd="0" presId="urn:microsoft.com/office/officeart/2008/layout/VerticalCurvedList"/>
    <dgm:cxn modelId="{997D5BB9-0939-48E8-BC12-929A5B039E8D}" type="presOf" srcId="{FEE30B3A-C4F8-4EC6-8EA4-5753C35FC2EA}" destId="{C4366844-5D70-47CC-8F2D-622A3F956373}" srcOrd="0" destOrd="0" presId="urn:microsoft.com/office/officeart/2008/layout/VerticalCurvedList"/>
    <dgm:cxn modelId="{B856117C-04E1-4BA1-9B79-FD6089DE2C11}" type="presOf" srcId="{C1CBC224-4EBC-4170-9C71-98C50133E661}" destId="{30C4D84D-83B0-4115-B1BA-BB76086E6A0A}" srcOrd="0" destOrd="0" presId="urn:microsoft.com/office/officeart/2008/layout/VerticalCurvedList"/>
    <dgm:cxn modelId="{D39552C1-0078-48C2-91FB-B658128E9ABA}" type="presParOf" srcId="{CC40E849-C888-4AC7-910D-E24D8544BF0D}" destId="{3170B91E-7745-44B8-97A4-A475B63696D5}" srcOrd="0" destOrd="0" presId="urn:microsoft.com/office/officeart/2008/layout/VerticalCurvedList"/>
    <dgm:cxn modelId="{17B1D579-85E2-4FC9-87F7-4E835A3CA522}" type="presParOf" srcId="{3170B91E-7745-44B8-97A4-A475B63696D5}" destId="{B63202F2-F136-4A53-BBC0-18A18E8C1FF9}" srcOrd="0" destOrd="0" presId="urn:microsoft.com/office/officeart/2008/layout/VerticalCurvedList"/>
    <dgm:cxn modelId="{49DDE468-C1B5-4EA3-B82B-21322A89BCA3}" type="presParOf" srcId="{B63202F2-F136-4A53-BBC0-18A18E8C1FF9}" destId="{7E7B918D-80DD-4DD8-AF7E-2AC82BB8EC7D}" srcOrd="0" destOrd="0" presId="urn:microsoft.com/office/officeart/2008/layout/VerticalCurvedList"/>
    <dgm:cxn modelId="{BB565844-6C22-42FC-8C42-3EFCF7F238CB}" type="presParOf" srcId="{B63202F2-F136-4A53-BBC0-18A18E8C1FF9}" destId="{30C4D84D-83B0-4115-B1BA-BB76086E6A0A}" srcOrd="1" destOrd="0" presId="urn:microsoft.com/office/officeart/2008/layout/VerticalCurvedList"/>
    <dgm:cxn modelId="{E2596E7A-280A-429F-B1BD-027A98A07E69}" type="presParOf" srcId="{B63202F2-F136-4A53-BBC0-18A18E8C1FF9}" destId="{A159ED3E-2BCE-454E-809E-1592E13B2FD6}" srcOrd="2" destOrd="0" presId="urn:microsoft.com/office/officeart/2008/layout/VerticalCurvedList"/>
    <dgm:cxn modelId="{59AC0AC1-0925-4714-A19C-829CFF0DC8F1}" type="presParOf" srcId="{B63202F2-F136-4A53-BBC0-18A18E8C1FF9}" destId="{566083D9-89B6-435D-846D-36DACD77A22D}" srcOrd="3" destOrd="0" presId="urn:microsoft.com/office/officeart/2008/layout/VerticalCurvedList"/>
    <dgm:cxn modelId="{437DB370-14A2-41B5-BB5C-6CFF6236004E}" type="presParOf" srcId="{3170B91E-7745-44B8-97A4-A475B63696D5}" destId="{286C3E9D-37B6-4091-B940-C72C7EB043F6}" srcOrd="1" destOrd="0" presId="urn:microsoft.com/office/officeart/2008/layout/VerticalCurvedList"/>
    <dgm:cxn modelId="{15B17765-2EBC-41AB-A798-F8F34FDD6B59}" type="presParOf" srcId="{3170B91E-7745-44B8-97A4-A475B63696D5}" destId="{602E5EAF-7F0B-43E9-A4E4-905B6BDD2072}" srcOrd="2" destOrd="0" presId="urn:microsoft.com/office/officeart/2008/layout/VerticalCurvedList"/>
    <dgm:cxn modelId="{F9CE79A7-1EB4-4EC9-8BBE-191C6E106D7E}" type="presParOf" srcId="{602E5EAF-7F0B-43E9-A4E4-905B6BDD2072}" destId="{55455E02-F49A-458F-9ACC-1718D8D45F00}" srcOrd="0" destOrd="0" presId="urn:microsoft.com/office/officeart/2008/layout/VerticalCurvedList"/>
    <dgm:cxn modelId="{192F8EE2-4C73-49FB-8402-DB81B52C1745}" type="presParOf" srcId="{3170B91E-7745-44B8-97A4-A475B63696D5}" destId="{5A595AD2-FE45-4B8B-A2C1-75FE0D6BA4CF}" srcOrd="3" destOrd="0" presId="urn:microsoft.com/office/officeart/2008/layout/VerticalCurvedList"/>
    <dgm:cxn modelId="{3E304AF7-D6B4-4A7B-81C4-83B6F795BB42}" type="presParOf" srcId="{3170B91E-7745-44B8-97A4-A475B63696D5}" destId="{5C6096D4-CB92-4A8E-94F8-932109A6939D}" srcOrd="4" destOrd="0" presId="urn:microsoft.com/office/officeart/2008/layout/VerticalCurvedList"/>
    <dgm:cxn modelId="{91A47438-97F0-4CC7-A55E-E88E848AFBF4}" type="presParOf" srcId="{5C6096D4-CB92-4A8E-94F8-932109A6939D}" destId="{2CC09460-0385-4576-B212-932E023A1EEB}" srcOrd="0" destOrd="0" presId="urn:microsoft.com/office/officeart/2008/layout/VerticalCurvedList"/>
    <dgm:cxn modelId="{56AF7B11-5C94-4FC1-B300-D244D841117E}" type="presParOf" srcId="{3170B91E-7745-44B8-97A4-A475B63696D5}" destId="{C4366844-5D70-47CC-8F2D-622A3F956373}" srcOrd="5" destOrd="0" presId="urn:microsoft.com/office/officeart/2008/layout/VerticalCurvedList"/>
    <dgm:cxn modelId="{2DD8B381-2959-4F6C-89CE-516D753266D1}" type="presParOf" srcId="{3170B91E-7745-44B8-97A4-A475B63696D5}" destId="{729DC040-BAFB-4C0E-B877-EB0501A0F5AA}" srcOrd="6" destOrd="0" presId="urn:microsoft.com/office/officeart/2008/layout/VerticalCurvedList"/>
    <dgm:cxn modelId="{AD9F12D4-7352-4878-8BEA-DBEA8DD5ADB4}" type="presParOf" srcId="{729DC040-BAFB-4C0E-B877-EB0501A0F5AA}" destId="{666F0470-AA64-4EAB-A3C2-C237F6CC60A4}" srcOrd="0" destOrd="0" presId="urn:microsoft.com/office/officeart/2008/layout/VerticalCurvedList"/>
    <dgm:cxn modelId="{FC2A3C3C-E84F-4822-856F-B2D760EC1841}" type="presParOf" srcId="{3170B91E-7745-44B8-97A4-A475B63696D5}" destId="{C923594B-622C-4AAA-B00F-1961072950D7}" srcOrd="7" destOrd="0" presId="urn:microsoft.com/office/officeart/2008/layout/VerticalCurvedList"/>
    <dgm:cxn modelId="{A36B234A-C746-4F70-8A7A-E59E00E515DE}" type="presParOf" srcId="{3170B91E-7745-44B8-97A4-A475B63696D5}" destId="{04C46DCD-294C-4E09-88DD-50908AF0A420}" srcOrd="8" destOrd="0" presId="urn:microsoft.com/office/officeart/2008/layout/VerticalCurvedList"/>
    <dgm:cxn modelId="{F5D6021B-7E44-4CF7-A96A-77F9F7972E22}" type="presParOf" srcId="{04C46DCD-294C-4E09-88DD-50908AF0A420}" destId="{7FF197B5-19DF-437E-8EA4-F5EF1D7448A3}" srcOrd="0" destOrd="0" presId="urn:microsoft.com/office/officeart/2008/layout/VerticalCurvedList"/>
    <dgm:cxn modelId="{3A66CD71-F66A-410E-A232-2171544B839D}" type="presParOf" srcId="{3170B91E-7745-44B8-97A4-A475B63696D5}" destId="{BE4F6CBD-BEC7-4BB2-8CA8-4AB62F12DFF9}" srcOrd="9" destOrd="0" presId="urn:microsoft.com/office/officeart/2008/layout/VerticalCurvedList"/>
    <dgm:cxn modelId="{D6A8BC09-45E9-4313-BB2F-79C52984A9C0}" type="presParOf" srcId="{3170B91E-7745-44B8-97A4-A475B63696D5}" destId="{E00D626B-63BC-4FD1-9EE9-7FC288372F90}" srcOrd="10" destOrd="0" presId="urn:microsoft.com/office/officeart/2008/layout/VerticalCurvedList"/>
    <dgm:cxn modelId="{F5130180-636B-4D3E-816D-6838AFB44B1A}" type="presParOf" srcId="{E00D626B-63BC-4FD1-9EE9-7FC288372F90}" destId="{22575A18-223C-4A93-B3F0-1CA215286AC0}" srcOrd="0" destOrd="0" presId="urn:microsoft.com/office/officeart/2008/layout/VerticalCurvedList"/>
    <dgm:cxn modelId="{9C8156B1-70FC-48DF-9912-E2F0BF7BAF14}" type="presParOf" srcId="{3170B91E-7745-44B8-97A4-A475B63696D5}" destId="{D721E583-BAE3-4507-BD24-52408A068D6F}" srcOrd="11" destOrd="0" presId="urn:microsoft.com/office/officeart/2008/layout/VerticalCurvedList"/>
    <dgm:cxn modelId="{F083BC07-52E9-441D-8E58-032080023E10}" type="presParOf" srcId="{3170B91E-7745-44B8-97A4-A475B63696D5}" destId="{5A66E3BE-DDFE-4ACF-B1C0-C58302E5E9E6}" srcOrd="12" destOrd="0" presId="urn:microsoft.com/office/officeart/2008/layout/VerticalCurvedList"/>
    <dgm:cxn modelId="{D8BA026D-C2AD-4A26-9DA2-B29EA8D45987}" type="presParOf" srcId="{5A66E3BE-DDFE-4ACF-B1C0-C58302E5E9E6}" destId="{40BF02B9-9F94-4357-980E-8F3E7121E9A6}" srcOrd="0" destOrd="0" presId="urn:microsoft.com/office/officeart/2008/layout/VerticalCurvedList"/>
    <dgm:cxn modelId="{91F53930-794E-4EB2-A16F-ED3309D466BE}" type="presParOf" srcId="{3170B91E-7745-44B8-97A4-A475B63696D5}" destId="{A295BBAD-3CA0-4AC3-930D-295E5BE12D05}" srcOrd="13" destOrd="0" presId="urn:microsoft.com/office/officeart/2008/layout/VerticalCurvedList"/>
    <dgm:cxn modelId="{B9503667-BE25-4899-B00F-4EEFF06E0C86}" type="presParOf" srcId="{3170B91E-7745-44B8-97A4-A475B63696D5}" destId="{E6315A3A-0F89-4A78-B12F-91933CB6AC60}" srcOrd="14" destOrd="0" presId="urn:microsoft.com/office/officeart/2008/layout/VerticalCurvedList"/>
    <dgm:cxn modelId="{2909BC91-A170-454E-BC5B-5A9B07474BE9}" type="presParOf" srcId="{E6315A3A-0F89-4A78-B12F-91933CB6AC60}" destId="{A89A7E79-8864-4208-9979-191E710596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347DD6-0974-4C0A-9D3B-EE87495420A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3C6560-84FE-45ED-8EB1-BF1A67E0E987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высшего должностного лица муниципального образования </a:t>
          </a:r>
        </a:p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2 104,4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8EC9B8-1FB0-47E0-A52B-3FBC086EF137}" type="parTrans" cxnId="{547707C7-F995-474F-9CB0-1ED640960D17}">
      <dgm:prSet/>
      <dgm:spPr/>
      <dgm:t>
        <a:bodyPr/>
        <a:lstStyle/>
        <a:p>
          <a:endParaRPr lang="ru-RU"/>
        </a:p>
      </dgm:t>
    </dgm:pt>
    <dgm:pt modelId="{B0FABF00-731D-49BF-8CB2-020569DDFE5D}" type="sibTrans" cxnId="{547707C7-F995-474F-9CB0-1ED640960D17}">
      <dgm:prSet/>
      <dgm:spPr/>
      <dgm:t>
        <a:bodyPr/>
        <a:lstStyle/>
        <a:p>
          <a:endParaRPr lang="ru-RU"/>
        </a:p>
      </dgm:t>
    </dgm:pt>
    <dgm:pt modelId="{2F7EFEF7-7067-4B38-A9E8-274E47A2EDC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Совета депутатов  1 252,9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33C4172-BE34-4B1A-BD67-FEF62B77B508}" type="parTrans" cxnId="{991D715B-73F1-419A-AA60-EEF819903E81}">
      <dgm:prSet/>
      <dgm:spPr/>
      <dgm:t>
        <a:bodyPr/>
        <a:lstStyle/>
        <a:p>
          <a:endParaRPr lang="ru-RU"/>
        </a:p>
      </dgm:t>
    </dgm:pt>
    <dgm:pt modelId="{5B3882D9-53B4-42CC-ADAC-01810E9EEF29}" type="sibTrans" cxnId="{991D715B-73F1-419A-AA60-EEF819903E81}">
      <dgm:prSet/>
      <dgm:spPr/>
      <dgm:t>
        <a:bodyPr/>
        <a:lstStyle/>
        <a:p>
          <a:endParaRPr lang="ru-RU"/>
        </a:p>
      </dgm:t>
    </dgm:pt>
    <dgm:pt modelId="{CB39D1E3-A30E-4A65-A205-E7EBAEF8127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Функционирование Администрации  37 779,7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8D21C7-05AA-4EE1-BEBF-2411F6FCC12D}" type="parTrans" cxnId="{6C8B33B8-95E8-4176-95AE-E81BE93D61A0}">
      <dgm:prSet/>
      <dgm:spPr/>
      <dgm:t>
        <a:bodyPr/>
        <a:lstStyle/>
        <a:p>
          <a:endParaRPr lang="ru-RU"/>
        </a:p>
      </dgm:t>
    </dgm:pt>
    <dgm:pt modelId="{5A66964F-0AA5-44B0-BF7C-67DACB0B09FA}" type="sibTrans" cxnId="{6C8B33B8-95E8-4176-95AE-E81BE93D61A0}">
      <dgm:prSet/>
      <dgm:spPr/>
      <dgm:t>
        <a:bodyPr/>
        <a:lstStyle/>
        <a:p>
          <a:endParaRPr lang="ru-RU"/>
        </a:p>
      </dgm:t>
    </dgm:pt>
    <dgm:pt modelId="{B6659F7C-D572-4FCD-BFBF-DC264CE8EF5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деятельности финансовых и контрольно-счетных органов  7 038,4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7522F9-6CD5-4D2F-ABD0-502EAE4AA783}" type="parTrans" cxnId="{0889F291-7876-46A1-8807-33CC7BB24133}">
      <dgm:prSet/>
      <dgm:spPr/>
      <dgm:t>
        <a:bodyPr/>
        <a:lstStyle/>
        <a:p>
          <a:endParaRPr lang="ru-RU"/>
        </a:p>
      </dgm:t>
    </dgm:pt>
    <dgm:pt modelId="{681911C7-D521-4FE5-A28F-60D7B9B0C49C}" type="sibTrans" cxnId="{0889F291-7876-46A1-8807-33CC7BB24133}">
      <dgm:prSet/>
      <dgm:spPr/>
      <dgm:t>
        <a:bodyPr/>
        <a:lstStyle/>
        <a:p>
          <a:endParaRPr lang="ru-RU"/>
        </a:p>
      </dgm:t>
    </dgm:pt>
    <dgm:pt modelId="{23E71559-44AE-4AAA-B1AD-90B62932C8CE}">
      <dgm:prSet phldrT="[Текст]"/>
      <dgm:spPr>
        <a:ln w="9525"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Другие общегосударственные вопросы (в том числе функционирование подведомственных учреждений) 76 987,6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8D4DC7E-F2A3-474A-B30F-273C596549EC}" type="parTrans" cxnId="{9BC2F6CC-D02C-44D7-9A51-4D32387A68D9}">
      <dgm:prSet/>
      <dgm:spPr/>
      <dgm:t>
        <a:bodyPr/>
        <a:lstStyle/>
        <a:p>
          <a:endParaRPr lang="ru-RU"/>
        </a:p>
      </dgm:t>
    </dgm:pt>
    <dgm:pt modelId="{42BEA4C0-5EEF-4618-A057-58A490602A19}" type="sibTrans" cxnId="{9BC2F6CC-D02C-44D7-9A51-4D32387A68D9}">
      <dgm:prSet/>
      <dgm:spPr/>
      <dgm:t>
        <a:bodyPr/>
        <a:lstStyle/>
        <a:p>
          <a:endParaRPr lang="ru-RU"/>
        </a:p>
      </dgm:t>
    </dgm:pt>
    <dgm:pt modelId="{29557499-888C-40A2-87EA-74983914515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Судебная система  (составление (изменение) списков кандидатов в присяжные заседатели) 2,3 тыс. рублей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CF0ACB-0309-4A6E-AA9F-7B941148B865}" type="parTrans" cxnId="{3FF2D2F3-E29B-403F-9DBF-8AD71B2ED774}">
      <dgm:prSet/>
      <dgm:spPr/>
      <dgm:t>
        <a:bodyPr/>
        <a:lstStyle/>
        <a:p>
          <a:endParaRPr lang="ru-RU"/>
        </a:p>
      </dgm:t>
    </dgm:pt>
    <dgm:pt modelId="{2C14FDF1-6E46-4B53-BAE4-49136B3DEE63}" type="sibTrans" cxnId="{3FF2D2F3-E29B-403F-9DBF-8AD71B2ED774}">
      <dgm:prSet/>
      <dgm:spPr/>
      <dgm:t>
        <a:bodyPr/>
        <a:lstStyle/>
        <a:p>
          <a:endParaRPr lang="ru-RU"/>
        </a:p>
      </dgm:t>
    </dgm:pt>
    <dgm:pt modelId="{10D872C1-23B9-4CCC-A220-6E26D0A4F358}" type="pres">
      <dgm:prSet presAssocID="{C4347DD6-0974-4C0A-9D3B-EE87495420A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FFC57AE-BF86-4F8C-8851-88BFE300123E}" type="pres">
      <dgm:prSet presAssocID="{C4347DD6-0974-4C0A-9D3B-EE87495420A6}" presName="Name1" presStyleCnt="0"/>
      <dgm:spPr/>
    </dgm:pt>
    <dgm:pt modelId="{51818453-6B4F-4FD5-8AF1-7C7E6F75A8E8}" type="pres">
      <dgm:prSet presAssocID="{C4347DD6-0974-4C0A-9D3B-EE87495420A6}" presName="cycle" presStyleCnt="0"/>
      <dgm:spPr/>
    </dgm:pt>
    <dgm:pt modelId="{27440370-7DC3-42BE-A78E-E7F3FDF51686}" type="pres">
      <dgm:prSet presAssocID="{C4347DD6-0974-4C0A-9D3B-EE87495420A6}" presName="srcNode" presStyleLbl="node1" presStyleIdx="0" presStyleCnt="6"/>
      <dgm:spPr/>
    </dgm:pt>
    <dgm:pt modelId="{DC8FF0B6-DE0A-4F27-8E63-E56E857A5C17}" type="pres">
      <dgm:prSet presAssocID="{C4347DD6-0974-4C0A-9D3B-EE87495420A6}" presName="conn" presStyleLbl="parChTrans1D2" presStyleIdx="0" presStyleCnt="1"/>
      <dgm:spPr/>
      <dgm:t>
        <a:bodyPr/>
        <a:lstStyle/>
        <a:p>
          <a:endParaRPr lang="ru-RU"/>
        </a:p>
      </dgm:t>
    </dgm:pt>
    <dgm:pt modelId="{B5E4231E-1FDF-4800-9540-06BB43B8D9C6}" type="pres">
      <dgm:prSet presAssocID="{C4347DD6-0974-4C0A-9D3B-EE87495420A6}" presName="extraNode" presStyleLbl="node1" presStyleIdx="0" presStyleCnt="6"/>
      <dgm:spPr/>
    </dgm:pt>
    <dgm:pt modelId="{2682B534-5EB6-4822-8B72-2CF15DFCE98D}" type="pres">
      <dgm:prSet presAssocID="{C4347DD6-0974-4C0A-9D3B-EE87495420A6}" presName="dstNode" presStyleLbl="node1" presStyleIdx="0" presStyleCnt="6"/>
      <dgm:spPr/>
    </dgm:pt>
    <dgm:pt modelId="{6183AB5E-E564-463C-B267-CC607A7C5A15}" type="pres">
      <dgm:prSet presAssocID="{A93C6560-84FE-45ED-8EB1-BF1A67E0E987}" presName="text_1" presStyleLbl="node1" presStyleIdx="0" presStyleCnt="6" custLinFactNeighborX="-288" custLinFactNeighborY="-3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875DB-ABCC-4DDE-978F-D376310DD4FC}" type="pres">
      <dgm:prSet presAssocID="{A93C6560-84FE-45ED-8EB1-BF1A67E0E987}" presName="accent_1" presStyleCnt="0"/>
      <dgm:spPr/>
    </dgm:pt>
    <dgm:pt modelId="{28BFEB6D-855D-4BBB-AE26-37D88D2FDD0B}" type="pres">
      <dgm:prSet presAssocID="{A93C6560-84FE-45ED-8EB1-BF1A67E0E987}" presName="accentRepeatNode" presStyleLbl="solidFgAcc1" presStyleIdx="0" presStyleCnt="6"/>
      <dgm:spPr/>
    </dgm:pt>
    <dgm:pt modelId="{7C583722-9FF0-4553-941E-64B9573CAE59}" type="pres">
      <dgm:prSet presAssocID="{2F7EFEF7-7067-4B38-A9E8-274E47A2EDC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DEA03-D5C4-4528-928D-1BED7BA5C6F5}" type="pres">
      <dgm:prSet presAssocID="{2F7EFEF7-7067-4B38-A9E8-274E47A2EDC3}" presName="accent_2" presStyleCnt="0"/>
      <dgm:spPr/>
    </dgm:pt>
    <dgm:pt modelId="{CEF61A5A-A404-4503-8C18-096A012E075D}" type="pres">
      <dgm:prSet presAssocID="{2F7EFEF7-7067-4B38-A9E8-274E47A2EDC3}" presName="accentRepeatNode" presStyleLbl="solidFgAcc1" presStyleIdx="1" presStyleCnt="6"/>
      <dgm:spPr/>
    </dgm:pt>
    <dgm:pt modelId="{FFC91D33-ED31-4E11-B569-038E9B5E1ECA}" type="pres">
      <dgm:prSet presAssocID="{CB39D1E3-A30E-4A65-A205-E7EBAEF81271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44C712-F9C4-41C3-8329-997E3C05BCC0}" type="pres">
      <dgm:prSet presAssocID="{CB39D1E3-A30E-4A65-A205-E7EBAEF81271}" presName="accent_3" presStyleCnt="0"/>
      <dgm:spPr/>
    </dgm:pt>
    <dgm:pt modelId="{71F09C3E-EAA5-43D9-AB34-6004D936D625}" type="pres">
      <dgm:prSet presAssocID="{CB39D1E3-A30E-4A65-A205-E7EBAEF81271}" presName="accentRepeatNode" presStyleLbl="solidFgAcc1" presStyleIdx="2" presStyleCnt="6"/>
      <dgm:spPr/>
    </dgm:pt>
    <dgm:pt modelId="{CD9A3B5F-D157-46FB-9326-8A99C4749BF5}" type="pres">
      <dgm:prSet presAssocID="{29557499-888C-40A2-87EA-749839145157}" presName="text_4" presStyleLbl="node1" presStyleIdx="3" presStyleCnt="6" custLinFactNeighborX="-777" custLinFactNeighborY="7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1D53-F282-4E35-9734-A1EE35426DDE}" type="pres">
      <dgm:prSet presAssocID="{29557499-888C-40A2-87EA-749839145157}" presName="accent_4" presStyleCnt="0"/>
      <dgm:spPr/>
    </dgm:pt>
    <dgm:pt modelId="{04416FE6-8E75-4AE2-8CB6-1266DD65FACD}" type="pres">
      <dgm:prSet presAssocID="{29557499-888C-40A2-87EA-749839145157}" presName="accentRepeatNode" presStyleLbl="solidFgAcc1" presStyleIdx="3" presStyleCnt="6"/>
      <dgm:spPr/>
    </dgm:pt>
    <dgm:pt modelId="{F41691D8-7D16-45EA-B36D-C889ACCECC39}" type="pres">
      <dgm:prSet presAssocID="{B6659F7C-D572-4FCD-BFBF-DC264CE8EF5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2760-18DF-4B7E-A6A5-34ADBBB48989}" type="pres">
      <dgm:prSet presAssocID="{B6659F7C-D572-4FCD-BFBF-DC264CE8EF56}" presName="accent_5" presStyleCnt="0"/>
      <dgm:spPr/>
    </dgm:pt>
    <dgm:pt modelId="{508DA39C-ADBA-48D3-8BF1-2428AF75CDD5}" type="pres">
      <dgm:prSet presAssocID="{B6659F7C-D572-4FCD-BFBF-DC264CE8EF56}" presName="accentRepeatNode" presStyleLbl="solidFgAcc1" presStyleIdx="4" presStyleCnt="6"/>
      <dgm:spPr/>
    </dgm:pt>
    <dgm:pt modelId="{E459339B-3476-47F7-B256-E613C0254E79}" type="pres">
      <dgm:prSet presAssocID="{23E71559-44AE-4AAA-B1AD-90B62932C8C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52131-0E7E-4212-853F-D675F24DCC78}" type="pres">
      <dgm:prSet presAssocID="{23E71559-44AE-4AAA-B1AD-90B62932C8CE}" presName="accent_6" presStyleCnt="0"/>
      <dgm:spPr/>
    </dgm:pt>
    <dgm:pt modelId="{A55542A5-B230-4E3D-A8E4-87AD73F79EFF}" type="pres">
      <dgm:prSet presAssocID="{23E71559-44AE-4AAA-B1AD-90B62932C8CE}" presName="accentRepeatNode" presStyleLbl="solidFgAcc1" presStyleIdx="5" presStyleCnt="6"/>
      <dgm:spPr/>
    </dgm:pt>
  </dgm:ptLst>
  <dgm:cxnLst>
    <dgm:cxn modelId="{09E44070-5880-446C-AB18-A0E7806E869A}" type="presOf" srcId="{23E71559-44AE-4AAA-B1AD-90B62932C8CE}" destId="{E459339B-3476-47F7-B256-E613C0254E79}" srcOrd="0" destOrd="0" presId="urn:microsoft.com/office/officeart/2008/layout/VerticalCurvedList"/>
    <dgm:cxn modelId="{547707C7-F995-474F-9CB0-1ED640960D17}" srcId="{C4347DD6-0974-4C0A-9D3B-EE87495420A6}" destId="{A93C6560-84FE-45ED-8EB1-BF1A67E0E987}" srcOrd="0" destOrd="0" parTransId="{078EC9B8-1FB0-47E0-A52B-3FBC086EF137}" sibTransId="{B0FABF00-731D-49BF-8CB2-020569DDFE5D}"/>
    <dgm:cxn modelId="{3FF2D2F3-E29B-403F-9DBF-8AD71B2ED774}" srcId="{C4347DD6-0974-4C0A-9D3B-EE87495420A6}" destId="{29557499-888C-40A2-87EA-749839145157}" srcOrd="3" destOrd="0" parTransId="{B5CF0ACB-0309-4A6E-AA9F-7B941148B865}" sibTransId="{2C14FDF1-6E46-4B53-BAE4-49136B3DEE63}"/>
    <dgm:cxn modelId="{AC49238A-6B43-4900-922B-EE79036C3BDB}" type="presOf" srcId="{A93C6560-84FE-45ED-8EB1-BF1A67E0E987}" destId="{6183AB5E-E564-463C-B267-CC607A7C5A15}" srcOrd="0" destOrd="0" presId="urn:microsoft.com/office/officeart/2008/layout/VerticalCurvedList"/>
    <dgm:cxn modelId="{B904DC95-3A61-4EE0-8D42-95D87DC01B90}" type="presOf" srcId="{B6659F7C-D572-4FCD-BFBF-DC264CE8EF56}" destId="{F41691D8-7D16-45EA-B36D-C889ACCECC39}" srcOrd="0" destOrd="0" presId="urn:microsoft.com/office/officeart/2008/layout/VerticalCurvedList"/>
    <dgm:cxn modelId="{CCBE6240-E5C4-4CB8-BEF6-81F5D626BA3C}" type="presOf" srcId="{2F7EFEF7-7067-4B38-A9E8-274E47A2EDC3}" destId="{7C583722-9FF0-4553-941E-64B9573CAE59}" srcOrd="0" destOrd="0" presId="urn:microsoft.com/office/officeart/2008/layout/VerticalCurvedList"/>
    <dgm:cxn modelId="{C6A63161-ED1E-4BB5-9351-A67540630D20}" type="presOf" srcId="{29557499-888C-40A2-87EA-749839145157}" destId="{CD9A3B5F-D157-46FB-9326-8A99C4749BF5}" srcOrd="0" destOrd="0" presId="urn:microsoft.com/office/officeart/2008/layout/VerticalCurvedList"/>
    <dgm:cxn modelId="{6C8B33B8-95E8-4176-95AE-E81BE93D61A0}" srcId="{C4347DD6-0974-4C0A-9D3B-EE87495420A6}" destId="{CB39D1E3-A30E-4A65-A205-E7EBAEF81271}" srcOrd="2" destOrd="0" parTransId="{578D21C7-05AA-4EE1-BEBF-2411F6FCC12D}" sibTransId="{5A66964F-0AA5-44B0-BF7C-67DACB0B09FA}"/>
    <dgm:cxn modelId="{0889F291-7876-46A1-8807-33CC7BB24133}" srcId="{C4347DD6-0974-4C0A-9D3B-EE87495420A6}" destId="{B6659F7C-D572-4FCD-BFBF-DC264CE8EF56}" srcOrd="4" destOrd="0" parTransId="{887522F9-6CD5-4D2F-ABD0-502EAE4AA783}" sibTransId="{681911C7-D521-4FE5-A28F-60D7B9B0C49C}"/>
    <dgm:cxn modelId="{B1D44A7A-DA3D-4154-94D4-F6D8D35729B0}" type="presOf" srcId="{C4347DD6-0974-4C0A-9D3B-EE87495420A6}" destId="{10D872C1-23B9-4CCC-A220-6E26D0A4F358}" srcOrd="0" destOrd="0" presId="urn:microsoft.com/office/officeart/2008/layout/VerticalCurvedList"/>
    <dgm:cxn modelId="{991D715B-73F1-419A-AA60-EEF819903E81}" srcId="{C4347DD6-0974-4C0A-9D3B-EE87495420A6}" destId="{2F7EFEF7-7067-4B38-A9E8-274E47A2EDC3}" srcOrd="1" destOrd="0" parTransId="{D33C4172-BE34-4B1A-BD67-FEF62B77B508}" sibTransId="{5B3882D9-53B4-42CC-ADAC-01810E9EEF29}"/>
    <dgm:cxn modelId="{200E9932-5197-4460-BD99-2068F5DD4393}" type="presOf" srcId="{CB39D1E3-A30E-4A65-A205-E7EBAEF81271}" destId="{FFC91D33-ED31-4E11-B569-038E9B5E1ECA}" srcOrd="0" destOrd="0" presId="urn:microsoft.com/office/officeart/2008/layout/VerticalCurvedList"/>
    <dgm:cxn modelId="{9BC2F6CC-D02C-44D7-9A51-4D32387A68D9}" srcId="{C4347DD6-0974-4C0A-9D3B-EE87495420A6}" destId="{23E71559-44AE-4AAA-B1AD-90B62932C8CE}" srcOrd="5" destOrd="0" parTransId="{88D4DC7E-F2A3-474A-B30F-273C596549EC}" sibTransId="{42BEA4C0-5EEF-4618-A057-58A490602A19}"/>
    <dgm:cxn modelId="{86B9F4D3-EDF8-4D42-89CA-F45C8280D068}" type="presOf" srcId="{B0FABF00-731D-49BF-8CB2-020569DDFE5D}" destId="{DC8FF0B6-DE0A-4F27-8E63-E56E857A5C17}" srcOrd="0" destOrd="0" presId="urn:microsoft.com/office/officeart/2008/layout/VerticalCurvedList"/>
    <dgm:cxn modelId="{EBF473AD-D3AF-41D8-8D74-14F043E39775}" type="presParOf" srcId="{10D872C1-23B9-4CCC-A220-6E26D0A4F358}" destId="{BFFC57AE-BF86-4F8C-8851-88BFE300123E}" srcOrd="0" destOrd="0" presId="urn:microsoft.com/office/officeart/2008/layout/VerticalCurvedList"/>
    <dgm:cxn modelId="{18872AD3-4F98-4FB7-8A54-EA3FF7A44C62}" type="presParOf" srcId="{BFFC57AE-BF86-4F8C-8851-88BFE300123E}" destId="{51818453-6B4F-4FD5-8AF1-7C7E6F75A8E8}" srcOrd="0" destOrd="0" presId="urn:microsoft.com/office/officeart/2008/layout/VerticalCurvedList"/>
    <dgm:cxn modelId="{8AA566A7-177F-4CDD-B495-219AC558003B}" type="presParOf" srcId="{51818453-6B4F-4FD5-8AF1-7C7E6F75A8E8}" destId="{27440370-7DC3-42BE-A78E-E7F3FDF51686}" srcOrd="0" destOrd="0" presId="urn:microsoft.com/office/officeart/2008/layout/VerticalCurvedList"/>
    <dgm:cxn modelId="{D2268F8E-6092-4D41-9451-5F6B3ADDE399}" type="presParOf" srcId="{51818453-6B4F-4FD5-8AF1-7C7E6F75A8E8}" destId="{DC8FF0B6-DE0A-4F27-8E63-E56E857A5C17}" srcOrd="1" destOrd="0" presId="urn:microsoft.com/office/officeart/2008/layout/VerticalCurvedList"/>
    <dgm:cxn modelId="{417411C1-5F98-441C-BCF4-6E3B2616CEAC}" type="presParOf" srcId="{51818453-6B4F-4FD5-8AF1-7C7E6F75A8E8}" destId="{B5E4231E-1FDF-4800-9540-06BB43B8D9C6}" srcOrd="2" destOrd="0" presId="urn:microsoft.com/office/officeart/2008/layout/VerticalCurvedList"/>
    <dgm:cxn modelId="{D58FB38B-2718-410C-BF5E-F6BAF63BF376}" type="presParOf" srcId="{51818453-6B4F-4FD5-8AF1-7C7E6F75A8E8}" destId="{2682B534-5EB6-4822-8B72-2CF15DFCE98D}" srcOrd="3" destOrd="0" presId="urn:microsoft.com/office/officeart/2008/layout/VerticalCurvedList"/>
    <dgm:cxn modelId="{25C9A393-CD87-4AE8-9D93-A8CC42CA2801}" type="presParOf" srcId="{BFFC57AE-BF86-4F8C-8851-88BFE300123E}" destId="{6183AB5E-E564-463C-B267-CC607A7C5A15}" srcOrd="1" destOrd="0" presId="urn:microsoft.com/office/officeart/2008/layout/VerticalCurvedList"/>
    <dgm:cxn modelId="{F27329DF-F656-4272-80DB-EA825C1B1382}" type="presParOf" srcId="{BFFC57AE-BF86-4F8C-8851-88BFE300123E}" destId="{023875DB-ABCC-4DDE-978F-D376310DD4FC}" srcOrd="2" destOrd="0" presId="urn:microsoft.com/office/officeart/2008/layout/VerticalCurvedList"/>
    <dgm:cxn modelId="{6E44E77D-04A4-4304-960B-FECD07986CAF}" type="presParOf" srcId="{023875DB-ABCC-4DDE-978F-D376310DD4FC}" destId="{28BFEB6D-855D-4BBB-AE26-37D88D2FDD0B}" srcOrd="0" destOrd="0" presId="urn:microsoft.com/office/officeart/2008/layout/VerticalCurvedList"/>
    <dgm:cxn modelId="{5C3AA54A-C788-48C3-A559-52709685D9AA}" type="presParOf" srcId="{BFFC57AE-BF86-4F8C-8851-88BFE300123E}" destId="{7C583722-9FF0-4553-941E-64B9573CAE59}" srcOrd="3" destOrd="0" presId="urn:microsoft.com/office/officeart/2008/layout/VerticalCurvedList"/>
    <dgm:cxn modelId="{557D5DB5-DADE-465B-B399-057D927F29B6}" type="presParOf" srcId="{BFFC57AE-BF86-4F8C-8851-88BFE300123E}" destId="{51ADEA03-D5C4-4528-928D-1BED7BA5C6F5}" srcOrd="4" destOrd="0" presId="urn:microsoft.com/office/officeart/2008/layout/VerticalCurvedList"/>
    <dgm:cxn modelId="{8D460323-6CBF-49B3-A3BF-E30B41119051}" type="presParOf" srcId="{51ADEA03-D5C4-4528-928D-1BED7BA5C6F5}" destId="{CEF61A5A-A404-4503-8C18-096A012E075D}" srcOrd="0" destOrd="0" presId="urn:microsoft.com/office/officeart/2008/layout/VerticalCurvedList"/>
    <dgm:cxn modelId="{7866188F-30AE-4C51-9C1E-0B921DDADAB3}" type="presParOf" srcId="{BFFC57AE-BF86-4F8C-8851-88BFE300123E}" destId="{FFC91D33-ED31-4E11-B569-038E9B5E1ECA}" srcOrd="5" destOrd="0" presId="urn:microsoft.com/office/officeart/2008/layout/VerticalCurvedList"/>
    <dgm:cxn modelId="{F5CE0CEA-5EC4-41D7-B039-78906ED215DC}" type="presParOf" srcId="{BFFC57AE-BF86-4F8C-8851-88BFE300123E}" destId="{4144C712-F9C4-41C3-8329-997E3C05BCC0}" srcOrd="6" destOrd="0" presId="urn:microsoft.com/office/officeart/2008/layout/VerticalCurvedList"/>
    <dgm:cxn modelId="{7E159B12-AD37-4013-B323-C1CE8FB5726A}" type="presParOf" srcId="{4144C712-F9C4-41C3-8329-997E3C05BCC0}" destId="{71F09C3E-EAA5-43D9-AB34-6004D936D625}" srcOrd="0" destOrd="0" presId="urn:microsoft.com/office/officeart/2008/layout/VerticalCurvedList"/>
    <dgm:cxn modelId="{888DCA15-8962-4E71-B074-E97213443D69}" type="presParOf" srcId="{BFFC57AE-BF86-4F8C-8851-88BFE300123E}" destId="{CD9A3B5F-D157-46FB-9326-8A99C4749BF5}" srcOrd="7" destOrd="0" presId="urn:microsoft.com/office/officeart/2008/layout/VerticalCurvedList"/>
    <dgm:cxn modelId="{AA323E37-6A58-4EB9-9AEA-993025EA59A0}" type="presParOf" srcId="{BFFC57AE-BF86-4F8C-8851-88BFE300123E}" destId="{B35E1D53-F282-4E35-9734-A1EE35426DDE}" srcOrd="8" destOrd="0" presId="urn:microsoft.com/office/officeart/2008/layout/VerticalCurvedList"/>
    <dgm:cxn modelId="{08B10DEE-083A-441B-B00C-F77603F70E5A}" type="presParOf" srcId="{B35E1D53-F282-4E35-9734-A1EE35426DDE}" destId="{04416FE6-8E75-4AE2-8CB6-1266DD65FACD}" srcOrd="0" destOrd="0" presId="urn:microsoft.com/office/officeart/2008/layout/VerticalCurvedList"/>
    <dgm:cxn modelId="{9C4DC06D-34A8-4865-A7A0-95CF86FD92D4}" type="presParOf" srcId="{BFFC57AE-BF86-4F8C-8851-88BFE300123E}" destId="{F41691D8-7D16-45EA-B36D-C889ACCECC39}" srcOrd="9" destOrd="0" presId="urn:microsoft.com/office/officeart/2008/layout/VerticalCurvedList"/>
    <dgm:cxn modelId="{C4F804E6-321C-48D1-AD51-A0361DE9D2AA}" type="presParOf" srcId="{BFFC57AE-BF86-4F8C-8851-88BFE300123E}" destId="{EBCC2760-18DF-4B7E-A6A5-34ADBBB48989}" srcOrd="10" destOrd="0" presId="urn:microsoft.com/office/officeart/2008/layout/VerticalCurvedList"/>
    <dgm:cxn modelId="{0E0A61F7-20ED-412A-B3F6-051C78D5055B}" type="presParOf" srcId="{EBCC2760-18DF-4B7E-A6A5-34ADBBB48989}" destId="{508DA39C-ADBA-48D3-8BF1-2428AF75CDD5}" srcOrd="0" destOrd="0" presId="urn:microsoft.com/office/officeart/2008/layout/VerticalCurvedList"/>
    <dgm:cxn modelId="{F4CCC10C-127F-4ECD-B64D-AC4D440E2598}" type="presParOf" srcId="{BFFC57AE-BF86-4F8C-8851-88BFE300123E}" destId="{E459339B-3476-47F7-B256-E613C0254E79}" srcOrd="11" destOrd="0" presId="urn:microsoft.com/office/officeart/2008/layout/VerticalCurvedList"/>
    <dgm:cxn modelId="{BBCA7F64-B6E4-493D-9C0F-26F48C579BF1}" type="presParOf" srcId="{BFFC57AE-BF86-4F8C-8851-88BFE300123E}" destId="{8DA52131-0E7E-4212-853F-D675F24DCC78}" srcOrd="12" destOrd="0" presId="urn:microsoft.com/office/officeart/2008/layout/VerticalCurvedList"/>
    <dgm:cxn modelId="{602C9FBE-0B91-4389-A6F4-5115E3158D11}" type="presParOf" srcId="{8DA52131-0E7E-4212-853F-D675F24DCC78}" destId="{A55542A5-B230-4E3D-A8E4-87AD73F79E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4F6C66-5521-40C2-99FF-C86F056ED85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187-3135-4C98-9D1D-37EECE5C3DA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Выплата денежных средств на содержание усыновленных (удочеренных) детей 200,0 тыс. рублей; расходы по присмотру и уходу за детьми-инвалидами 152,4 тыс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. рублей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F8DFCD-AAF2-49B2-A066-9924369639BF}" type="par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AB27FEB-6B46-4226-A3D0-F39ED297C4D3}" type="sibTrans" cxnId="{B2FD290F-A12C-411E-AC92-AF7C602D2D99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986C4B9-B145-472D-B5FE-F8225511AC7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Компенсация части родительской платы за содержание ребенка в детских садах </a:t>
          </a:r>
        </a:p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2 616,0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9FDE78-2533-4329-8AC3-3A63DB680452}" type="par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60A19B1F-4756-4B09-ADE7-D83714F4E966}" type="sibTrans" cxnId="{AA12733F-E9AE-4BF9-8B87-079B3FF1023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57D1A95B-FCA3-4CCF-BC28-0705EF0DA074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Оказание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материальной помощи гражданам  308,0  тыс. 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рублей; 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91505A-3AE0-48A1-8DBF-71E3C42AB60A}" type="par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875898E9-CE1B-4FC3-A10D-75A6FED452FD}" type="sibTrans" cxnId="{02DF88C0-07CE-49E7-91D1-17FD22084D01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F01EF08-2799-4C6A-929A-2A15551D8D3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Социальная поддержка старшего поколения, ветеранов и инвалидов, иных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категорий граждан 17,0 тыс. рублей; доплата к пенсии муниципальных служащих 1 341,6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CF450B-01A7-4768-BEA0-6B0BAEEC488E}" type="par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0B2A5A-3523-499F-B32C-4564AFC3CDF7}" type="sibTrans" cxnId="{21355851-7154-443D-B2FD-8DD1657782CE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A72E44ED-20D6-43BA-8BFB-3D49339C098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многодетных семей 1 035,2 тыс. рублей; Обеспечение жильем многодетных семей  734,7 </a:t>
          </a:r>
          <a:r>
            <a:rPr lang="ru-RU" sz="1400" b="0" baseline="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 бесплатное питание для обучающихся общеобразовательных организаций  9 105,9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699D2A-0A7A-4462-B74C-D68DABE3F582}" type="par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1A4B600A-EDBA-43AD-8598-AA4063970E68}" type="sibTrans" cxnId="{0112D811-2DA9-4E58-AE9D-962FE2A4A61D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C7DCCDF0-352F-4595-829A-4603F3C4EC74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Выплата пособия на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содержание опекаемых детей 12 852,3 тыс. рублей;  выплата пособия при устройстве опекаемых детей в семью 259,6 тыс. рублей</a:t>
          </a:r>
          <a:endParaRPr lang="ru-RU" sz="1400" b="0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C7C7D0-253A-4AD4-B86B-C3C35DB6D635}" type="par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35EA0A0-AC9C-44F7-935D-C0DD386484C4}" type="sibTrans" cxnId="{77BC41C9-1A5C-4368-8283-D87EBA899CEB}">
      <dgm:prSet/>
      <dgm:spPr/>
      <dgm:t>
        <a:bodyPr/>
        <a:lstStyle/>
        <a:p>
          <a:endParaRPr lang="ru-RU" sz="1400" b="1">
            <a:latin typeface="Times New Roman" pitchFamily="18" charset="0"/>
            <a:cs typeface="Times New Roman" pitchFamily="18" charset="0"/>
          </a:endParaRPr>
        </a:p>
      </dgm:t>
    </dgm:pt>
    <dgm:pt modelId="{9F1E1127-FB95-4366-A6E8-07BB64E94FB2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Обеспечение </a:t>
          </a:r>
          <a:r>
            <a:rPr lang="ru-RU" sz="1400" b="0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жильем молодых семей 6 225,1 тыс. рублей</a:t>
          </a:r>
          <a:r>
            <a:rPr lang="ru-RU" sz="1400" b="0" baseline="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1400" b="0" baseline="0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2F94F1-4149-4370-A1F0-EF1B51D0BB98}" type="parTrans" cxnId="{B73F08BE-73A4-4C1A-8FAD-820BBD30981C}">
      <dgm:prSet/>
      <dgm:spPr/>
      <dgm:t>
        <a:bodyPr/>
        <a:lstStyle/>
        <a:p>
          <a:endParaRPr lang="ru-RU"/>
        </a:p>
      </dgm:t>
    </dgm:pt>
    <dgm:pt modelId="{B8C82310-23FC-4E5B-8127-2A3B11FC3B9D}" type="sibTrans" cxnId="{B73F08BE-73A4-4C1A-8FAD-820BBD30981C}">
      <dgm:prSet/>
      <dgm:spPr/>
      <dgm:t>
        <a:bodyPr/>
        <a:lstStyle/>
        <a:p>
          <a:endParaRPr lang="ru-RU"/>
        </a:p>
      </dgm:t>
    </dgm:pt>
    <dgm:pt modelId="{CC40E849-C888-4AC7-910D-E24D8544BF0D}" type="pres">
      <dgm:prSet presAssocID="{F84F6C66-5521-40C2-99FF-C86F056ED85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70B91E-7745-44B8-97A4-A475B63696D5}" type="pres">
      <dgm:prSet presAssocID="{F84F6C66-5521-40C2-99FF-C86F056ED85A}" presName="Name1" presStyleCnt="0"/>
      <dgm:spPr/>
    </dgm:pt>
    <dgm:pt modelId="{B63202F2-F136-4A53-BBC0-18A18E8C1FF9}" type="pres">
      <dgm:prSet presAssocID="{F84F6C66-5521-40C2-99FF-C86F056ED85A}" presName="cycle" presStyleCnt="0"/>
      <dgm:spPr/>
    </dgm:pt>
    <dgm:pt modelId="{7E7B918D-80DD-4DD8-AF7E-2AC82BB8EC7D}" type="pres">
      <dgm:prSet presAssocID="{F84F6C66-5521-40C2-99FF-C86F056ED85A}" presName="srcNode" presStyleLbl="node1" presStyleIdx="0" presStyleCnt="7"/>
      <dgm:spPr/>
    </dgm:pt>
    <dgm:pt modelId="{30C4D84D-83B0-4115-B1BA-BB76086E6A0A}" type="pres">
      <dgm:prSet presAssocID="{F84F6C66-5521-40C2-99FF-C86F056ED85A}" presName="conn" presStyleLbl="parChTrans1D2" presStyleIdx="0" presStyleCnt="1"/>
      <dgm:spPr/>
      <dgm:t>
        <a:bodyPr/>
        <a:lstStyle/>
        <a:p>
          <a:endParaRPr lang="ru-RU"/>
        </a:p>
      </dgm:t>
    </dgm:pt>
    <dgm:pt modelId="{A159ED3E-2BCE-454E-809E-1592E13B2FD6}" type="pres">
      <dgm:prSet presAssocID="{F84F6C66-5521-40C2-99FF-C86F056ED85A}" presName="extraNode" presStyleLbl="node1" presStyleIdx="0" presStyleCnt="7"/>
      <dgm:spPr/>
    </dgm:pt>
    <dgm:pt modelId="{566083D9-89B6-435D-846D-36DACD77A22D}" type="pres">
      <dgm:prSet presAssocID="{F84F6C66-5521-40C2-99FF-C86F056ED85A}" presName="dstNode" presStyleLbl="node1" presStyleIdx="0" presStyleCnt="7"/>
      <dgm:spPr/>
    </dgm:pt>
    <dgm:pt modelId="{854879FE-BE8F-4624-AAD6-7DAD88595B55}" type="pres">
      <dgm:prSet presAssocID="{A42DB187-3135-4C98-9D1D-37EECE5C3DAA}" presName="text_1" presStyleLbl="node1" presStyleIdx="0" presStyleCnt="7" custScaleX="103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EA7A6-9687-48F0-B5E9-2EC6C67105D3}" type="pres">
      <dgm:prSet presAssocID="{A42DB187-3135-4C98-9D1D-37EECE5C3DAA}" presName="accent_1" presStyleCnt="0"/>
      <dgm:spPr/>
    </dgm:pt>
    <dgm:pt modelId="{2CC09460-0385-4576-B212-932E023A1EEB}" type="pres">
      <dgm:prSet presAssocID="{A42DB187-3135-4C98-9D1D-37EECE5C3DAA}" presName="accentRepeatNode" presStyleLbl="solidFgAcc1" presStyleIdx="0" presStyleCnt="7"/>
      <dgm:spPr/>
    </dgm:pt>
    <dgm:pt modelId="{6D8C2A91-E19F-463D-BD24-AB9142C0ABED}" type="pres">
      <dgm:prSet presAssocID="{6986C4B9-B145-472D-B5FE-F8225511AC7D}" presName="text_2" presStyleLbl="node1" presStyleIdx="1" presStyleCnt="7" custLinFactNeighborX="787" custLinFactNeighborY="1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53EA5-A45D-491F-AA72-02A8019248CE}" type="pres">
      <dgm:prSet presAssocID="{6986C4B9-B145-472D-B5FE-F8225511AC7D}" presName="accent_2" presStyleCnt="0"/>
      <dgm:spPr/>
    </dgm:pt>
    <dgm:pt modelId="{7FF197B5-19DF-437E-8EA4-F5EF1D7448A3}" type="pres">
      <dgm:prSet presAssocID="{6986C4B9-B145-472D-B5FE-F8225511AC7D}" presName="accentRepeatNode" presStyleLbl="solidFgAcc1" presStyleIdx="1" presStyleCnt="7"/>
      <dgm:spPr/>
    </dgm:pt>
    <dgm:pt modelId="{516DD1F4-A210-4170-91D2-7E7F9DCC880D}" type="pres">
      <dgm:prSet presAssocID="{57D1A95B-FCA3-4CCF-BC28-0705EF0DA074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040A0-D0FE-4D55-B1B6-846EE577A400}" type="pres">
      <dgm:prSet presAssocID="{57D1A95B-FCA3-4CCF-BC28-0705EF0DA074}" presName="accent_3" presStyleCnt="0"/>
      <dgm:spPr/>
    </dgm:pt>
    <dgm:pt modelId="{22575A18-223C-4A93-B3F0-1CA215286AC0}" type="pres">
      <dgm:prSet presAssocID="{57D1A95B-FCA3-4CCF-BC28-0705EF0DA074}" presName="accentRepeatNode" presStyleLbl="solidFgAcc1" presStyleIdx="2" presStyleCnt="7"/>
      <dgm:spPr/>
    </dgm:pt>
    <dgm:pt modelId="{FFB87230-A43F-4ADE-AA01-F0A3AFAA6F65}" type="pres">
      <dgm:prSet presAssocID="{AF01EF08-2799-4C6A-929A-2A15551D8D32}" presName="text_4" presStyleLbl="node1" presStyleIdx="3" presStyleCnt="7" custScaleY="149886" custLinFactNeighborX="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36DD9-5FA3-413F-B45E-60A64B3D0AAD}" type="pres">
      <dgm:prSet presAssocID="{AF01EF08-2799-4C6A-929A-2A15551D8D32}" presName="accent_4" presStyleCnt="0"/>
      <dgm:spPr/>
    </dgm:pt>
    <dgm:pt modelId="{AEA2F258-E6EB-4F32-89BB-D45632EC2648}" type="pres">
      <dgm:prSet presAssocID="{AF01EF08-2799-4C6A-929A-2A15551D8D32}" presName="accentRepeatNode" presStyleLbl="solidFgAcc1" presStyleIdx="3" presStyleCnt="7"/>
      <dgm:spPr/>
    </dgm:pt>
    <dgm:pt modelId="{27AD8962-C758-45E9-A4AF-50ECCD017247}" type="pres">
      <dgm:prSet presAssocID="{9F1E1127-FB95-4366-A6E8-07BB64E94FB2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0398B4-DDA0-4D9E-8B8E-AE05C1321077}" type="pres">
      <dgm:prSet presAssocID="{9F1E1127-FB95-4366-A6E8-07BB64E94FB2}" presName="accent_5" presStyleCnt="0"/>
      <dgm:spPr/>
    </dgm:pt>
    <dgm:pt modelId="{15B8E1F6-A601-42B6-8932-11EC4DA5A6CA}" type="pres">
      <dgm:prSet presAssocID="{9F1E1127-FB95-4366-A6E8-07BB64E94FB2}" presName="accentRepeatNode" presStyleLbl="solidFgAcc1" presStyleIdx="4" presStyleCnt="7"/>
      <dgm:spPr/>
    </dgm:pt>
    <dgm:pt modelId="{E85B57CB-2748-437A-A9D0-C9DCB5687D69}" type="pres">
      <dgm:prSet presAssocID="{A72E44ED-20D6-43BA-8BFB-3D49339C0985}" presName="text_6" presStyleLbl="node1" presStyleIdx="5" presStyleCnt="7" custScaleY="148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D1D7-B4E9-4950-A0FC-A21EB6A8E2CD}" type="pres">
      <dgm:prSet presAssocID="{A72E44ED-20D6-43BA-8BFB-3D49339C0985}" presName="accent_6" presStyleCnt="0"/>
      <dgm:spPr/>
    </dgm:pt>
    <dgm:pt modelId="{C7062D9B-4A87-46F0-8AA9-37927D866D8E}" type="pres">
      <dgm:prSet presAssocID="{A72E44ED-20D6-43BA-8BFB-3D49339C0985}" presName="accentRepeatNode" presStyleLbl="solidFgAcc1" presStyleIdx="5" presStyleCnt="7"/>
      <dgm:spPr/>
    </dgm:pt>
    <dgm:pt modelId="{B17D6A93-F7BC-4355-A6B0-54B956AD5D0E}" type="pres">
      <dgm:prSet presAssocID="{C7DCCDF0-352F-4595-829A-4603F3C4EC74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30A22-12A8-4359-9EA7-3092B7A6BDDE}" type="pres">
      <dgm:prSet presAssocID="{C7DCCDF0-352F-4595-829A-4603F3C4EC74}" presName="accent_7" presStyleCnt="0"/>
      <dgm:spPr/>
    </dgm:pt>
    <dgm:pt modelId="{EDEB7342-95E5-451F-BEA3-9E3A2F970986}" type="pres">
      <dgm:prSet presAssocID="{C7DCCDF0-352F-4595-829A-4603F3C4EC74}" presName="accentRepeatNode" presStyleLbl="solidFgAcc1" presStyleIdx="6" presStyleCnt="7"/>
      <dgm:spPr/>
    </dgm:pt>
  </dgm:ptLst>
  <dgm:cxnLst>
    <dgm:cxn modelId="{77BC41C9-1A5C-4368-8283-D87EBA899CEB}" srcId="{F84F6C66-5521-40C2-99FF-C86F056ED85A}" destId="{C7DCCDF0-352F-4595-829A-4603F3C4EC74}" srcOrd="6" destOrd="0" parTransId="{26C7C7D0-253A-4AD4-B86B-C3C35DB6D635}" sibTransId="{935EA0A0-AC9C-44F7-935D-C0DD386484C4}"/>
    <dgm:cxn modelId="{41F5046C-E5FB-4F44-B16D-9AEA25F40187}" type="presOf" srcId="{F84F6C66-5521-40C2-99FF-C86F056ED85A}" destId="{CC40E849-C888-4AC7-910D-E24D8544BF0D}" srcOrd="0" destOrd="0" presId="urn:microsoft.com/office/officeart/2008/layout/VerticalCurvedList"/>
    <dgm:cxn modelId="{AA12733F-E9AE-4BF9-8B87-079B3FF10231}" srcId="{F84F6C66-5521-40C2-99FF-C86F056ED85A}" destId="{6986C4B9-B145-472D-B5FE-F8225511AC7D}" srcOrd="1" destOrd="0" parTransId="{739FDE78-2533-4329-8AC3-3A63DB680452}" sibTransId="{60A19B1F-4756-4B09-ADE7-D83714F4E966}"/>
    <dgm:cxn modelId="{6010C1ED-2A36-4661-A7A9-3706031F6ADD}" type="presOf" srcId="{9F1E1127-FB95-4366-A6E8-07BB64E94FB2}" destId="{27AD8962-C758-45E9-A4AF-50ECCD017247}" srcOrd="0" destOrd="0" presId="urn:microsoft.com/office/officeart/2008/layout/VerticalCurvedList"/>
    <dgm:cxn modelId="{6B5C6A15-92CA-4AB3-826D-F62B4639A120}" type="presOf" srcId="{A72E44ED-20D6-43BA-8BFB-3D49339C0985}" destId="{E85B57CB-2748-437A-A9D0-C9DCB5687D69}" srcOrd="0" destOrd="0" presId="urn:microsoft.com/office/officeart/2008/layout/VerticalCurvedList"/>
    <dgm:cxn modelId="{4F6FC983-8B0B-4BA3-BC75-B9742F5FCCEE}" type="presOf" srcId="{A42DB187-3135-4C98-9D1D-37EECE5C3DAA}" destId="{854879FE-BE8F-4624-AAD6-7DAD88595B55}" srcOrd="0" destOrd="0" presId="urn:microsoft.com/office/officeart/2008/layout/VerticalCurvedList"/>
    <dgm:cxn modelId="{F90FCF80-C46D-4DBA-A432-FB92EBDFBD9C}" type="presOf" srcId="{C7DCCDF0-352F-4595-829A-4603F3C4EC74}" destId="{B17D6A93-F7BC-4355-A6B0-54B956AD5D0E}" srcOrd="0" destOrd="0" presId="urn:microsoft.com/office/officeart/2008/layout/VerticalCurvedList"/>
    <dgm:cxn modelId="{D49B0FDF-1DCE-407D-B3D6-087A057D1B9A}" type="presOf" srcId="{6AB27FEB-6B46-4226-A3D0-F39ED297C4D3}" destId="{30C4D84D-83B0-4115-B1BA-BB76086E6A0A}" srcOrd="0" destOrd="0" presId="urn:microsoft.com/office/officeart/2008/layout/VerticalCurvedList"/>
    <dgm:cxn modelId="{02DF88C0-07CE-49E7-91D1-17FD22084D01}" srcId="{F84F6C66-5521-40C2-99FF-C86F056ED85A}" destId="{57D1A95B-FCA3-4CCF-BC28-0705EF0DA074}" srcOrd="2" destOrd="0" parTransId="{1191505A-3AE0-48A1-8DBF-71E3C42AB60A}" sibTransId="{875898E9-CE1B-4FC3-A10D-75A6FED452FD}"/>
    <dgm:cxn modelId="{79A8392E-8D75-495D-B09C-4591DB89DA3E}" type="presOf" srcId="{6986C4B9-B145-472D-B5FE-F8225511AC7D}" destId="{6D8C2A91-E19F-463D-BD24-AB9142C0ABED}" srcOrd="0" destOrd="0" presId="urn:microsoft.com/office/officeart/2008/layout/VerticalCurvedList"/>
    <dgm:cxn modelId="{21355851-7154-443D-B2FD-8DD1657782CE}" srcId="{F84F6C66-5521-40C2-99FF-C86F056ED85A}" destId="{AF01EF08-2799-4C6A-929A-2A15551D8D32}" srcOrd="3" destOrd="0" parTransId="{ECCF450B-01A7-4768-BEA0-6B0BAEEC488E}" sibTransId="{C70B2A5A-3523-499F-B32C-4564AFC3CDF7}"/>
    <dgm:cxn modelId="{56491A57-B091-4F3C-8DEF-2F9DFA8F78A9}" type="presOf" srcId="{AF01EF08-2799-4C6A-929A-2A15551D8D32}" destId="{FFB87230-A43F-4ADE-AA01-F0A3AFAA6F65}" srcOrd="0" destOrd="0" presId="urn:microsoft.com/office/officeart/2008/layout/VerticalCurvedList"/>
    <dgm:cxn modelId="{0112D811-2DA9-4E58-AE9D-962FE2A4A61D}" srcId="{F84F6C66-5521-40C2-99FF-C86F056ED85A}" destId="{A72E44ED-20D6-43BA-8BFB-3D49339C0985}" srcOrd="5" destOrd="0" parTransId="{77699D2A-0A7A-4462-B74C-D68DABE3F582}" sibTransId="{1A4B600A-EDBA-43AD-8598-AA4063970E68}"/>
    <dgm:cxn modelId="{B2FD290F-A12C-411E-AC92-AF7C602D2D99}" srcId="{F84F6C66-5521-40C2-99FF-C86F056ED85A}" destId="{A42DB187-3135-4C98-9D1D-37EECE5C3DAA}" srcOrd="0" destOrd="0" parTransId="{3FF8DFCD-AAF2-49B2-A066-9924369639BF}" sibTransId="{6AB27FEB-6B46-4226-A3D0-F39ED297C4D3}"/>
    <dgm:cxn modelId="{B73F08BE-73A4-4C1A-8FAD-820BBD30981C}" srcId="{F84F6C66-5521-40C2-99FF-C86F056ED85A}" destId="{9F1E1127-FB95-4366-A6E8-07BB64E94FB2}" srcOrd="4" destOrd="0" parTransId="{EE2F94F1-4149-4370-A1F0-EF1B51D0BB98}" sibTransId="{B8C82310-23FC-4E5B-8127-2A3B11FC3B9D}"/>
    <dgm:cxn modelId="{B2F46F6A-3B4D-430F-8D80-2964926EBE63}" type="presOf" srcId="{57D1A95B-FCA3-4CCF-BC28-0705EF0DA074}" destId="{516DD1F4-A210-4170-91D2-7E7F9DCC880D}" srcOrd="0" destOrd="0" presId="urn:microsoft.com/office/officeart/2008/layout/VerticalCurvedList"/>
    <dgm:cxn modelId="{CBB39713-9604-4FD8-B5FA-DDAF64B35EBE}" type="presParOf" srcId="{CC40E849-C888-4AC7-910D-E24D8544BF0D}" destId="{3170B91E-7745-44B8-97A4-A475B63696D5}" srcOrd="0" destOrd="0" presId="urn:microsoft.com/office/officeart/2008/layout/VerticalCurvedList"/>
    <dgm:cxn modelId="{22012E61-1079-4153-A1BF-983C7DC9B97A}" type="presParOf" srcId="{3170B91E-7745-44B8-97A4-A475B63696D5}" destId="{B63202F2-F136-4A53-BBC0-18A18E8C1FF9}" srcOrd="0" destOrd="0" presId="urn:microsoft.com/office/officeart/2008/layout/VerticalCurvedList"/>
    <dgm:cxn modelId="{5BC6BD11-628C-43F4-A772-7CF7505FF71F}" type="presParOf" srcId="{B63202F2-F136-4A53-BBC0-18A18E8C1FF9}" destId="{7E7B918D-80DD-4DD8-AF7E-2AC82BB8EC7D}" srcOrd="0" destOrd="0" presId="urn:microsoft.com/office/officeart/2008/layout/VerticalCurvedList"/>
    <dgm:cxn modelId="{FC99753F-4CB2-4146-9AD8-AB85EF0D316F}" type="presParOf" srcId="{B63202F2-F136-4A53-BBC0-18A18E8C1FF9}" destId="{30C4D84D-83B0-4115-B1BA-BB76086E6A0A}" srcOrd="1" destOrd="0" presId="urn:microsoft.com/office/officeart/2008/layout/VerticalCurvedList"/>
    <dgm:cxn modelId="{4AF675C7-288B-4BD6-9B07-00E85AA0D68C}" type="presParOf" srcId="{B63202F2-F136-4A53-BBC0-18A18E8C1FF9}" destId="{A159ED3E-2BCE-454E-809E-1592E13B2FD6}" srcOrd="2" destOrd="0" presId="urn:microsoft.com/office/officeart/2008/layout/VerticalCurvedList"/>
    <dgm:cxn modelId="{F033EB66-FF4E-4D73-A414-D7E2D5040F39}" type="presParOf" srcId="{B63202F2-F136-4A53-BBC0-18A18E8C1FF9}" destId="{566083D9-89B6-435D-846D-36DACD77A22D}" srcOrd="3" destOrd="0" presId="urn:microsoft.com/office/officeart/2008/layout/VerticalCurvedList"/>
    <dgm:cxn modelId="{2EC07893-FD04-4ECF-9AF9-49E4B8699D42}" type="presParOf" srcId="{3170B91E-7745-44B8-97A4-A475B63696D5}" destId="{854879FE-BE8F-4624-AAD6-7DAD88595B55}" srcOrd="1" destOrd="0" presId="urn:microsoft.com/office/officeart/2008/layout/VerticalCurvedList"/>
    <dgm:cxn modelId="{0FE594E0-FEB8-4A81-A7A7-0D06AEA9B011}" type="presParOf" srcId="{3170B91E-7745-44B8-97A4-A475B63696D5}" destId="{576EA7A6-9687-48F0-B5E9-2EC6C67105D3}" srcOrd="2" destOrd="0" presId="urn:microsoft.com/office/officeart/2008/layout/VerticalCurvedList"/>
    <dgm:cxn modelId="{464EAF40-3C2D-4093-AEF1-E3D624B16284}" type="presParOf" srcId="{576EA7A6-9687-48F0-B5E9-2EC6C67105D3}" destId="{2CC09460-0385-4576-B212-932E023A1EEB}" srcOrd="0" destOrd="0" presId="urn:microsoft.com/office/officeart/2008/layout/VerticalCurvedList"/>
    <dgm:cxn modelId="{75047D52-5A45-45DC-ABD3-698C32EB23C6}" type="presParOf" srcId="{3170B91E-7745-44B8-97A4-A475B63696D5}" destId="{6D8C2A91-E19F-463D-BD24-AB9142C0ABED}" srcOrd="3" destOrd="0" presId="urn:microsoft.com/office/officeart/2008/layout/VerticalCurvedList"/>
    <dgm:cxn modelId="{F4D23DBD-4551-4A24-9E4F-7FA30BF47DA1}" type="presParOf" srcId="{3170B91E-7745-44B8-97A4-A475B63696D5}" destId="{70753EA5-A45D-491F-AA72-02A8019248CE}" srcOrd="4" destOrd="0" presId="urn:microsoft.com/office/officeart/2008/layout/VerticalCurvedList"/>
    <dgm:cxn modelId="{EA7407E6-EFB7-42FE-9C56-6E722191279D}" type="presParOf" srcId="{70753EA5-A45D-491F-AA72-02A8019248CE}" destId="{7FF197B5-19DF-437E-8EA4-F5EF1D7448A3}" srcOrd="0" destOrd="0" presId="urn:microsoft.com/office/officeart/2008/layout/VerticalCurvedList"/>
    <dgm:cxn modelId="{98F8CEF0-E808-41BC-BF98-5830FF3BFE1A}" type="presParOf" srcId="{3170B91E-7745-44B8-97A4-A475B63696D5}" destId="{516DD1F4-A210-4170-91D2-7E7F9DCC880D}" srcOrd="5" destOrd="0" presId="urn:microsoft.com/office/officeart/2008/layout/VerticalCurvedList"/>
    <dgm:cxn modelId="{8DE33EDC-9F8B-4C99-9F80-F28500722B14}" type="presParOf" srcId="{3170B91E-7745-44B8-97A4-A475B63696D5}" destId="{6C1040A0-D0FE-4D55-B1B6-846EE577A400}" srcOrd="6" destOrd="0" presId="urn:microsoft.com/office/officeart/2008/layout/VerticalCurvedList"/>
    <dgm:cxn modelId="{E99A6790-DCEB-45AA-A5CB-55F8B9DE2FFC}" type="presParOf" srcId="{6C1040A0-D0FE-4D55-B1B6-846EE577A400}" destId="{22575A18-223C-4A93-B3F0-1CA215286AC0}" srcOrd="0" destOrd="0" presId="urn:microsoft.com/office/officeart/2008/layout/VerticalCurvedList"/>
    <dgm:cxn modelId="{1B70F581-3359-41B1-8E39-CE44E2BCB0B6}" type="presParOf" srcId="{3170B91E-7745-44B8-97A4-A475B63696D5}" destId="{FFB87230-A43F-4ADE-AA01-F0A3AFAA6F65}" srcOrd="7" destOrd="0" presId="urn:microsoft.com/office/officeart/2008/layout/VerticalCurvedList"/>
    <dgm:cxn modelId="{99F3819F-A493-4C2C-A6BD-439824049E95}" type="presParOf" srcId="{3170B91E-7745-44B8-97A4-A475B63696D5}" destId="{C8D36DD9-5FA3-413F-B45E-60A64B3D0AAD}" srcOrd="8" destOrd="0" presId="urn:microsoft.com/office/officeart/2008/layout/VerticalCurvedList"/>
    <dgm:cxn modelId="{D4A2C4EF-918B-41D6-858F-3EC15873E1B2}" type="presParOf" srcId="{C8D36DD9-5FA3-413F-B45E-60A64B3D0AAD}" destId="{AEA2F258-E6EB-4F32-89BB-D45632EC2648}" srcOrd="0" destOrd="0" presId="urn:microsoft.com/office/officeart/2008/layout/VerticalCurvedList"/>
    <dgm:cxn modelId="{166623E9-556F-4D29-9032-17FA1AD2E571}" type="presParOf" srcId="{3170B91E-7745-44B8-97A4-A475B63696D5}" destId="{27AD8962-C758-45E9-A4AF-50ECCD017247}" srcOrd="9" destOrd="0" presId="urn:microsoft.com/office/officeart/2008/layout/VerticalCurvedList"/>
    <dgm:cxn modelId="{7A59C8E8-6EAA-4948-BF30-6CC75A04B7B6}" type="presParOf" srcId="{3170B91E-7745-44B8-97A4-A475B63696D5}" destId="{E20398B4-DDA0-4D9E-8B8E-AE05C1321077}" srcOrd="10" destOrd="0" presId="urn:microsoft.com/office/officeart/2008/layout/VerticalCurvedList"/>
    <dgm:cxn modelId="{2440DBC4-8C96-4FBC-9836-13B5892DBCE9}" type="presParOf" srcId="{E20398B4-DDA0-4D9E-8B8E-AE05C1321077}" destId="{15B8E1F6-A601-42B6-8932-11EC4DA5A6CA}" srcOrd="0" destOrd="0" presId="urn:microsoft.com/office/officeart/2008/layout/VerticalCurvedList"/>
    <dgm:cxn modelId="{6E88A6D1-EC65-478E-963B-483D59DE5500}" type="presParOf" srcId="{3170B91E-7745-44B8-97A4-A475B63696D5}" destId="{E85B57CB-2748-437A-A9D0-C9DCB5687D69}" srcOrd="11" destOrd="0" presId="urn:microsoft.com/office/officeart/2008/layout/VerticalCurvedList"/>
    <dgm:cxn modelId="{EF5FA733-8227-49FA-B101-E58EF66D5C5D}" type="presParOf" srcId="{3170B91E-7745-44B8-97A4-A475B63696D5}" destId="{36D2D1D7-B4E9-4950-A0FC-A21EB6A8E2CD}" srcOrd="12" destOrd="0" presId="urn:microsoft.com/office/officeart/2008/layout/VerticalCurvedList"/>
    <dgm:cxn modelId="{D45EB72E-DE3F-4837-9195-E71D1C6229D3}" type="presParOf" srcId="{36D2D1D7-B4E9-4950-A0FC-A21EB6A8E2CD}" destId="{C7062D9B-4A87-46F0-8AA9-37927D866D8E}" srcOrd="0" destOrd="0" presId="urn:microsoft.com/office/officeart/2008/layout/VerticalCurvedList"/>
    <dgm:cxn modelId="{75D11909-F518-46E6-B9CE-D7E4C8776BD4}" type="presParOf" srcId="{3170B91E-7745-44B8-97A4-A475B63696D5}" destId="{B17D6A93-F7BC-4355-A6B0-54B956AD5D0E}" srcOrd="13" destOrd="0" presId="urn:microsoft.com/office/officeart/2008/layout/VerticalCurvedList"/>
    <dgm:cxn modelId="{89DA8CB8-6893-498A-9278-902FFE34709A}" type="presParOf" srcId="{3170B91E-7745-44B8-97A4-A475B63696D5}" destId="{5D530A22-12A8-4359-9EA7-3092B7A6BDDE}" srcOrd="14" destOrd="0" presId="urn:microsoft.com/office/officeart/2008/layout/VerticalCurvedList"/>
    <dgm:cxn modelId="{00ADFA26-500F-4996-B93C-59D808137469}" type="presParOf" srcId="{5D530A22-12A8-4359-9EA7-3092B7A6BDDE}" destId="{EDEB7342-95E5-451F-BEA3-9E3A2F9709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B6C2D-5C94-4D8D-A8C1-A2D05AB58CAD}">
      <dsp:nvSpPr>
        <dsp:cNvPr id="0" name=""/>
        <dsp:cNvSpPr/>
      </dsp:nvSpPr>
      <dsp:spPr>
        <a:xfrm rot="5400000">
          <a:off x="-127684" y="132395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302641"/>
        <a:ext cx="595859" cy="255368"/>
      </dsp:txXfrm>
    </dsp:sp>
    <dsp:sp modelId="{05400D35-D395-48DF-9790-035A6B2CE923}">
      <dsp:nvSpPr>
        <dsp:cNvPr id="0" name=""/>
        <dsp:cNvSpPr/>
      </dsp:nvSpPr>
      <dsp:spPr>
        <a:xfrm rot="5400000">
          <a:off x="4136080" y="-3535510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Стратегическая 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расходов, гарантированное исполнение социальных обязательств бюджета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 </a:t>
          </a:r>
          <a:endParaRPr lang="ru-RU" sz="1200" i="1" kern="1200" dirty="0"/>
        </a:p>
      </dsp:txBody>
      <dsp:txXfrm rot="-5400000">
        <a:off x="595859" y="31721"/>
        <a:ext cx="7606730" cy="499277"/>
      </dsp:txXfrm>
    </dsp:sp>
    <dsp:sp modelId="{79832C61-0AB0-43C1-A0C2-8121EE3F9AC5}">
      <dsp:nvSpPr>
        <dsp:cNvPr id="0" name=""/>
        <dsp:cNvSpPr/>
      </dsp:nvSpPr>
      <dsp:spPr>
        <a:xfrm rot="5400000">
          <a:off x="-127684" y="888637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 smtClean="0"/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 rot="-5400000">
        <a:off x="1" y="1058883"/>
        <a:ext cx="595859" cy="255368"/>
      </dsp:txXfrm>
    </dsp:sp>
    <dsp:sp modelId="{8CE60421-1F32-43D2-AA00-9DB5F89B4981}">
      <dsp:nvSpPr>
        <dsp:cNvPr id="0" name=""/>
        <dsp:cNvSpPr/>
      </dsp:nvSpPr>
      <dsp:spPr>
        <a:xfrm rot="5400000">
          <a:off x="4136080" y="-2779267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и повышение устойчивости бюджета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район», в том числе за счет мер бюджетной консолидации</a:t>
          </a:r>
          <a:endParaRPr lang="ru-RU" sz="1200" i="1" kern="1200" dirty="0"/>
        </a:p>
      </dsp:txBody>
      <dsp:txXfrm rot="-5400000">
        <a:off x="595859" y="787964"/>
        <a:ext cx="7606730" cy="499277"/>
      </dsp:txXfrm>
    </dsp:sp>
    <dsp:sp modelId="{224D6733-C1A4-472D-AC2F-56D6A18B61B4}">
      <dsp:nvSpPr>
        <dsp:cNvPr id="0" name=""/>
        <dsp:cNvSpPr/>
      </dsp:nvSpPr>
      <dsp:spPr>
        <a:xfrm rot="5400000">
          <a:off x="-127684" y="1644879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1815125"/>
        <a:ext cx="595859" cy="255368"/>
      </dsp:txXfrm>
    </dsp:sp>
    <dsp:sp modelId="{5573CB67-818E-4BE4-8D6B-1EA1AAF15DF3}">
      <dsp:nvSpPr>
        <dsp:cNvPr id="0" name=""/>
        <dsp:cNvSpPr/>
      </dsp:nvSpPr>
      <dsp:spPr>
        <a:xfrm rot="5400000">
          <a:off x="4136080" y="-2023025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Недопущение необоснованного роста муниципального долга и неисполнения долговых обязательств</a:t>
          </a:r>
          <a:endParaRPr lang="ru-RU" sz="1200" i="1" kern="1200" dirty="0"/>
        </a:p>
      </dsp:txBody>
      <dsp:txXfrm rot="-5400000">
        <a:off x="595859" y="1544206"/>
        <a:ext cx="7606730" cy="499277"/>
      </dsp:txXfrm>
    </dsp:sp>
    <dsp:sp modelId="{5B724B42-E66F-4182-89CF-A4117DEE43A1}">
      <dsp:nvSpPr>
        <dsp:cNvPr id="0" name=""/>
        <dsp:cNvSpPr/>
      </dsp:nvSpPr>
      <dsp:spPr>
        <a:xfrm rot="5400000">
          <a:off x="-127684" y="2559860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2730106"/>
        <a:ext cx="595859" cy="255368"/>
      </dsp:txXfrm>
    </dsp:sp>
    <dsp:sp modelId="{7C10C5DB-CFF6-496F-83C4-25B7F76B8E3D}">
      <dsp:nvSpPr>
        <dsp:cNvPr id="0" name=""/>
        <dsp:cNvSpPr/>
      </dsp:nvSpPr>
      <dsp:spPr>
        <a:xfrm rot="5400000">
          <a:off x="3977342" y="-1108044"/>
          <a:ext cx="870774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достижения целей и показателей региональных проектов и муниципальных программ, разработанных в рамках реализации 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 », а также Указа Президента Российской Федерации от 21 июля 2020 года № 474 «О национальных целях развития Российской Федерации на период до 2030 года» </a:t>
          </a:r>
          <a:endParaRPr lang="ru-RU" sz="1200" i="1" kern="1200" dirty="0"/>
        </a:p>
      </dsp:txBody>
      <dsp:txXfrm rot="-5400000">
        <a:off x="595859" y="2315947"/>
        <a:ext cx="7591232" cy="785758"/>
      </dsp:txXfrm>
    </dsp:sp>
    <dsp:sp modelId="{272156AC-1EED-47E5-91FF-2B71723DE54A}">
      <dsp:nvSpPr>
        <dsp:cNvPr id="0" name=""/>
        <dsp:cNvSpPr/>
      </dsp:nvSpPr>
      <dsp:spPr>
        <a:xfrm rot="5400000">
          <a:off x="-127684" y="3316103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3486349"/>
        <a:ext cx="595859" cy="255368"/>
      </dsp:txXfrm>
    </dsp:sp>
    <dsp:sp modelId="{049986D2-CB70-42B6-B384-35A7C078E597}">
      <dsp:nvSpPr>
        <dsp:cNvPr id="0" name=""/>
        <dsp:cNvSpPr/>
      </dsp:nvSpPr>
      <dsp:spPr>
        <a:xfrm rot="5400000">
          <a:off x="4220198" y="-351802"/>
          <a:ext cx="385062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Привлечение объема муниципальных заимствований, способных обеспечить решение социально-экономических задач по развитию района</a:t>
          </a:r>
          <a:endParaRPr lang="ru-RU" sz="1200" i="1" kern="1200" dirty="0"/>
        </a:p>
      </dsp:txBody>
      <dsp:txXfrm rot="-5400000">
        <a:off x="595860" y="3291333"/>
        <a:ext cx="7614943" cy="347468"/>
      </dsp:txXfrm>
    </dsp:sp>
    <dsp:sp modelId="{11C35D6D-5C92-4360-9276-BC093D706417}">
      <dsp:nvSpPr>
        <dsp:cNvPr id="0" name=""/>
        <dsp:cNvSpPr/>
      </dsp:nvSpPr>
      <dsp:spPr>
        <a:xfrm rot="5400000">
          <a:off x="-127684" y="4072345"/>
          <a:ext cx="851227" cy="59585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 rot="-5400000">
        <a:off x="1" y="4242591"/>
        <a:ext cx="595859" cy="255368"/>
      </dsp:txXfrm>
    </dsp:sp>
    <dsp:sp modelId="{A8573F29-B21D-4481-8BBA-75CF8EFB0560}">
      <dsp:nvSpPr>
        <dsp:cNvPr id="0" name=""/>
        <dsp:cNvSpPr/>
      </dsp:nvSpPr>
      <dsp:spPr>
        <a:xfrm rot="5400000">
          <a:off x="4136080" y="404440"/>
          <a:ext cx="553297" cy="7633740"/>
        </a:xfrm>
        <a:prstGeom prst="round2SameRect">
          <a:avLst/>
        </a:prstGeom>
        <a:solidFill>
          <a:schemeClr val="bg2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Проведение мероприятий, направленных на снижение расходов по обслуживанию муниципального долга муниципального образования «</a:t>
          </a:r>
          <a:r>
            <a:rPr lang="ru-RU" sz="1200" i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Малопургинский</a:t>
          </a:r>
          <a:r>
            <a:rPr lang="ru-RU" sz="120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район»</a:t>
          </a:r>
          <a:endParaRPr lang="ru-RU" sz="1200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595859" y="3971671"/>
        <a:ext cx="7606730" cy="4992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B9877-007F-4FF8-A415-B5437830542E}">
      <dsp:nvSpPr>
        <dsp:cNvPr id="0" name=""/>
        <dsp:cNvSpPr/>
      </dsp:nvSpPr>
      <dsp:spPr>
        <a:xfrm>
          <a:off x="0" y="0"/>
          <a:ext cx="8686800" cy="617334"/>
        </a:xfrm>
        <a:prstGeom prst="round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основных характеристик бюджета муниципального образования «</a:t>
          </a:r>
          <a:r>
            <a:rPr lang="ru-RU" sz="1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район» с учетом: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136" y="30136"/>
        <a:ext cx="8626528" cy="557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F27C9-391B-4FFF-A627-649ACE127A65}">
      <dsp:nvSpPr>
        <dsp:cNvPr id="0" name=""/>
        <dsp:cNvSpPr/>
      </dsp:nvSpPr>
      <dsp:spPr>
        <a:xfrm>
          <a:off x="0" y="0"/>
          <a:ext cx="8686800" cy="5604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эффективности управления бюджетными ресурсами, в том числе за счет:</a:t>
          </a:r>
          <a:endParaRPr lang="ru-RU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361" y="27361"/>
        <a:ext cx="8632078" cy="5057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4C371-C09B-4697-A66E-94C5AA04B36B}">
      <dsp:nvSpPr>
        <dsp:cNvPr id="0" name=""/>
        <dsp:cNvSpPr/>
      </dsp:nvSpPr>
      <dsp:spPr>
        <a:xfrm rot="5400000">
          <a:off x="-273895" y="267449"/>
          <a:ext cx="1131987" cy="59708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>
            <a:solidFill>
              <a:schemeClr val="tx1"/>
            </a:solidFill>
          </a:endParaRPr>
        </a:p>
      </dsp:txBody>
      <dsp:txXfrm rot="-5400000">
        <a:off x="-6444" y="298543"/>
        <a:ext cx="597087" cy="534900"/>
      </dsp:txXfrm>
    </dsp:sp>
    <dsp:sp modelId="{8C28AE45-F4AA-44F1-A906-48F3FE2B673E}">
      <dsp:nvSpPr>
        <dsp:cNvPr id="0" name=""/>
        <dsp:cNvSpPr/>
      </dsp:nvSpPr>
      <dsp:spPr>
        <a:xfrm rot="5400000">
          <a:off x="4087581" y="-3485269"/>
          <a:ext cx="101963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укрепление доходной базы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в том числе для обеспечения достижения целей, обозначенных в Указе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года», а также в Указе Президента Российской Федерации от 21 июля 2020 года № 474 «О национальных целях развития Российской Федерации на период до 2030 года»;</a:t>
          </a:r>
          <a:endParaRPr lang="ru-RU" sz="1300" kern="1200" dirty="0"/>
        </a:p>
      </dsp:txBody>
      <dsp:txXfrm rot="-5400000">
        <a:off x="589227" y="62859"/>
        <a:ext cx="7966566" cy="920084"/>
      </dsp:txXfrm>
    </dsp:sp>
    <dsp:sp modelId="{1E81F90D-7C12-449C-BF74-DFBDC81748F0}">
      <dsp:nvSpPr>
        <dsp:cNvPr id="0" name=""/>
        <dsp:cNvSpPr/>
      </dsp:nvSpPr>
      <dsp:spPr>
        <a:xfrm rot="5400000">
          <a:off x="-165201" y="1416120"/>
          <a:ext cx="937554" cy="620043"/>
        </a:xfrm>
        <a:prstGeom prst="chevron">
          <a:avLst/>
        </a:prstGeom>
        <a:gradFill rotWithShape="0">
          <a:gsLst>
            <a:gs pos="0">
              <a:schemeClr val="accent3">
                <a:hueOff val="-227471"/>
                <a:satOff val="-938"/>
                <a:lumOff val="-197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227471"/>
                <a:satOff val="-938"/>
                <a:lumOff val="-197"/>
                <a:alphaOff val="0"/>
                <a:tint val="86000"/>
                <a:satMod val="115000"/>
              </a:schemeClr>
            </a:gs>
            <a:gs pos="100000">
              <a:schemeClr val="accent3">
                <a:hueOff val="-227471"/>
                <a:satOff val="-938"/>
                <a:lumOff val="-19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227471"/>
              <a:satOff val="-938"/>
              <a:lumOff val="-19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227471"/>
              <a:satOff val="-938"/>
              <a:lumOff val="-197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/>
        </a:p>
      </dsp:txBody>
      <dsp:txXfrm rot="-5400000">
        <a:off x="-6445" y="1567387"/>
        <a:ext cx="620043" cy="317511"/>
      </dsp:txXfrm>
    </dsp:sp>
    <dsp:sp modelId="{A01E7E39-A97B-4A9B-BDBA-F06392B84135}">
      <dsp:nvSpPr>
        <dsp:cNvPr id="0" name=""/>
        <dsp:cNvSpPr/>
      </dsp:nvSpPr>
      <dsp:spPr>
        <a:xfrm rot="5400000">
          <a:off x="4182264" y="-2294857"/>
          <a:ext cx="85322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227471"/>
              <a:satOff val="-938"/>
              <a:lumOff val="-197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повышение качества администрирования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 на основе межведомственного взаимодействия органов местного самоуправления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исполнительных органов государственной власти Удмуртской Республики и Управления Федеральной налоговой службы по Удмуртской Республике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;</a:t>
          </a:r>
          <a:endParaRPr lang="ru-RU" sz="1200" kern="1200" dirty="0"/>
        </a:p>
      </dsp:txBody>
      <dsp:txXfrm rot="-5400000">
        <a:off x="600706" y="1328352"/>
        <a:ext cx="7974689" cy="769920"/>
      </dsp:txXfrm>
    </dsp:sp>
    <dsp:sp modelId="{2A41DBF3-99E0-4EBA-96C1-D30741F1C516}">
      <dsp:nvSpPr>
        <dsp:cNvPr id="0" name=""/>
        <dsp:cNvSpPr/>
      </dsp:nvSpPr>
      <dsp:spPr>
        <a:xfrm rot="5400000">
          <a:off x="-127339" y="2260939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454943"/>
                <a:satOff val="-1876"/>
                <a:lumOff val="-39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454943"/>
                <a:satOff val="-1876"/>
                <a:lumOff val="-393"/>
                <a:alphaOff val="0"/>
                <a:tint val="86000"/>
                <a:satMod val="115000"/>
              </a:schemeClr>
            </a:gs>
            <a:gs pos="100000">
              <a:schemeClr val="accent3">
                <a:hueOff val="-454943"/>
                <a:satOff val="-1876"/>
                <a:lumOff val="-39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454943"/>
              <a:satOff val="-1876"/>
              <a:lumOff val="-39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454943"/>
              <a:satOff val="-1876"/>
              <a:lumOff val="-39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</a:endParaRPr>
        </a:p>
      </dsp:txBody>
      <dsp:txXfrm rot="-5400000">
        <a:off x="3" y="2430728"/>
        <a:ext cx="594259" cy="254682"/>
      </dsp:txXfrm>
    </dsp:sp>
    <dsp:sp modelId="{F462966B-4B80-426D-9FF6-EEF2EC55E311}">
      <dsp:nvSpPr>
        <dsp:cNvPr id="0" name=""/>
        <dsp:cNvSpPr/>
      </dsp:nvSpPr>
      <dsp:spPr>
        <a:xfrm rot="5400000">
          <a:off x="4329179" y="-1430537"/>
          <a:ext cx="519337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454943"/>
              <a:satOff val="-1876"/>
              <a:lumOff val="-39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расширение налоговой базы на основе повышения инвестиционной привлекательности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район», обеспечение роста объемов налоговых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kern="1200" dirty="0"/>
        </a:p>
      </dsp:txBody>
      <dsp:txXfrm rot="-5400000">
        <a:off x="580678" y="2343316"/>
        <a:ext cx="7990988" cy="468633"/>
      </dsp:txXfrm>
    </dsp:sp>
    <dsp:sp modelId="{85C8A1A4-1AB8-4974-B763-DB81763921CB}">
      <dsp:nvSpPr>
        <dsp:cNvPr id="0" name=""/>
        <dsp:cNvSpPr/>
      </dsp:nvSpPr>
      <dsp:spPr>
        <a:xfrm rot="5400000">
          <a:off x="-133787" y="2998217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682414"/>
                <a:satOff val="-2813"/>
                <a:lumOff val="-59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682414"/>
                <a:satOff val="-2813"/>
                <a:lumOff val="-590"/>
                <a:alphaOff val="0"/>
                <a:tint val="86000"/>
                <a:satMod val="115000"/>
              </a:schemeClr>
            </a:gs>
            <a:gs pos="100000">
              <a:schemeClr val="accent3">
                <a:hueOff val="-682414"/>
                <a:satOff val="-2813"/>
                <a:lumOff val="-59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682414"/>
              <a:satOff val="-2813"/>
              <a:lumOff val="-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682414"/>
              <a:satOff val="-2813"/>
              <a:lumOff val="-59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</a:endParaRPr>
        </a:p>
      </dsp:txBody>
      <dsp:txXfrm rot="-5400000">
        <a:off x="-6445" y="3168006"/>
        <a:ext cx="594259" cy="254682"/>
      </dsp:txXfrm>
    </dsp:sp>
    <dsp:sp modelId="{FB21711F-29FA-4DD0-8F3C-2057DF279F2E}">
      <dsp:nvSpPr>
        <dsp:cNvPr id="0" name=""/>
        <dsp:cNvSpPr/>
      </dsp:nvSpPr>
      <dsp:spPr>
        <a:xfrm rot="5400000">
          <a:off x="4398782" y="-765869"/>
          <a:ext cx="380132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682414"/>
              <a:satOff val="-2813"/>
              <a:lumOff val="-59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повышение прозрачности системы формирования доходов консолидированного бюджета муниципального образования «</a:t>
          </a:r>
          <a:r>
            <a:rPr lang="ru-RU" sz="1300" b="1" i="1" kern="1200" dirty="0" err="1" smtClean="0">
              <a:latin typeface="Times New Roman" pitchFamily="18" charset="0"/>
              <a:cs typeface="Times New Roman" pitchFamily="18" charset="0"/>
            </a:rPr>
            <a:t>Малопургинский</a:t>
          </a:r>
          <a:r>
            <a:rPr lang="ru-RU" sz="1300" b="1" i="1" kern="1200" dirty="0" smtClean="0">
              <a:latin typeface="Times New Roman" pitchFamily="18" charset="0"/>
              <a:cs typeface="Times New Roman" pitchFamily="18" charset="0"/>
            </a:rPr>
            <a:t> район»;</a:t>
          </a:r>
          <a:endParaRPr lang="ru-RU" sz="1300" kern="1200" dirty="0"/>
        </a:p>
      </dsp:txBody>
      <dsp:txXfrm rot="-5400000">
        <a:off x="580679" y="3070791"/>
        <a:ext cx="7997783" cy="343018"/>
      </dsp:txXfrm>
    </dsp:sp>
    <dsp:sp modelId="{C15C39F7-9606-417C-97B1-5CF00E40C7D9}">
      <dsp:nvSpPr>
        <dsp:cNvPr id="0" name=""/>
        <dsp:cNvSpPr/>
      </dsp:nvSpPr>
      <dsp:spPr>
        <a:xfrm rot="5400000">
          <a:off x="-133787" y="3760666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909886"/>
                <a:satOff val="-3751"/>
                <a:lumOff val="-786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909886"/>
                <a:satOff val="-3751"/>
                <a:lumOff val="-786"/>
                <a:alphaOff val="0"/>
                <a:tint val="86000"/>
                <a:satMod val="115000"/>
              </a:schemeClr>
            </a:gs>
            <a:gs pos="100000">
              <a:schemeClr val="accent3">
                <a:hueOff val="-909886"/>
                <a:satOff val="-3751"/>
                <a:lumOff val="-786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909886"/>
              <a:satOff val="-3751"/>
              <a:lumOff val="-78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909886"/>
              <a:satOff val="-3751"/>
              <a:lumOff val="-786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-6445" y="3930455"/>
        <a:ext cx="594259" cy="254682"/>
      </dsp:txXfrm>
    </dsp:sp>
    <dsp:sp modelId="{8F31A818-4E03-4876-99AD-8353CE64CEB4}">
      <dsp:nvSpPr>
        <dsp:cNvPr id="0" name=""/>
        <dsp:cNvSpPr/>
      </dsp:nvSpPr>
      <dsp:spPr>
        <a:xfrm rot="5400000">
          <a:off x="4326523" y="-24505"/>
          <a:ext cx="551811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909886"/>
              <a:satOff val="-3751"/>
              <a:lumOff val="-786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регламентация процедур контроля, учета и оценки эффективности налоговых льгот на основе концепции «налоговых расходов», развития механизма и методики оценки их эффективности;</a:t>
          </a:r>
          <a:endParaRPr lang="ru-RU" sz="1300" kern="1200" dirty="0"/>
        </a:p>
      </dsp:txBody>
      <dsp:txXfrm rot="-5400000">
        <a:off x="594259" y="3734696"/>
        <a:ext cx="7989403" cy="497937"/>
      </dsp:txXfrm>
    </dsp:sp>
    <dsp:sp modelId="{F6110385-2734-4118-AF52-B2AA075D0C08}">
      <dsp:nvSpPr>
        <dsp:cNvPr id="0" name=""/>
        <dsp:cNvSpPr/>
      </dsp:nvSpPr>
      <dsp:spPr>
        <a:xfrm rot="5400000">
          <a:off x="-133787" y="4523115"/>
          <a:ext cx="848941" cy="594259"/>
        </a:xfrm>
        <a:prstGeom prst="chevron">
          <a:avLst/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-1137357"/>
                <a:satOff val="-4689"/>
                <a:lumOff val="-983"/>
                <a:alphaOff val="0"/>
                <a:tint val="86000"/>
                <a:satMod val="115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-1137357"/>
              <a:satOff val="-4689"/>
              <a:lumOff val="-983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6445" y="4692904"/>
        <a:ext cx="594259" cy="254682"/>
      </dsp:txXfrm>
    </dsp:sp>
    <dsp:sp modelId="{B9402DFD-9C9D-4AD7-B9B1-5B8710EDBF02}">
      <dsp:nvSpPr>
        <dsp:cNvPr id="0" name=""/>
        <dsp:cNvSpPr/>
      </dsp:nvSpPr>
      <dsp:spPr>
        <a:xfrm rot="5400000">
          <a:off x="4320077" y="663509"/>
          <a:ext cx="551811" cy="8016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1137357"/>
              <a:satOff val="-4689"/>
              <a:lumOff val="-983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содействие вовлечению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доход.</a:t>
          </a:r>
          <a:endParaRPr lang="ru-RU" sz="1300" kern="1200" dirty="0"/>
        </a:p>
      </dsp:txBody>
      <dsp:txXfrm rot="-5400000">
        <a:off x="587813" y="4422711"/>
        <a:ext cx="7989403" cy="4979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CB320-AD5D-42E8-8DF0-821625D1553B}">
      <dsp:nvSpPr>
        <dsp:cNvPr id="0" name=""/>
        <dsp:cNvSpPr/>
      </dsp:nvSpPr>
      <dsp:spPr>
        <a:xfrm>
          <a:off x="3008921" y="1082205"/>
          <a:ext cx="2766964" cy="1753411"/>
        </a:xfrm>
        <a:prstGeom prst="roundRect">
          <a:avLst/>
        </a:prstGeom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25400" cap="flat" cmpd="sng" algn="ctr">
          <a:solidFill>
            <a:srgbClr val="FF0000"/>
          </a:solidFill>
          <a:prstDash val="solid"/>
        </a:ln>
        <a:effectLst>
          <a:innerShdw blurRad="114300">
            <a:prstClr val="black"/>
          </a:innerShdw>
          <a:reflection blurRad="6350" stA="50000" endA="300" endPos="55500" dist="50800" dir="5400000" sy="-100000" algn="bl" rotWithShape="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 бюджета социальной направленности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861 959,7 тыс. рублей</a:t>
          </a:r>
        </a:p>
      </dsp:txBody>
      <dsp:txXfrm>
        <a:off x="3094515" y="1167799"/>
        <a:ext cx="2595776" cy="1582223"/>
      </dsp:txXfrm>
    </dsp:sp>
    <dsp:sp modelId="{D7EFC697-BC8F-4557-A039-161B7709233A}">
      <dsp:nvSpPr>
        <dsp:cNvPr id="0" name=""/>
        <dsp:cNvSpPr/>
      </dsp:nvSpPr>
      <dsp:spPr>
        <a:xfrm rot="20269051">
          <a:off x="5753993" y="1283142"/>
          <a:ext cx="5915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1553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D484F-079A-45E3-A654-9B10A3DE1832}">
      <dsp:nvSpPr>
        <dsp:cNvPr id="0" name=""/>
        <dsp:cNvSpPr/>
      </dsp:nvSpPr>
      <dsp:spPr>
        <a:xfrm>
          <a:off x="6323655" y="-58223"/>
          <a:ext cx="2286944" cy="152691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2Lef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398193" y="16315"/>
        <a:ext cx="2137868" cy="1377842"/>
      </dsp:txXfrm>
    </dsp:sp>
    <dsp:sp modelId="{321571DC-5EF7-4266-98E8-24BA1D916FB4}">
      <dsp:nvSpPr>
        <dsp:cNvPr id="0" name=""/>
        <dsp:cNvSpPr/>
      </dsp:nvSpPr>
      <dsp:spPr>
        <a:xfrm rot="1408613">
          <a:off x="5759236" y="2639924"/>
          <a:ext cx="4022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241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3CD9-E8FB-4B62-8C9D-A0A92B394EDA}">
      <dsp:nvSpPr>
        <dsp:cNvPr id="0" name=""/>
        <dsp:cNvSpPr/>
      </dsp:nvSpPr>
      <dsp:spPr>
        <a:xfrm>
          <a:off x="6144829" y="2534023"/>
          <a:ext cx="2465770" cy="144301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27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6215271" y="2604465"/>
        <a:ext cx="2324886" cy="1302126"/>
      </dsp:txXfrm>
    </dsp:sp>
    <dsp:sp modelId="{BD75B62A-5143-469C-9E0E-6D8875C665B7}">
      <dsp:nvSpPr>
        <dsp:cNvPr id="0" name=""/>
        <dsp:cNvSpPr/>
      </dsp:nvSpPr>
      <dsp:spPr>
        <a:xfrm rot="9493220">
          <a:off x="2645679" y="2581576"/>
          <a:ext cx="3766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685" y="0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3423AB-20EC-4040-B592-77083BA87220}">
      <dsp:nvSpPr>
        <dsp:cNvPr id="0" name=""/>
        <dsp:cNvSpPr/>
      </dsp:nvSpPr>
      <dsp:spPr>
        <a:xfrm>
          <a:off x="114290" y="2457819"/>
          <a:ext cx="2544833" cy="1404092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perspectiveHeroicExtremeRigh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360" tIns="86360" rIns="86360" bIns="8636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182832" y="2526361"/>
        <a:ext cx="2407749" cy="1267008"/>
      </dsp:txXfrm>
    </dsp:sp>
    <dsp:sp modelId="{04591F4C-B869-48B3-A01E-AD246E15D973}">
      <dsp:nvSpPr>
        <dsp:cNvPr id="0" name=""/>
        <dsp:cNvSpPr/>
      </dsp:nvSpPr>
      <dsp:spPr>
        <a:xfrm rot="12014610">
          <a:off x="2379218" y="1336281"/>
          <a:ext cx="6497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9770" y="0"/>
              </a:lnTo>
            </a:path>
          </a:pathLst>
        </a:cu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FF3BE-94E2-4DCD-8616-44E24EDE66A4}">
      <dsp:nvSpPr>
        <dsp:cNvPr id="0" name=""/>
        <dsp:cNvSpPr/>
      </dsp:nvSpPr>
      <dsp:spPr>
        <a:xfrm>
          <a:off x="0" y="0"/>
          <a:ext cx="2399286" cy="1562901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rgbClr val="FF0000"/>
          </a:solidFill>
          <a:prstDash val="solid"/>
        </a:ln>
        <a:effectLst>
          <a:innerShdw blurRad="63500" dist="50800" dir="8100000">
            <a:prstClr val="black">
              <a:alpha val="50000"/>
            </a:prstClr>
          </a:innerShdw>
          <a:reflection blurRad="6350" stA="50000" endA="300" endPos="55500" dist="50800" dir="5400000" sy="-100000" algn="bl" rotWithShape="0"/>
        </a:effectLst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6295" y="76295"/>
        <a:ext cx="2246696" cy="1410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0.5339</cdr:x>
      <cdr:y>0.09859</cdr:y>
    </cdr:from>
    <cdr:to>
      <cdr:x>0.9661</cdr:x>
      <cdr:y>0.52239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4678566" y="503340"/>
          <a:ext cx="3787368" cy="2163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/>
        </a:solidFill>
        <a:ln xmlns:a="http://schemas.openxmlformats.org/drawingml/2006/main">
          <a:solidFill>
            <a:srgbClr val="95D1DB"/>
          </a:solidFill>
        </a:ln>
        <a:effectLst xmlns:a="http://schemas.openxmlformats.org/drawingml/2006/main"/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6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Основной источник налоговых и неналоговых доходов – налог на доходы физических лиц. В 20</a:t>
          </a:r>
          <a:r>
            <a:rPr lang="en-US" sz="1600" dirty="0" smtClean="0">
              <a:solidFill>
                <a:schemeClr val="tx1"/>
              </a:solidFill>
            </a:rPr>
            <a:t>2</a:t>
          </a:r>
          <a:r>
            <a:rPr lang="ru-RU" sz="1600" dirty="0" smtClean="0">
              <a:solidFill>
                <a:schemeClr val="tx1"/>
              </a:solidFill>
            </a:rPr>
            <a:t>1 году поступление налога на доходы физических лиц в бюджет муниципального образования «Малопургинский район» составило</a:t>
          </a:r>
        </a:p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</a:rPr>
            <a:t>  </a:t>
          </a:r>
          <a:r>
            <a:rPr lang="ru-RU" b="1" dirty="0" smtClean="0">
              <a:solidFill>
                <a:schemeClr val="tx1"/>
              </a:solidFill>
            </a:rPr>
            <a:t>186 599,5 </a:t>
          </a:r>
          <a:r>
            <a:rPr lang="ru-RU" sz="1600" dirty="0" smtClean="0">
              <a:solidFill>
                <a:schemeClr val="tx1"/>
              </a:solidFill>
            </a:rPr>
            <a:t>тыс. рублей.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0.6038</cdr:x>
      <cdr:y>0.085</cdr:y>
    </cdr:from>
    <cdr:to>
      <cdr:x>0.82284</cdr:x>
      <cdr:y>0.16375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9767" y="388640"/>
          <a:ext cx="1440108" cy="360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Дотации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0.76606</cdr:x>
      <cdr:y>0.61667</cdr:y>
    </cdr:from>
    <cdr:to>
      <cdr:x>0.95225</cdr:x>
      <cdr:y>0.71683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36567" y="2819400"/>
          <a:ext cx="1224130" cy="457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Субсидии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0.21143</cdr:x>
      <cdr:y>0.77822</cdr:y>
    </cdr:from>
    <cdr:to>
      <cdr:x>0.44143</cdr:x>
      <cdr:y>0.91997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90055" y="3558009"/>
          <a:ext cx="1512159" cy="6480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0.11265</cdr:x>
      <cdr:y>0.11673</cdr:y>
    </cdr:from>
    <cdr:to>
      <cdr:x>0.325</cdr:x>
      <cdr:y>0.19931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40632" y="533690"/>
          <a:ext cx="1396143" cy="377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800" dirty="0"/>
        </a:p>
      </cdr:txBody>
    </cdr:sp>
  </cdr:relSizeAnchor>
  <cdr:relSizeAnchor xmlns:cdr="http://schemas.openxmlformats.org/drawingml/2006/chartDrawing">
    <cdr:from>
      <cdr:x>0.91238</cdr:x>
      <cdr:y>0.03798</cdr:y>
    </cdr:from>
    <cdr:to>
      <cdr:x>0.98858</cdr:x>
      <cdr:y>0.96711</cdr:y>
    </cdr:to>
    <cdr:sp macro="" textlink="">
      <cdr:nvSpPr>
        <cdr:cNvPr id="7" name="Правая фигурная скобка 6"/>
        <cdr:cNvSpPr/>
      </cdr:nvSpPr>
      <cdr:spPr>
        <a:xfrm xmlns:a="http://schemas.openxmlformats.org/drawingml/2006/main">
          <a:off x="5998567" y="173633"/>
          <a:ext cx="500969" cy="4248000"/>
        </a:xfrm>
        <a:prstGeom xmlns:a="http://schemas.openxmlformats.org/drawingml/2006/main" prst="rightBrace">
          <a:avLst>
            <a:gd name="adj1" fmla="val 8333"/>
            <a:gd name="adj2" fmla="val 49783"/>
          </a:avLst>
        </a:prstGeom>
        <a:ln xmlns:a="http://schemas.openxmlformats.org/drawingml/2006/main" w="38100">
          <a:solidFill>
            <a:srgbClr val="6699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 xmlns:a="http://schemas.openxmlformats.org/drawingml/2006/main"/>
        <a:p xmlns:a="http://schemas.openxmlformats.org/drawingml/2006/main">
          <a:endParaRPr lang="ru-RU" b="1" cap="none" spc="0" dirty="0">
            <a:ln w="11430">
              <a:solidFill>
                <a:sysClr val="windowText" lastClr="000000"/>
              </a:solidFill>
            </a:ln>
            <a:solidFill>
              <a:schemeClr val="tx1"/>
            </a:solidFill>
            <a:effectLst/>
          </a:endParaRPr>
        </a:p>
      </cdr:txBody>
    </cdr:sp>
  </cdr:relSizeAnchor>
  <cdr:relSizeAnchor xmlns:cdr="http://schemas.openxmlformats.org/drawingml/2006/chartDrawing">
    <cdr:from>
      <cdr:x>0.36041</cdr:x>
      <cdr:y>0.01667</cdr:y>
    </cdr:from>
    <cdr:to>
      <cdr:x>0.54585</cdr:x>
      <cdr:y>0.085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9567" y="76235"/>
          <a:ext cx="1219200" cy="312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Иные</a:t>
          </a:r>
          <a:r>
            <a:rPr lang="ru-RU" sz="1800" dirty="0" smtClean="0"/>
            <a:t> МБТ</a:t>
          </a:r>
          <a:endParaRPr lang="ru-RU" sz="18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0.06195</cdr:x>
      <cdr:y>0.61429</cdr:y>
    </cdr:from>
    <cdr:to>
      <cdr:x>0.9292</cdr:x>
      <cdr:y>0.87582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533400" y="3276600"/>
          <a:ext cx="7467600" cy="1395046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273AF">
            <a:alpha val="0"/>
          </a:srgbClr>
        </a:solidFill>
        <a:ln xmlns:a="http://schemas.openxmlformats.org/drawingml/2006/main">
          <a:prstDash val="solid"/>
        </a:ln>
        <a:effectLst xmlns:a="http://schemas.openxmlformats.org/drawingml/2006/main">
          <a:glow rad="63500">
            <a:schemeClr val="accent1">
              <a:satMod val="175000"/>
              <a:alpha val="40000"/>
            </a:schemeClr>
          </a:glow>
        </a:effectLst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20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году сохранилась социальная направленность бюджета муниципального образования «</a:t>
          </a:r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алопургинский район». </a:t>
          </a:r>
          <a:r>
            <a:rPr lang="en-US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2,2 % всех расходов бюджета – это расходы на финансирование социальной сферы (образование, культуру, социальную политику, физическую культуру и спорт)</a:t>
          </a:r>
          <a:endParaRPr lang="ru-RU" sz="1600" b="1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0.84576</cdr:x>
      <cdr:y>0.23036</cdr:y>
    </cdr:from>
    <cdr:to>
      <cdr:x>0.87844</cdr:x>
      <cdr:y>0.42848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7024727" y="1246287"/>
          <a:ext cx="271423" cy="1071875"/>
        </a:xfrm>
        <a:prstGeom xmlns:a="http://schemas.openxmlformats.org/drawingml/2006/main" prst="rightBrace">
          <a:avLst>
            <a:gd name="adj1" fmla="val 0"/>
            <a:gd name="adj2" fmla="val 50000"/>
          </a:avLst>
        </a:prstGeom>
        <a:ln xmlns:a="http://schemas.openxmlformats.org/drawingml/2006/main" w="41275" cmpd="sng">
          <a:headEnd type="stealth"/>
          <a:tailEnd type="stealth" w="med" len="med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0.74107</cdr:x>
      <cdr:y>0.39742</cdr:y>
    </cdr:from>
    <cdr:to>
      <cdr:x>0.79464</cdr:x>
      <cdr:y>0.46366</cdr:y>
    </cdr:to>
    <cdr:sp macro="" textlink="">
      <cdr:nvSpPr>
        <cdr:cNvPr id="2" name="TextBox 1"/>
        <cdr:cNvSpPr txBox="1"/>
      </cdr:nvSpPr>
      <cdr:spPr>
        <a:xfrm xmlns:a="http://schemas.openxmlformats.org/drawingml/2006/main" rot="13097177" flipV="1">
          <a:off x="6324600" y="1371600"/>
          <a:ext cx="4572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0.6875</cdr:x>
      <cdr:y>0.35327</cdr:y>
    </cdr:from>
    <cdr:to>
      <cdr:x>0.79464</cdr:x>
      <cdr:y>0.61822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67400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78AE-47F6-4CF3-99F7-41DE5E005EA0}" type="datetimeFigureOut">
              <a:rPr lang="ru-RU" smtClean="0"/>
              <a:pPr/>
              <a:t>06.04.2022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2F5E-54B1-493C-A8EC-56FCA59DDC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86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60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6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186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434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27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4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28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BFE69-1005-4923-805C-B57929B32BD0}" type="slidenum">
              <a:rPr lang="ru-RU" smtClean="0"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47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52F5E-54B1-493C-A8EC-56FCA59DDC22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592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8B44B4-8A59-4247-A73F-0EA3BD31722C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C3DF0-3E39-41C6-AF0A-F4DE5BCA67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40945-AE74-4E97-BC73-8B93EA020ED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D9BE2-D30B-476E-B33D-EECC05711F8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75262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2ED3D-AE6F-4B50-891F-AF21B83345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DED-1D59-4565-971A-72EFE641D4C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40551-6719-423A-A66C-EADCFD3CF8BE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A23E2B-451B-462D-9AA6-D649AC1A16B2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286FB-90DD-4C52-BDAA-6C75EDF76CF8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A5CD5-649D-499F-9CFC-13BE9103EA3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8EA64-D86A-4AB4-8F7C-B33916CCFDE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94713FA5-84CB-4ECE-A5D5-BD24261976F3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57C1408-2C2B-4E95-8ED4-2A456171D074}" type="slidenum">
              <a:rPr lang="ru-RU" altLang="en-US" smtClean="0"/>
              <a:pPr>
                <a:defRPr/>
              </a:pPr>
              <a:t>‹#›</a:t>
            </a:fld>
            <a:endParaRPr lang="ru-RU" alt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hyperlink" Target="mailto:rfompurga@udm.ne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w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wmf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6288" y="304800"/>
            <a:ext cx="8229600" cy="1252728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 eaLnBrk="1" hangingPunct="1">
              <a:lnSpc>
                <a:spcPct val="70000"/>
              </a:lnSpc>
            </a:pPr>
            <a:r>
              <a:rPr lang="ru-RU" sz="3600" b="1" i="1" dirty="0" smtClean="0">
                <a:solidFill>
                  <a:srgbClr val="000000"/>
                </a:solidFill>
                <a:latin typeface="Times New Roman" pitchFamily="18" charset="0"/>
              </a:rPr>
              <a:t>Муниципальное образование «Малопургинский район»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8229600" cy="3962400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/>
          </a:bodyPr>
          <a:lstStyle/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33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b="1" u="sng" dirty="0" smtClean="0">
                <a:solidFill>
                  <a:srgbClr val="000000"/>
                </a:solidFill>
                <a:latin typeface="Times New Roman" pitchFamily="18" charset="0"/>
              </a:rPr>
              <a:t>БЮДЖЕТ ДЛЯ ГРАЖДАН</a:t>
            </a:r>
          </a:p>
          <a:p>
            <a:pPr algn="ctr">
              <a:lnSpc>
                <a:spcPct val="150000"/>
              </a:lnSpc>
              <a:buNone/>
            </a:pP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(к Решению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Совета депутатов муниципального образования 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«Муниципальный округ </a:t>
            </a:r>
            <a:r>
              <a:rPr lang="ru-RU" b="1" i="1" dirty="0" err="1" smtClean="0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 район Удмуртской Республики</a:t>
            </a:r>
            <a:r>
              <a:rPr lang="ru-RU" b="1" i="1" dirty="0" smtClean="0">
                <a:solidFill>
                  <a:srgbClr val="000000"/>
                </a:solidFill>
                <a:latin typeface="Times New Roman" pitchFamily="18" charset="0"/>
              </a:rPr>
              <a:t>» №8-7-129 от 24 марта 2022 года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«Об исполнении бюджета муниципального образования «</a:t>
            </a:r>
            <a:r>
              <a:rPr lang="ru-RU" b="1" i="1" dirty="0" err="1">
                <a:solidFill>
                  <a:srgbClr val="000000"/>
                </a:solidFill>
                <a:latin typeface="Times New Roman" pitchFamily="18" charset="0"/>
              </a:rPr>
              <a:t>Малопургинский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 район» за </a:t>
            </a:r>
            <a:r>
              <a:rPr lang="ru-RU" b="1" i="1" dirty="0" smtClean="0">
                <a:latin typeface="Times New Roman" pitchFamily="18" charset="0"/>
              </a:rPr>
              <a:t>20</a:t>
            </a:r>
            <a:r>
              <a:rPr lang="en-US" b="1" i="1" dirty="0" smtClean="0">
                <a:latin typeface="Times New Roman" pitchFamily="18" charset="0"/>
              </a:rPr>
              <a:t>2</a:t>
            </a:r>
            <a:r>
              <a:rPr lang="ru-RU" b="1" i="1" dirty="0" smtClean="0">
                <a:latin typeface="Times New Roman" pitchFamily="18" charset="0"/>
              </a:rPr>
              <a:t>1 </a:t>
            </a:r>
            <a:r>
              <a:rPr lang="ru-RU" b="1" i="1" dirty="0">
                <a:solidFill>
                  <a:srgbClr val="000000"/>
                </a:solidFill>
                <a:latin typeface="Times New Roman" pitchFamily="18" charset="0"/>
              </a:rPr>
              <a:t>год»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50000"/>
              </a:lnSpc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5300" y="5410200"/>
            <a:ext cx="8278688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solidFill>
              <a:srgbClr val="DCEEA7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Управление финансов администрации</a:t>
            </a:r>
          </a:p>
          <a:p>
            <a:r>
              <a:rPr lang="ru-RU" dirty="0">
                <a:solidFill>
                  <a:schemeClr val="tx1"/>
                </a:solidFill>
              </a:rPr>
              <a:t>м</a:t>
            </a:r>
            <a:r>
              <a:rPr lang="ru-RU" dirty="0" smtClean="0">
                <a:solidFill>
                  <a:schemeClr val="tx1"/>
                </a:solidFill>
              </a:rPr>
              <a:t>униципального образования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53000" y="5410200"/>
            <a:ext cx="3624681" cy="1331170"/>
          </a:xfrm>
          <a:prstGeom prst="rect">
            <a:avLst/>
          </a:prstGeom>
          <a:solidFill>
            <a:srgbClr val="98A32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Телефон (34138) 4-12-79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Факс         (34138) 4-12-79</a:t>
            </a:r>
          </a:p>
          <a:p>
            <a:r>
              <a:rPr lang="en-US" sz="1100" dirty="0" smtClean="0">
                <a:solidFill>
                  <a:schemeClr val="tx1"/>
                </a:solidFill>
              </a:rPr>
              <a:t>E-mail       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rfompurga@udm</a:t>
            </a:r>
            <a:r>
              <a:rPr lang="ru-RU" sz="1100" dirty="0" smtClean="0">
                <a:solidFill>
                  <a:schemeClr val="tx1"/>
                </a:solidFill>
                <a:hlinkClick r:id="rId4"/>
              </a:rPr>
              <a:t>.</a:t>
            </a:r>
            <a:r>
              <a:rPr lang="en-US" sz="1100" dirty="0" smtClean="0">
                <a:solidFill>
                  <a:schemeClr val="tx1"/>
                </a:solidFill>
                <a:hlinkClick r:id="rId4"/>
              </a:rPr>
              <a:t>net</a:t>
            </a:r>
            <a:endParaRPr lang="en-US" sz="1100" dirty="0" smtClean="0">
              <a:solidFill>
                <a:schemeClr val="tx1"/>
              </a:solidFill>
            </a:endParaRPr>
          </a:p>
          <a:p>
            <a:r>
              <a:rPr lang="ru-RU" sz="1100" dirty="0" smtClean="0">
                <a:solidFill>
                  <a:schemeClr val="tx1"/>
                </a:solidFill>
              </a:rPr>
              <a:t>Адрес        427820,УР, с.Малая Пурга, пл.Победы,д.1</a:t>
            </a:r>
          </a:p>
          <a:p>
            <a:r>
              <a:rPr lang="ru-RU" sz="1100" dirty="0">
                <a:solidFill>
                  <a:schemeClr val="tx1"/>
                </a:solidFill>
              </a:rPr>
              <a:t>Н</a:t>
            </a:r>
            <a:r>
              <a:rPr lang="ru-RU" sz="1100" dirty="0" smtClean="0">
                <a:solidFill>
                  <a:schemeClr val="tx1"/>
                </a:solidFill>
              </a:rPr>
              <a:t>ачальник </a:t>
            </a:r>
            <a:r>
              <a:rPr lang="ru-RU" sz="1100" dirty="0">
                <a:solidFill>
                  <a:schemeClr val="tx1"/>
                </a:solidFill>
              </a:rPr>
              <a:t>У</a:t>
            </a:r>
            <a:r>
              <a:rPr lang="ru-RU" sz="1100" dirty="0" smtClean="0">
                <a:solidFill>
                  <a:schemeClr val="tx1"/>
                </a:solidFill>
              </a:rPr>
              <a:t>правления финансов  Минагулова Р.Р.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Исп. Кузнецов С.А.</a:t>
            </a:r>
            <a:endParaRPr lang="ru-RU" sz="11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17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6512511" cy="11430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prstClr val="black"/>
                </a:solidFill>
              </a:rPr>
              <a:t>Структура налоговых и неналоговых доходов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бюджета муниципального образования 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«</a:t>
            </a:r>
            <a:r>
              <a:rPr lang="ru-RU" sz="2000" b="1" dirty="0" err="1">
                <a:solidFill>
                  <a:prstClr val="black"/>
                </a:solidFill>
              </a:rPr>
              <a:t>Малопургинский</a:t>
            </a:r>
            <a:r>
              <a:rPr lang="ru-RU" sz="2000" b="1" dirty="0">
                <a:solidFill>
                  <a:prstClr val="black"/>
                </a:solidFill>
              </a:rPr>
              <a:t> район» в </a:t>
            </a:r>
            <a:r>
              <a:rPr lang="ru-RU" sz="2000" b="1" dirty="0" smtClean="0">
                <a:solidFill>
                  <a:prstClr val="black"/>
                </a:solidFill>
              </a:rPr>
              <a:t>20</a:t>
            </a:r>
            <a:r>
              <a:rPr lang="en-US" sz="2000" b="1" dirty="0" smtClean="0">
                <a:solidFill>
                  <a:prstClr val="black"/>
                </a:solidFill>
              </a:rPr>
              <a:t>2</a:t>
            </a:r>
            <a:r>
              <a:rPr lang="ru-RU" sz="2000" b="1" dirty="0" smtClean="0">
                <a:solidFill>
                  <a:prstClr val="black"/>
                </a:solidFill>
              </a:rPr>
              <a:t>1 </a:t>
            </a:r>
            <a:r>
              <a:rPr lang="ru-RU" sz="2000" b="1" dirty="0">
                <a:solidFill>
                  <a:prstClr val="black"/>
                </a:solidFill>
              </a:rPr>
              <a:t>году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934697"/>
              </p:ext>
            </p:extLst>
          </p:nvPr>
        </p:nvGraphicFramePr>
        <p:xfrm>
          <a:off x="228600" y="1524000"/>
          <a:ext cx="8763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478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3820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источники формирования налоговых и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 бюджета муниципального образования «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325295"/>
              </p:ext>
            </p:extLst>
          </p:nvPr>
        </p:nvGraphicFramePr>
        <p:xfrm>
          <a:off x="228600" y="1447800"/>
          <a:ext cx="8534400" cy="505395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2400"/>
                <a:gridCol w="979079"/>
                <a:gridCol w="1078321"/>
                <a:gridCol w="838200"/>
                <a:gridCol w="838200"/>
                <a:gridCol w="838200"/>
              </a:tblGrid>
              <a:tr h="238707">
                <a:tc gridSpan="6"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9282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l" fontAlgn="b"/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Исполнено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01.01.2021г.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01.01.2022г.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</a:t>
                      </a: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9303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доходы, всего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218 894,2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238,6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164,7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426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201 454,0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526,9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230 953,7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17973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200" b="1" i="1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652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175 384,3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185 297,3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186 599,5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229,7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34 300,7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34 960,1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229,6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323,8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4 422,0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6 467,8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3780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12 880,0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1 203,7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5353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200" b="1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2 505,5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2 506,0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2 801,1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8868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440,2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18 711,6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18 211,0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97,3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506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705,8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7 655,0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0231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480,0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735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992,9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183,9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38,5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48065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324,4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8 894,7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7 574,6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9611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санкции,возмещение ущерба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129,7</a:t>
                      </a:r>
                      <a:endParaRPr lang="ru-RU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1 498,0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1 546,6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10074"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2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90000"/>
                        </a:lnSpc>
                      </a:pP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5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51366615"/>
              </p:ext>
            </p:extLst>
          </p:nvPr>
        </p:nvGraphicFramePr>
        <p:xfrm>
          <a:off x="0" y="1447800"/>
          <a:ext cx="8686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4800" y="457200"/>
            <a:ext cx="8839200" cy="13716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Динамика поступления налоговых и неналоговых доходов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за 2012-2021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8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762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 в бюджет муниципального образования «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в 2021 году</a:t>
            </a:r>
            <a:b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747446"/>
              </p:ext>
            </p:extLst>
          </p:nvPr>
        </p:nvGraphicFramePr>
        <p:xfrm>
          <a:off x="228600" y="1219200"/>
          <a:ext cx="8610600" cy="536604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495800"/>
                <a:gridCol w="1371600"/>
                <a:gridCol w="1286436"/>
                <a:gridCol w="1456764"/>
              </a:tblGrid>
              <a:tr h="526848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трансферта</a:t>
                      </a:r>
                      <a:endParaRPr lang="ru-RU" sz="1200" b="1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на 20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 г.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80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из бюджета УР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598 085,7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865 265,7</a:t>
                      </a:r>
                      <a:endParaRPr lang="ru-RU" sz="1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851 650,2</a:t>
                      </a:r>
                      <a:endParaRPr lang="ru-RU" sz="1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356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</a:t>
                      </a:r>
                      <a:r>
                        <a:rPr lang="en-US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197 096,8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196 252,3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8329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44 467,0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130 756,8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119 633,2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54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Субвенции, всего 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403 900,7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537 412,1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535 764,7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452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выполнение передаваемых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полномочий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387 230,0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086,8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518 123,4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9289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бюджетов поселений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10 134,3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14 733,8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14 412,3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6449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для компенсации дополнительных расходов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ежемесячное денежное вознаграждение за классное руководство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25 929,0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25 853,0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финансовое обеспечение дорожной деятельности 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30 550,2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966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трансферты, передаваемые бюджетам муниципальных районов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14 860,9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87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от негосударственных организаций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90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 в бюджеты муниципальных районов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бюджетов муниципальных районов от возврата бюджетными  и автономными учреждениями остатков субсидий прошлых лет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384">
                <a:tc>
                  <a:txBody>
                    <a:bodyPr/>
                    <a:lstStyle/>
                    <a:p>
                      <a:pPr algn="l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субвенций иных МБТ прошлых лет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-- 1 458,5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625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608 220,0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951 772,7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254,9</a:t>
                      </a:r>
                      <a:endParaRPr lang="ru-RU" sz="1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464096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района в 20</a:t>
            </a:r>
            <a:r>
              <a:rPr lang="en-US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051643"/>
              </p:ext>
            </p:extLst>
          </p:nvPr>
        </p:nvGraphicFramePr>
        <p:xfrm>
          <a:off x="373633" y="1600200"/>
          <a:ext cx="6574631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57789" y="2286000"/>
            <a:ext cx="2088232" cy="2990374"/>
          </a:xfrm>
          <a:prstGeom prst="roundRect">
            <a:avLst/>
          </a:prstGeom>
          <a:solidFill>
            <a:schemeClr val="bg2">
              <a:lumMod val="7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безвозмездных поступлений от других бюджетов бюджетной системы Российской Федерации в 20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году составил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937 276,8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85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89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году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9412"/>
              </p:ext>
            </p:extLst>
          </p:nvPr>
        </p:nvGraphicFramePr>
        <p:xfrm>
          <a:off x="304800" y="14478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34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788987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асходы бюджета муниципального образования «Малопургинский район» в 2021 году по направлениям</a:t>
            </a:r>
            <a:endParaRPr lang="ru-RU" sz="22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6150516"/>
              </p:ext>
            </p:extLst>
          </p:nvPr>
        </p:nvGraphicFramePr>
        <p:xfrm>
          <a:off x="-76200" y="1615231"/>
          <a:ext cx="7972425" cy="507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934200" y="2581275"/>
            <a:ext cx="2133600" cy="1600200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37000">
                <a:srgbClr val="CCFFFF"/>
              </a:gs>
              <a:gs pos="94167">
                <a:schemeClr val="bg2">
                  <a:lumMod val="75000"/>
                </a:schemeClr>
              </a:gs>
              <a:gs pos="67000">
                <a:srgbClr val="E9DA88"/>
              </a:gs>
              <a:gs pos="92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162800" y="2706350"/>
            <a:ext cx="1981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РАСХОДЫ СОЦИАЛЬНОЙ НАПРАВЛЕННОСТИ </a:t>
            </a:r>
          </a:p>
          <a:p>
            <a:pPr algn="ctr"/>
            <a:r>
              <a:rPr lang="ru-RU" b="1" dirty="0" smtClean="0"/>
              <a:t>(861 959,7 </a:t>
            </a:r>
          </a:p>
          <a:p>
            <a:pPr algn="ctr"/>
            <a:r>
              <a:rPr lang="ru-RU" b="1" dirty="0" smtClean="0"/>
              <a:t>тыс. рублей)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72174" y="1447800"/>
            <a:ext cx="157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6158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социальной направленности бюджета муниципального образования «</a:t>
            </a:r>
            <a:r>
              <a:rPr lang="ru-RU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486215"/>
              </p:ext>
            </p:extLst>
          </p:nvPr>
        </p:nvGraphicFramePr>
        <p:xfrm>
          <a:off x="228600" y="2037972"/>
          <a:ext cx="8610600" cy="459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596788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Образование 84,6%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966193"/>
            <a:ext cx="2589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Культура 10,0%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941191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Социальная </a:t>
            </a:r>
          </a:p>
          <a:p>
            <a:pPr algn="ctr"/>
            <a:r>
              <a:rPr lang="ru-RU" sz="2000" b="1" dirty="0" smtClean="0"/>
              <a:t>политика  4,9 %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34100" y="34290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/>
              <a:t>Физическая культура и спорт 0,5 %</a:t>
            </a: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14478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/>
              <a:t>Расходы бюджета </a:t>
            </a:r>
            <a:endParaRPr lang="ru-RU" sz="2000" b="1" u="sng" dirty="0" smtClean="0"/>
          </a:p>
          <a:p>
            <a:pPr algn="ctr"/>
            <a:r>
              <a:rPr lang="ru-RU" sz="2000" b="1" u="sng" dirty="0" smtClean="0"/>
              <a:t>ВСЕГО</a:t>
            </a:r>
            <a:endParaRPr lang="ru-RU" sz="2000" b="1" u="sng" dirty="0"/>
          </a:p>
          <a:p>
            <a:pPr algn="ctr"/>
            <a:r>
              <a:rPr lang="ru-RU" sz="2000" b="1" u="sng" dirty="0" smtClean="0"/>
              <a:t>1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193 338,7 тыс</a:t>
            </a:r>
            <a:r>
              <a:rPr lang="ru-RU" sz="2000" b="1" u="sng" dirty="0"/>
              <a:t>. рублей</a:t>
            </a:r>
          </a:p>
          <a:p>
            <a:endParaRPr lang="ru-RU" sz="2000" dirty="0"/>
          </a:p>
        </p:txBody>
      </p:sp>
      <p:sp>
        <p:nvSpPr>
          <p:cNvPr id="12" name="Стрелка вправо 11"/>
          <p:cNvSpPr/>
          <p:nvPr/>
        </p:nvSpPr>
        <p:spPr>
          <a:xfrm rot="20772032">
            <a:off x="6006997" y="3112395"/>
            <a:ext cx="673815" cy="295024"/>
          </a:xfrm>
          <a:prstGeom prst="rightArrow">
            <a:avLst/>
          </a:prstGeom>
          <a:gradFill flip="none" rotWithShape="1">
            <a:gsLst>
              <a:gs pos="0">
                <a:schemeClr val="accent1"/>
              </a:gs>
              <a:gs pos="52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193448">
            <a:off x="6191590" y="4498179"/>
            <a:ext cx="276492" cy="838200"/>
          </a:xfrm>
          <a:prstGeom prst="downArrow">
            <a:avLst/>
          </a:prstGeom>
          <a:gradFill>
            <a:gsLst>
              <a:gs pos="0">
                <a:srgbClr val="FF0000"/>
              </a:gs>
              <a:gs pos="59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6619392">
            <a:off x="2722580" y="2862764"/>
            <a:ext cx="304800" cy="75732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3783559">
            <a:off x="2771962" y="4524284"/>
            <a:ext cx="284180" cy="743882"/>
          </a:xfrm>
          <a:prstGeom prst="downArrow">
            <a:avLst/>
          </a:prstGeom>
          <a:gradFill>
            <a:gsLst>
              <a:gs pos="0">
                <a:srgbClr val="FF0000"/>
              </a:gs>
              <a:gs pos="60000">
                <a:schemeClr val="accent1"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7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году, тыс. руб.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483384"/>
              </p:ext>
            </p:extLst>
          </p:nvPr>
        </p:nvGraphicFramePr>
        <p:xfrm>
          <a:off x="228601" y="1524002"/>
          <a:ext cx="8686799" cy="5128539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685799"/>
                <a:gridCol w="3733800"/>
                <a:gridCol w="1447800"/>
                <a:gridCol w="1280595"/>
                <a:gridCol w="167205"/>
                <a:gridCol w="1371600"/>
              </a:tblGrid>
              <a:tr h="540740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747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860 806,1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1 230 392,5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1 193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338,7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115 857,6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126 537,4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125 165,3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должностного лица субъекта Российской Федерации и муниципального образования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109,5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1 303,2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1 282,3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252,9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348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34 055,7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38 307,9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37 779,7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17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Судебная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система</a:t>
                      </a:r>
                      <a:endParaRPr lang="ru-RU" sz="1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77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6 745,6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038,4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4074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резервного фонда расходуются с подраздела 1003 «Социальное обеспечение населения»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28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71 195,3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673,3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76 987,6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году, тыс. руб. (продолжение)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92506249"/>
              </p:ext>
            </p:extLst>
          </p:nvPr>
        </p:nvGraphicFramePr>
        <p:xfrm>
          <a:off x="152400" y="1143000"/>
          <a:ext cx="8686799" cy="560307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0"/>
                <a:gridCol w="3606799"/>
                <a:gridCol w="1447801"/>
                <a:gridCol w="1295399"/>
                <a:gridCol w="1371600"/>
              </a:tblGrid>
              <a:tr h="62571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2191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733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1745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гражданская оборона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79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безопасности и правоохранительной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6342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75 880,7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261,6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102 374,4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73 228,9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101 392,6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99 583,7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33005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869,0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2 790,7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067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427,8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71 474,0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48 235,0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40 325,7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231,2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20 525,3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2373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153,4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8 554,1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599,6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10 469,6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03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532,6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6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48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2021 год и на плановый период 2022 и 2023 годов</a:t>
            </a:r>
            <a:r>
              <a:rPr lang="ru-RU" sz="2200" b="1" dirty="0">
                <a:solidFill>
                  <a:srgbClr val="04617B"/>
                </a:solidFill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rgbClr val="04617B"/>
                </a:solidFill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район» от 21 октября 2020 года № 919)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0897753"/>
              </p:ext>
            </p:extLst>
          </p:nvPr>
        </p:nvGraphicFramePr>
        <p:xfrm>
          <a:off x="457200" y="17526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4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289223324"/>
              </p:ext>
            </p:extLst>
          </p:nvPr>
        </p:nvGraphicFramePr>
        <p:xfrm>
          <a:off x="228600" y="1371600"/>
          <a:ext cx="8686803" cy="51306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530599"/>
                <a:gridCol w="1447801"/>
                <a:gridCol w="1371601"/>
                <a:gridCol w="1371601"/>
              </a:tblGrid>
              <a:tr h="31824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</a:t>
                      </a:r>
                      <a:r>
                        <a:rPr lang="en-US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507 877,1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746 235,0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729 621,8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101 120,4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158,4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140 648,9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8386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359 458,1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542 052,3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530 813,7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41 707,2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46 836,8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45 599,6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подготовка, переподготовка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повышение квалификации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6 171,9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4 933,9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области образования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280,1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7 751,5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7 480,2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86 577,7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85 894,8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77 831,3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83 754,1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83 164,0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2 823,5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2 730,8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40 516,0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43 833,3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42 229,6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1 341,6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6 357,5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6 595,2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6 550,1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824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32 778,5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35 858,1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34 337,9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19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«Малопургинский район» по разделам и подразделам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году, тыс. руб.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(продолжение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84184446"/>
              </p:ext>
            </p:extLst>
          </p:nvPr>
        </p:nvGraphicFramePr>
        <p:xfrm>
          <a:off x="228600" y="1676400"/>
          <a:ext cx="8686802" cy="4176245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965201"/>
                <a:gridCol w="3530599"/>
                <a:gridCol w="1447800"/>
                <a:gridCol w="1371601"/>
                <a:gridCol w="1371601"/>
              </a:tblGrid>
              <a:tr h="46002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Первоначальный план </a:t>
                      </a:r>
                    </a:p>
                    <a:p>
                      <a:pPr algn="ctr" fontAlgn="ctr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2021год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2021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</a:p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01.01.2022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749,3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Массовый спорт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3 749,3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4 282,1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4 213,5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22321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8022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средств массовой информации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244,5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3770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168,7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0723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внутреннего и муниципального долга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9870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27 914,4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27 072,1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59843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26 252,5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25 430,2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159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  <a:endParaRPr lang="ru-RU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661,9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1 641,9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6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252728"/>
          </a:xfrm>
          <a:solidFill>
            <a:srgbClr val="CCFFCC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муниципального образования «Малопургинский район» по разделам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2021 году в % к общему объему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552668"/>
              </p:ext>
            </p:extLst>
          </p:nvPr>
        </p:nvGraphicFramePr>
        <p:xfrm>
          <a:off x="228600" y="1523997"/>
          <a:ext cx="8686798" cy="472782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96537"/>
                <a:gridCol w="5704763"/>
                <a:gridCol w="1685498"/>
              </a:tblGrid>
              <a:tr h="301697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b="1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Обшегосударственные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04 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289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06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47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935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668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01"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691" y="304800"/>
            <a:ext cx="8229600" cy="728472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РАСХОДЫ БЮДЖЕТА МУНИЦИПАЛЬНОГО ОБРАЗОВАНИЯ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«МАЛОПУРГИНСКИЙ РАЙОН»</a:t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>В РАСЧЕТЕ НА ДУШУ НАСЕЛЕНИЯ (рублей).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429067"/>
              </p:ext>
            </p:extLst>
          </p:nvPr>
        </p:nvGraphicFramePr>
        <p:xfrm>
          <a:off x="228600" y="1333545"/>
          <a:ext cx="8305800" cy="537205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038225"/>
                <a:gridCol w="4746171"/>
                <a:gridCol w="1260702"/>
                <a:gridCol w="1260702"/>
              </a:tblGrid>
              <a:tr h="4281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32 238,9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35 830,6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вопросы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3 838,3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3 758,0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экономика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3 073,8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хозяйство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1 386,9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2 146,0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49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837,6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47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20 181,4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21 907,3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73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2 073,1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2 579,0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1 268,0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1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62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125,2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29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поселений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1 305,4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812,8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43" y="6248400"/>
            <a:ext cx="82587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" y="5347780"/>
            <a:ext cx="74275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20" y="5029200"/>
            <a:ext cx="762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4649967"/>
            <a:ext cx="762000" cy="37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" y="4365395"/>
            <a:ext cx="770642" cy="28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3705019"/>
            <a:ext cx="772996" cy="24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22" y="3362325"/>
            <a:ext cx="755864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79" y="2841888"/>
            <a:ext cx="771721" cy="42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24" y="2498988"/>
            <a:ext cx="75586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9" y="2146561"/>
            <a:ext cx="75586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70" y="5590667"/>
            <a:ext cx="910392" cy="3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5873796"/>
            <a:ext cx="814877" cy="3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1" y="1815838"/>
            <a:ext cx="814877" cy="3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4" y="3981218"/>
            <a:ext cx="807705" cy="38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4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900" y="413512"/>
            <a:ext cx="8229600" cy="6532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образование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2021 год</a:t>
            </a: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750966"/>
              </p:ext>
            </p:extLst>
          </p:nvPr>
        </p:nvGraphicFramePr>
        <p:xfrm>
          <a:off x="304800" y="2057400"/>
          <a:ext cx="85344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2775" y="1447800"/>
            <a:ext cx="7924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образование всего 729 621,8 тыс. рублей, в том числе:</a:t>
            </a:r>
          </a:p>
        </p:txBody>
      </p:sp>
    </p:spTree>
    <p:extLst>
      <p:ext uri="{BB962C8B-B14F-4D97-AF65-F5344CB8AC3E}">
        <p14:creationId xmlns:p14="http://schemas.microsoft.com/office/powerpoint/2010/main" val="4188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381000"/>
            <a:ext cx="8229600" cy="1252728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культуры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 2021 году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896031"/>
              </p:ext>
            </p:extLst>
          </p:nvPr>
        </p:nvGraphicFramePr>
        <p:xfrm>
          <a:off x="381000" y="2057400"/>
          <a:ext cx="8382000" cy="4068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2025" y="1419165"/>
            <a:ext cx="7162800" cy="40011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на культуру  85 894,8 тыс. рублей, в том числе 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80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52500" y="232183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в 2021 году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031764"/>
              </p:ext>
            </p:extLst>
          </p:nvPr>
        </p:nvGraphicFramePr>
        <p:xfrm>
          <a:off x="457200" y="1828800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1403758"/>
            <a:ext cx="7467600" cy="338554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общегосударственных расходов 125 165,3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68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399" cy="7858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социальной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политики в 2021 году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9839740"/>
              </p:ext>
            </p:extLst>
          </p:nvPr>
        </p:nvGraphicFramePr>
        <p:xfrm>
          <a:off x="571500" y="156468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0075" y="1195348"/>
            <a:ext cx="8077200" cy="36933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 42 229,6 тыс. рублей, в том числе: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73152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Источники финансирования дефицита бюджета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муниципального образования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«Малопургинский район»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634870"/>
              </p:ext>
            </p:extLst>
          </p:nvPr>
        </p:nvGraphicFramePr>
        <p:xfrm>
          <a:off x="3429000" y="1295400"/>
          <a:ext cx="5328592" cy="3600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28431" y="2200315"/>
            <a:ext cx="4104456" cy="1562472"/>
          </a:xfrm>
          <a:prstGeom prst="roundRect">
            <a:avLst/>
          </a:prstGeom>
          <a:solidFill>
            <a:srgbClr val="B3D8EF"/>
          </a:solidFill>
          <a:ln>
            <a:prstDash val="solid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бюджета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 7 919,1тыс. руб.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9115" y="5029723"/>
            <a:ext cx="2762790" cy="1260377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01.01.2022 года составил      70 587,7 тыс. руб.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" y="5244414"/>
            <a:ext cx="3073400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долга по состоянию на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01.01.2021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61 887,7тыс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3273515" y="4856469"/>
            <a:ext cx="2895600" cy="16068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к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оммерческих кредитов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64 387,7 тыс. руб.</a:t>
            </a:r>
          </a:p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Привлечение коммерческих кредитов -73 087,7 тыс. руб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9246747">
            <a:off x="4447175" y="2003973"/>
            <a:ext cx="635663" cy="224121"/>
          </a:xfrm>
          <a:prstGeom prst="rightArrow">
            <a:avLst>
              <a:gd name="adj1" fmla="val 50000"/>
              <a:gd name="adj2" fmla="val 742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4576683" y="2732006"/>
            <a:ext cx="507702" cy="2495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65335" y="2410051"/>
            <a:ext cx="3373815" cy="1143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кредитов от кредитных организаций 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73 087,7 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8167545">
            <a:off x="4594390" y="3520029"/>
            <a:ext cx="253851" cy="609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9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371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Динамика муниципального долга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     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тыс. рублей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21937"/>
              </p:ext>
            </p:extLst>
          </p:nvPr>
        </p:nvGraphicFramePr>
        <p:xfrm>
          <a:off x="838200" y="1752600"/>
          <a:ext cx="79248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8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7072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годов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(продолжение)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58929"/>
              </p:ext>
            </p:extLst>
          </p:nvPr>
        </p:nvGraphicFramePr>
        <p:xfrm>
          <a:off x="228600" y="1295400"/>
          <a:ext cx="8686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" y="1841242"/>
            <a:ext cx="86106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приоритетов, направлений и механизмов развития экономики и социальной сферы, определенных Стратегией социально-экономического развития муниципального образования «</a:t>
            </a:r>
            <a:r>
              <a:rPr lang="ru-RU" sz="1400" b="1" i="1" dirty="0" err="1"/>
              <a:t>Малопургинский</a:t>
            </a:r>
            <a:r>
              <a:rPr lang="ru-RU" sz="1400" b="1" i="1" dirty="0"/>
              <a:t> район</a:t>
            </a:r>
            <a:r>
              <a:rPr lang="ru-RU" sz="1400" b="1" i="1" dirty="0" smtClean="0"/>
              <a:t>»;</a:t>
            </a:r>
            <a:endParaRPr lang="ru-RU" sz="1400" b="1" i="1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ожидаемого исполнения бюджета за 2020 год и прогноза показателей социально-экономического развития муниципального образования «</a:t>
            </a:r>
            <a:r>
              <a:rPr lang="ru-RU" sz="1400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sz="1400" b="1" i="1" dirty="0">
                <a:solidFill>
                  <a:srgbClr val="7030A0"/>
                </a:solidFill>
              </a:rPr>
              <a:t> район» на 2021 год и на плановый период 2022 и 2023 годов;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сохранения достигнутого соотношения средней заработной платы отдельных категорий работников бюджетной сферы к среднемесячному доходу от трудовой деятельности;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индексации в плановом периоде фондов оплаты труда категорий работников бюджетной сферы, которые не подпадают под действие региональных «дорожных карт» по заработной плате работников бюджетной сферы в отраслях образования и культуры, утвержденных Правительством Удмуртской Республики;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повышения с 1 января очередного финансового года минимального размера оплаты труда, устанавливаемого федеральным законом в размере величины прожиточного минимума трудоспособного населения в целом по Российской Федерации за второй квартал текущего года;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предоставления социальных выплат и льгот отдельным категориям граждан, установленных нормативными правовыми актами Удмуртской Республики и муниципального образования «</a:t>
            </a:r>
            <a:r>
              <a:rPr lang="ru-RU" sz="1400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sz="1400" b="1" i="1" dirty="0">
                <a:solidFill>
                  <a:srgbClr val="7030A0"/>
                </a:solidFill>
              </a:rPr>
              <a:t> район» с учетом адресности и критериев нуждаемости</a:t>
            </a:r>
            <a:r>
              <a:rPr lang="ru-RU" sz="1400" b="1" i="1" dirty="0" smtClean="0">
                <a:solidFill>
                  <a:srgbClr val="7030A0"/>
                </a:solidFill>
              </a:rPr>
              <a:t>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/>
              <a:t>обеспечения требуемого уровня </a:t>
            </a:r>
            <a:r>
              <a:rPr lang="ru-RU" sz="1400" b="1" i="1" dirty="0" err="1"/>
              <a:t>софинансирования</a:t>
            </a:r>
            <a:r>
              <a:rPr lang="ru-RU" sz="1400" b="1" i="1" dirty="0"/>
              <a:t> мероприятий, реализуемых в рамках национальных проектов;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sz="1400" b="1" i="1" dirty="0">
                <a:solidFill>
                  <a:srgbClr val="7030A0"/>
                </a:solidFill>
              </a:rPr>
              <a:t>объема целевых межбюджетных трансфертов, предоставляемых из бюджета Удмуртской Республики.</a:t>
            </a:r>
          </a:p>
          <a:p>
            <a:pPr marL="285750" indent="-285750" algn="just">
              <a:buFont typeface="Wingdings" pitchFamily="2" charset="2"/>
              <a:buChar char="§"/>
            </a:pPr>
            <a:endParaRPr lang="ru-RU" sz="1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году.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924032"/>
              </p:ext>
            </p:extLst>
          </p:nvPr>
        </p:nvGraphicFramePr>
        <p:xfrm>
          <a:off x="228600" y="1143000"/>
          <a:ext cx="8686799" cy="5181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343400"/>
                <a:gridCol w="2971800"/>
                <a:gridCol w="1371599"/>
              </a:tblGrid>
              <a:tr h="5774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детских садах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первого ребенка (20%) – 175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второго ребенка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(50%) -314</a:t>
                      </a:r>
                    </a:p>
                    <a:p>
                      <a:pPr algn="ctr"/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третьего и посл. детей (70%)-228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2 616,0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41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семья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пенсии муниципальных служащих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1 341,6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93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многодетных семей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</a:t>
                      </a: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876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Проезд- 350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141,0</a:t>
                      </a:r>
                      <a:endParaRPr lang="ru-RU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645,4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содержание опекаемых детей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776,7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528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детей-сирот и детей, оставшихся без попечения родителей, переданных в приёмные семьи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семей (44 детей)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875,6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473">
                <a:tc>
                  <a:txBody>
                    <a:bodyPr/>
                    <a:lstStyle/>
                    <a:p>
                      <a:endParaRPr 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жильем молодых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семей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1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225,1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24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144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Сведения о мерах социальной поддержки отдельных целевых групп в 202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году (продолжение)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187339"/>
              </p:ext>
            </p:extLst>
          </p:nvPr>
        </p:nvGraphicFramePr>
        <p:xfrm>
          <a:off x="228600" y="1447800"/>
          <a:ext cx="8686799" cy="51358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410200"/>
                <a:gridCol w="1905000"/>
                <a:gridCol w="1371599"/>
              </a:tblGrid>
              <a:tr h="50437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Количество,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чел.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CCFF"/>
                        </a:gs>
                        <a:gs pos="78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rgbClr val="66FFFF"/>
                        </a:gs>
                      </a:gsLst>
                      <a:lin ang="5400000" scaled="0"/>
                    </a:gradFill>
                  </a:tcPr>
                </a:tc>
              </a:tr>
              <a:tr h="50437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расходов по оплате жилых помещений и коммунальных услуг (отопление, освещение) работникам муниципальных организаций (образования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культуры)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образования "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Малопургинский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район", проживающим и работающим в сельских населенных пунктах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1 270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3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1300" b="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312,23</a:t>
                      </a:r>
                      <a:endParaRPr lang="ru-RU" sz="13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в дошкольных образовательных учреждениях (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130,5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обучающихся с ограниченными возможностями здоровья в муниципальных общеобразовательных организациях за счет средств местного бюджета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670,5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(в том числе горячее питание 1-4 классы) в общеобразовательных учреждениях (в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том числе </a:t>
                      </a:r>
                      <a:r>
                        <a:rPr lang="ru-RU" sz="13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средств местного бюджета)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304,0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694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освобождению от родительской платы за присмотр и уход за детьми-инвалидами, детьми-сиротами и детьми, оставшимся без попечения родителей, обучающимися в муниципальных образовательных организациях, реализующих основную общеобразовательную программу дошкольного образования, а также родителей, если один или оба из них являются инвалидами первой или второй группы и не имеют других доходов, кроме пенсии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97,7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(местный бюджет)</a:t>
                      </a:r>
                    </a:p>
                    <a:p>
                      <a:pPr algn="ctr"/>
                      <a:endParaRPr lang="ru-RU" sz="13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211,6</a:t>
                      </a:r>
                    </a:p>
                    <a:p>
                      <a:pPr algn="ctr"/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(бюджет</a:t>
                      </a:r>
                      <a:r>
                        <a:rPr lang="ru-RU" sz="13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УР)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1828800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7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389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</a:t>
            </a:r>
            <a:r>
              <a:rPr lang="ru-RU" sz="2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 реализации национальных проектов в 2021 году</a:t>
            </a:r>
            <a:endParaRPr lang="ru-RU" sz="2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37245"/>
              </p:ext>
            </p:extLst>
          </p:nvPr>
        </p:nvGraphicFramePr>
        <p:xfrm>
          <a:off x="457200" y="975360"/>
          <a:ext cx="8229600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514600"/>
                <a:gridCol w="1219200"/>
                <a:gridCol w="3962400"/>
              </a:tblGrid>
              <a:tr h="4724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Сумма,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Примечание</a:t>
                      </a:r>
                      <a:endParaRPr lang="ru-RU" sz="1400" dirty="0"/>
                    </a:p>
                  </a:txBody>
                  <a:tcPr/>
                </a:tc>
              </a:tr>
              <a:tr h="6315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«Безопасные качественные дороги»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30 550,2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дорожной деятельности в рамках реализации национального проекта "Безопасные и качественные автомобильные дороги"</a:t>
                      </a:r>
                    </a:p>
                  </a:txBody>
                  <a:tcPr/>
                </a:tc>
              </a:tr>
              <a:tr h="4511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«Жилье и городская среда»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39 488,3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переселение граждан из аварийного жилищного фонда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56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«Экология»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532,6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ликвидации несанкционированных свалок в границах городов и наиболее опасных объектов накопленного экологического вреда окружающей среде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5112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11 786,5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многодетным семьям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2016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безвозмездных субсидий многодетным семьям, признанным нуждающимися в улучшении жилищных условий, на строительство, реконструкцию, капитальный ремонт и приобретение жилых помещений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0677"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«Образование»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2 429,8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Детское и школьное питание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31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1 253,7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на создание в общеобразовательных организациях, расположенных в сельской местности, условий для занятий физической культурой и спортом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4360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некоммерческих организаций в целях оказания психолого-педагогической, методической и консультативной помощи гражданам, имеющим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Национальный</a:t>
                      </a:r>
                      <a:r>
                        <a:rPr lang="ru-RU" sz="1200" baseline="0" dirty="0" smtClean="0"/>
                        <a:t> проект </a:t>
                      </a:r>
                    </a:p>
                    <a:p>
                      <a:r>
                        <a:rPr lang="ru-RU" sz="1200" baseline="0" dirty="0" smtClean="0"/>
                        <a:t>«Жилье и городская среда»</a:t>
                      </a:r>
                      <a:endParaRPr lang="ru-RU" sz="1200" dirty="0" smtClean="0"/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5 137,0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Формирование современной городской среды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на территории муниципального образования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330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228600"/>
            <a:ext cx="6512511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муниципальных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0687084"/>
              </p:ext>
            </p:extLst>
          </p:nvPr>
        </p:nvGraphicFramePr>
        <p:xfrm>
          <a:off x="457200" y="1828800"/>
          <a:ext cx="8534400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520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«Малопургинский  район» за 2021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реализацию муниципальных программ (1)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b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тыс.руб.</a:t>
            </a:r>
            <a:endParaRPr lang="ru-RU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1712504"/>
              </p:ext>
            </p:extLst>
          </p:nvPr>
        </p:nvGraphicFramePr>
        <p:xfrm>
          <a:off x="228601" y="1736486"/>
          <a:ext cx="8686798" cy="4969114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650240"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20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49501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расходов на реализацию программ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1 155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333,4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воспитание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809,8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9192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здоровья и формирование здорового образа жизни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892,5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136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 в муниципальном образовании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108,5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999,8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596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условий для устойчивого экономического развития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231,2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8942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на территории муниципального образования «Малопургинский район»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232,4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588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6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6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хозяйство на 2015-2024 годы</a:t>
                      </a:r>
                      <a:endParaRPr lang="ru-RU" sz="16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159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396,8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50987"/>
          </a:xfrm>
          <a:solidFill>
            <a:srgbClr val="DBFDEB">
              <a:alpha val="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муниципального образования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 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за 2021 год </a:t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solidFill>
                <a:srgbClr val="0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244150"/>
              </p:ext>
            </p:extLst>
          </p:nvPr>
        </p:nvGraphicFramePr>
        <p:xfrm>
          <a:off x="228601" y="1828800"/>
          <a:ext cx="8686798" cy="512426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84766"/>
                <a:gridCol w="5710766"/>
                <a:gridCol w="2091266"/>
              </a:tblGrid>
              <a:tr h="488721"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8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645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90000"/>
                        </a:lnSpc>
                      </a:pP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Энергосбережение и повышение энергетической эффективности муниципального образования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3585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Муниципальное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управление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597,6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 и охрана окружающей среды муниципального образования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«Малопургинский район»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685,9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 и безнадзорности в муниципальном образовании "</a:t>
                      </a:r>
                      <a:r>
                        <a:rPr lang="ru-RU" sz="1500" b="1" i="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Малопургинский</a:t>
                      </a:r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район" на 2015-2024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012,1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4780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Противодействие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коррупции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8439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Комплексные меры противодействия злоупотреблению</a:t>
                      </a:r>
                      <a:r>
                        <a:rPr lang="ru-RU" sz="1500" b="1" i="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наркотиками и их незаконному обороту в муниципальном образовании «Малопургинский район» на 2016-2024 годы»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170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природно-очаговых инфекций в муниципальном образовании «Малопургинский район» на 2016-2024 годы</a:t>
                      </a:r>
                      <a:endParaRPr lang="ru-RU" sz="15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6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2847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2023 годов (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продолжение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89372"/>
              </p:ext>
            </p:extLst>
          </p:nvPr>
        </p:nvGraphicFramePr>
        <p:xfrm>
          <a:off x="228600" y="1193800"/>
          <a:ext cx="86868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" y="17907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расширения применения проектных принципов управления;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оптимизации деятельности органов местного самоуправления муниципального об-</a:t>
            </a:r>
            <a:r>
              <a:rPr lang="ru-RU" b="1" i="1" dirty="0" err="1">
                <a:solidFill>
                  <a:srgbClr val="7030A0"/>
                </a:solidFill>
              </a:rPr>
              <a:t>разования</a:t>
            </a:r>
            <a:r>
              <a:rPr lang="ru-RU" b="1" i="1" dirty="0">
                <a:solidFill>
                  <a:srgbClr val="7030A0"/>
                </a:solidFill>
              </a:rPr>
              <a:t> «</a:t>
            </a:r>
            <a:r>
              <a:rPr lang="ru-RU" b="1" i="1" dirty="0" err="1">
                <a:solidFill>
                  <a:srgbClr val="7030A0"/>
                </a:solidFill>
              </a:rPr>
              <a:t>Малопургинский</a:t>
            </a:r>
            <a:r>
              <a:rPr lang="ru-RU" b="1" i="1" dirty="0">
                <a:solidFill>
                  <a:srgbClr val="7030A0"/>
                </a:solidFill>
              </a:rPr>
              <a:t> район» за счет повышения эффективности использования финансовых, кадровых и информационно-коммуникационных ресурсов;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реализации планов мероприятий («дорожных карт») по совершенствованию управления расходами органов местного самоуправления муниципального образования «Мало-</a:t>
            </a:r>
            <a:r>
              <a:rPr lang="ru-RU" b="1" i="1" dirty="0" err="1"/>
              <a:t>пургинский</a:t>
            </a:r>
            <a:r>
              <a:rPr lang="ru-RU" b="1" i="1" dirty="0"/>
              <a:t> район»;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актуализации расходов бюджетной сферы за счет интенсификации деятельности муниципальных учреждений в соответствии с показателями повышения эффективности оказания муниципальных услуг (работ);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совершенствования системы финансового обеспечения выполнения муниципальных работ (услуг), формирования муниципальных заданий муниципальными учреждениями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</a:t>
            </a:r>
            <a:r>
              <a:rPr lang="ru-RU" b="1" i="1" dirty="0" err="1"/>
              <a:t>район»в</a:t>
            </a:r>
            <a:r>
              <a:rPr lang="ru-RU" b="1" i="1" dirty="0"/>
              <a:t> соответствии с общероссийскими и региональным перечнями услуг и работ;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оперативного освоения средств федерального бюджета и бюджета Удмуртской </a:t>
            </a:r>
            <a:r>
              <a:rPr lang="ru-RU" b="1" i="1" dirty="0" err="1">
                <a:solidFill>
                  <a:srgbClr val="7030A0"/>
                </a:solidFill>
              </a:rPr>
              <a:t>Рес</a:t>
            </a:r>
            <a:r>
              <a:rPr lang="ru-RU" b="1" i="1" dirty="0">
                <a:solidFill>
                  <a:srgbClr val="7030A0"/>
                </a:solidFill>
              </a:rPr>
              <a:t>-публики, в том числе поступивших в рамках реализации национальных проектов;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>
                <a:solidFill>
                  <a:srgbClr val="7030A0"/>
                </a:solidFill>
              </a:rPr>
              <a:t>недопущения принятия новых расходных обязательств, не обеспеченных источниками финансирования;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ru-RU" b="1" i="1" dirty="0"/>
              <a:t>дальнейшего развития контрактной системы в сфере закупок товаров, работ, услуг для обеспечения муниципальных нужд муниципального образования «</a:t>
            </a:r>
            <a:r>
              <a:rPr lang="ru-RU" b="1" i="1" dirty="0" err="1"/>
              <a:t>Малопургинский</a:t>
            </a:r>
            <a:r>
              <a:rPr lang="ru-RU" b="1" i="1" dirty="0"/>
              <a:t> район»</a:t>
            </a:r>
          </a:p>
        </p:txBody>
      </p:sp>
    </p:spTree>
    <p:extLst>
      <p:ext uri="{BB962C8B-B14F-4D97-AF65-F5344CB8AC3E}">
        <p14:creationId xmlns:p14="http://schemas.microsoft.com/office/powerpoint/2010/main" val="39364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96112"/>
          </a:xfrm>
        </p:spPr>
        <p:txBody>
          <a:bodyPr/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Основные направления бюджетной политики на 2021 год и на плановый период 2022 и 2023 годов (продолжение)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 Снижение </a:t>
            </a:r>
            <a:r>
              <a:rPr lang="ru-RU" sz="1400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рисков возникновения просроченной кредиторской задолженности</a:t>
            </a:r>
            <a:r>
              <a:rPr lang="ru-RU" sz="1400" b="1" i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Обеспечение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открытости бюджетного процесса в муниципальном образовании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район» и вовлечение в него граждан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Реализация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мероприятий Подпрограммы «Управление муниципальными финансами муниципального образования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Формирование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и продвижение положительного инвестиционного имиджа муниципального образования «</a:t>
            </a:r>
            <a:r>
              <a:rPr lang="ru-RU" sz="1400" b="1" i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район», работа с инвесторами, содействие в организации финансирования инвестиционных и инфраструктурных проектов, повышение их социальной и бюджетной эффективности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       Ориентация </a:t>
            </a:r>
            <a:r>
              <a:rPr lang="ru-RU" sz="1400" b="1" i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бюджетной политики в сфере межбюджетных отношений на решение следующих задач</a:t>
            </a:r>
            <a:r>
              <a:rPr lang="ru-RU" sz="1400" b="1" i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5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5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повышение </a:t>
            </a:r>
            <a:r>
              <a:rPr lang="ru-RU" sz="15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формирования и обоснованность прогноза доходов и расходов бюджетов муниципальных образований поселений муниципального образования «</a:t>
            </a:r>
            <a:r>
              <a:rPr lang="ru-RU" sz="1500" b="1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контроль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эффективностью выполнения утвержденного плана мероприятий по росту доходов бюджета, оптимизации расходов бюджета и сокращению муниципального долга в целях оздоровления муниципальных финансов муниципального образования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соблюдение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органами местного самоуправления муниципального образования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требований бюджетного законодательства и повышение качества управления бюджетным процессом в муниципальном образовании «</a:t>
            </a:r>
            <a:r>
              <a:rPr lang="ru-RU" sz="15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ru-RU" sz="1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расширение </a:t>
            </a:r>
            <a:r>
              <a:rPr lang="ru-RU" sz="1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общественного участия в управлении муниципальными финансами посредством развития механизмов инициативного бюджетирования</a:t>
            </a:r>
            <a:endParaRPr lang="ru-RU" sz="1500" b="1" i="1" dirty="0">
              <a:solidFill>
                <a:srgbClr val="0070C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ClrTx/>
              <a:buSzTx/>
              <a:buNone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400" i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sz="16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ClrTx/>
              <a:buSzTx/>
              <a:buNone/>
            </a:pP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441579" y="1647825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7200" y="19812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57200" y="2447925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57200" y="28956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57200" y="3695700"/>
            <a:ext cx="489204" cy="11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2954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 на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 на плановый период 2022 и 2023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(установлены Постановлением Администрации муниципального образования «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Малопургинский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от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919)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328913"/>
              </p:ext>
            </p:extLst>
          </p:nvPr>
        </p:nvGraphicFramePr>
        <p:xfrm>
          <a:off x="228600" y="1447800"/>
          <a:ext cx="8610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0676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7" descr="\\Worksnew\Документы отделов УФ\Аналитический отдел\Общие документы отдела\ГРАФИКИ СЛАЙДЫ\Презентация_2013\Для граждан\Картинки\БюджетВЕСЫ.jpg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200"/>
                    </a14:imgEffect>
                    <a14:imgEffect>
                      <a14:saturation sat="1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184576"/>
          </a:xfrm>
          <a:prstGeom prst="rect">
            <a:avLst/>
          </a:prstGeom>
          <a:solidFill>
            <a:srgbClr val="000000">
              <a:alpha val="0"/>
            </a:srgbClr>
          </a:solidFill>
          <a:ln w="28575">
            <a:noFill/>
            <a:miter lim="800000"/>
            <a:headEnd/>
            <a:tailEnd/>
          </a:ln>
          <a:extLst/>
        </p:spPr>
      </p:pic>
      <p:sp>
        <p:nvSpPr>
          <p:cNvPr id="2" name="Прямоугольник 1"/>
          <p:cNvSpPr/>
          <p:nvPr/>
        </p:nvSpPr>
        <p:spPr>
          <a:xfrm>
            <a:off x="1331640" y="692696"/>
            <a:ext cx="662473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14400"/>
            <a:ext cx="8064896" cy="215456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Бюджет муниципального образования</a:t>
            </a:r>
          </a:p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«Малопургинский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утвержден решением Совета депутатов муниципального образования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 от </a:t>
            </a:r>
            <a:r>
              <a:rPr lang="ru-RU" b="1" dirty="0" smtClean="0">
                <a:solidFill>
                  <a:schemeClr val="tx1"/>
                </a:solidFill>
              </a:rPr>
              <a:t>3 </a:t>
            </a:r>
            <a:r>
              <a:rPr lang="ru-RU" b="1" dirty="0">
                <a:solidFill>
                  <a:schemeClr val="tx1"/>
                </a:solidFill>
              </a:rPr>
              <a:t>декабря </a:t>
            </a:r>
            <a:r>
              <a:rPr lang="ru-RU" b="1" dirty="0" smtClean="0">
                <a:solidFill>
                  <a:schemeClr val="tx1"/>
                </a:solidFill>
              </a:rPr>
              <a:t>2020  </a:t>
            </a:r>
            <a:r>
              <a:rPr lang="ru-RU" b="1" dirty="0">
                <a:solidFill>
                  <a:schemeClr val="tx1"/>
                </a:solidFill>
              </a:rPr>
              <a:t>года № </a:t>
            </a:r>
            <a:r>
              <a:rPr lang="ru-RU" b="1" dirty="0" smtClean="0">
                <a:solidFill>
                  <a:schemeClr val="tx1"/>
                </a:solidFill>
              </a:rPr>
              <a:t>32-5-325 </a:t>
            </a:r>
            <a:r>
              <a:rPr lang="ru-RU" b="1" dirty="0">
                <a:solidFill>
                  <a:schemeClr val="tx1"/>
                </a:solidFill>
              </a:rPr>
              <a:t>«О бюджете муниципального образования «</a:t>
            </a:r>
            <a:r>
              <a:rPr lang="ru-RU" b="1" dirty="0" err="1">
                <a:solidFill>
                  <a:schemeClr val="tx1"/>
                </a:solidFill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</a:rPr>
              <a:t> район»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на </a:t>
            </a:r>
            <a:r>
              <a:rPr lang="ru-RU" b="1" dirty="0" smtClean="0">
                <a:solidFill>
                  <a:schemeClr val="tx1"/>
                </a:solidFill>
              </a:rPr>
              <a:t>2021 </a:t>
            </a:r>
            <a:r>
              <a:rPr lang="ru-RU" b="1" dirty="0">
                <a:solidFill>
                  <a:schemeClr val="tx1"/>
                </a:solidFill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</a:rPr>
              <a:t>2022 </a:t>
            </a:r>
            <a:r>
              <a:rPr lang="ru-RU" b="1" dirty="0">
                <a:solidFill>
                  <a:schemeClr val="tx1"/>
                </a:solidFill>
              </a:rPr>
              <a:t>и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годов»</a:t>
            </a:r>
          </a:p>
          <a:p>
            <a:pPr algn="ctr"/>
            <a:endParaRPr lang="ru-RU" sz="1600" b="1" dirty="0" smtClean="0">
              <a:solidFill>
                <a:srgbClr val="000000"/>
              </a:solidFill>
            </a:endParaRPr>
          </a:p>
          <a:p>
            <a:pPr algn="ctr"/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3100" y="2667000"/>
            <a:ext cx="7774632" cy="2819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муниципального образования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на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проведены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 ноября 2020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 проекта Решения «Об исполнении бюджета муниципального образования «</a:t>
            </a:r>
            <a:r>
              <a:rPr lang="ru-RU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  <a:r>
              <a:rPr lang="ru-RU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год» состоялись            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 марта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pPr algn="ctr"/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2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82" y="227013"/>
            <a:ext cx="8229600" cy="1017587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характеристики бюджета муниципального образования «</a:t>
            </a:r>
            <a:r>
              <a:rPr lang="ru-RU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Малопургинский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на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год.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50933"/>
              </p:ext>
            </p:extLst>
          </p:nvPr>
        </p:nvGraphicFramePr>
        <p:xfrm>
          <a:off x="228600" y="1557754"/>
          <a:ext cx="8686800" cy="481764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524706"/>
                <a:gridCol w="2523294"/>
                <a:gridCol w="1676400"/>
                <a:gridCol w="1371600"/>
                <a:gridCol w="1295400"/>
                <a:gridCol w="1295400"/>
              </a:tblGrid>
              <a:tr h="1033046"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Первоначально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</a:t>
                      </a:r>
                    </a:p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год 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01.01.2022 г.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 к уточнен-ному плану</a:t>
                      </a:r>
                      <a:endParaRPr lang="ru-RU" sz="1600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объем доходов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849 051,0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1 197 011,3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1 185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419,6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240 831,0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238,6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249 164,7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536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1.2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608 220,0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951 772,7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936 254,9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860 806,1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1 230 392,5 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193 338,7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(-)/</a:t>
                      </a:r>
                    </a:p>
                    <a:p>
                      <a:pPr algn="l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-11 755,1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-33 381,2</a:t>
                      </a: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-7 919,1</a:t>
                      </a:r>
                    </a:p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0000">
                        <a:alpha val="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62800" y="1219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Тыс. рублей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88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39825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муниципального образования «Малопургинский район» в 20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году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077534250"/>
              </p:ext>
            </p:extLst>
          </p:nvPr>
        </p:nvGraphicFramePr>
        <p:xfrm>
          <a:off x="381000" y="1524000"/>
          <a:ext cx="8153400" cy="439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18929</TotalTime>
  <Words>4071</Words>
  <Application>Microsoft Office PowerPoint</Application>
  <PresentationFormat>Экран (4:3)</PresentationFormat>
  <Paragraphs>897</Paragraphs>
  <Slides>35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Муниципальное образование «Малопургинский район»</vt:lpstr>
      <vt:lpstr>Основные направления бюджетной политики на 2021 год и на плановый период 2022 и 2023 годов (установлены Постановлением Администрации муниципального образования «Малопургинский район» от 21 октября 2020 года № 919)</vt:lpstr>
      <vt:lpstr>Основные направления бюджетной политики на 2021 год и на плановый период 2022 и 2023 годов(продолжение)</vt:lpstr>
      <vt:lpstr>Основные направления бюджетной политики на 2021 год и на плановый период 2022 и 2023 годов (продолжение)</vt:lpstr>
      <vt:lpstr>Основные направления бюджетной политики на 2021 год и на плановый период 2022 и 2023 годов (продолжение)</vt:lpstr>
      <vt:lpstr>Основные направления налоговой политики на 2021 год и на плановый период 2022 и 2023 годов (установлены Постановлением Администрации муниципального образования «Малопургинский район» от 21 октября 2020 года № 919) </vt:lpstr>
      <vt:lpstr>Презентация PowerPoint</vt:lpstr>
      <vt:lpstr> Основные характеристики бюджета муниципального образования «Малопургинский район» на 2021 год.  </vt:lpstr>
      <vt:lpstr>Структура доходов бюджета муниципального образования «Малопургинский район» в 2021 году</vt:lpstr>
      <vt:lpstr>Структура налоговых и неналоговых доходов  бюджета муниципального образования  «Малопургинский район» в 2021 году</vt:lpstr>
      <vt:lpstr>Основные источники формирования налоговых и  неналоговых доходов бюджета муниципального образования «Малопургинский район» в 2021 году </vt:lpstr>
      <vt:lpstr>         Динамика поступления налоговых и неналоговых доходов  в бюджет муниципального образования «Малопургинский район» за 2012-2021 годы                                                                                                        тыс. рублей                                                                                                                                                                                            </vt:lpstr>
      <vt:lpstr>Безвозмездные поступления  в бюджет муниципального образования «Малопургинский район» в 2021 году                                                                                                                                                   тыс. руб. </vt:lpstr>
      <vt:lpstr>Безвозмездные поступления в бюджет района в 2021 году</vt:lpstr>
      <vt:lpstr>Структура расходов  бюджета муниципального образования «Малопургинский район» в 2021 году</vt:lpstr>
      <vt:lpstr>Расходы бюджета муниципального образования «Малопургинский район» в 2021 году по направлениям</vt:lpstr>
      <vt:lpstr>Расходы социальной направленности бюджета муниципального образования «Малопургинский район»  на 2021 год</vt:lpstr>
      <vt:lpstr>Расходы бюджета муниципального образования «Малопургинский район» по разделам и подразделам  в 2021 году, тыс. руб.                                                                                             </vt:lpstr>
      <vt:lpstr>Расходы бюджета муниципального образования «Малопургинский район» по разделам и подразделам  в 2021 году, тыс. руб. (продолжение) </vt:lpstr>
      <vt:lpstr>Расходы бюджета муниципального образования «Малопургинский район» по разделам и подразделам  в  2021 году, тыс. руб. (продолжение) </vt:lpstr>
      <vt:lpstr>Расходы бюджета муниципального образования «Малопургинский район» по разделам и подразделам  в 2021 году, тыс. руб. (продолжение)</vt:lpstr>
      <vt:lpstr>Структура расходов бюджета муниципального образования «Малопургинский район» по разделам в 2021 году в % к общему объему</vt:lpstr>
      <vt:lpstr>РАСХОДЫ БЮДЖЕТА МУНИЦИПАЛЬНОГО ОБРАЗОВАНИЯ «МАЛОПУРГИНСКИЙ РАЙОН» В РАСЧЕТЕ НА ДУШУ НАСЕЛЕНИЯ (рублей).</vt:lpstr>
      <vt:lpstr>Расходы на образование за 2021 год</vt:lpstr>
      <vt:lpstr>Основные направления расходов в области  культуры  в  2021 году </vt:lpstr>
      <vt:lpstr>Общегосударственные вопросы в 2021 году </vt:lpstr>
      <vt:lpstr>Основные направления расходов в области социальной политики в 2021 году</vt:lpstr>
      <vt:lpstr>Источники финансирования дефицита бюджета муниципального образования  «Малопургинский район»</vt:lpstr>
      <vt:lpstr>Динамика муниципального долга                                                                                                                              тыс. рублей </vt:lpstr>
      <vt:lpstr>Сведения о мерах социальной поддержки отдельных целевых групп в 2021 году.</vt:lpstr>
      <vt:lpstr>Сведения о мерах социальной поддержки отдельных целевых групп в 2021 году (продолжение)</vt:lpstr>
      <vt:lpstr>Информация о реализации национальных проектов в 2021 году</vt:lpstr>
      <vt:lpstr>Расходы на реализацию муниципальных программ</vt:lpstr>
      <vt:lpstr>Расходы муниципального образования  «Малопургинский  район» за 2021 год  на реализацию муниципальных программ (1)                                                                                                                                                                   тыс.руб.</vt:lpstr>
      <vt:lpstr>Расходы муниципального образования  «Малопургинский  район» за 2021 год  на реализацию муниципальных программ (2)                                                                                                                      тыс.руб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ovk1963@yandex.ru</cp:lastModifiedBy>
  <cp:revision>1166</cp:revision>
  <cp:lastPrinted>2022-03-11T06:09:53Z</cp:lastPrinted>
  <dcterms:created xsi:type="dcterms:W3CDTF">1601-01-01T00:00:00Z</dcterms:created>
  <dcterms:modified xsi:type="dcterms:W3CDTF">2022-04-06T05:05:48Z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