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1"/>
  </p:notesMasterIdLst>
  <p:sldIdLst>
    <p:sldId id="269" r:id="rId2"/>
    <p:sldId id="271" r:id="rId3"/>
    <p:sldId id="273" r:id="rId4"/>
    <p:sldId id="275" r:id="rId5"/>
    <p:sldId id="277" r:id="rId6"/>
    <p:sldId id="279" r:id="rId7"/>
    <p:sldId id="281" r:id="rId8"/>
    <p:sldId id="283" r:id="rId9"/>
    <p:sldId id="285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lIns="91440" tIns="45720" rIns="91440" bIns="45720"/>
          <a:lstStyle>
            <a:lvl1pPr lvl="0" algn="l" rtl="0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lIns="91440" tIns="45720" rIns="91440" bIns="45720"/>
          <a:lstStyle>
            <a:lvl1pPr lvl="0" algn="r" rtl="0">
              <a:defRPr sz="1200"/>
            </a:lvl1pPr>
          </a:lstStyle>
          <a:p>
            <a:endParaRPr/>
          </a:p>
        </p:txBody>
      </p:sp>
      <p:sp>
        <p:nvSpPr>
          <p:cNvPr id="4" name="Образ слайда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Заметки 4"/>
          <p:cNvSpPr txBox="1"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l" rtl="0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r" rtl="0">
              <a:defRPr sz="1200"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872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lvl="0" algn="l" rtl="0">
      <a:defRPr sz="1200">
        <a:solidFill>
          <a:schemeClr val="tx1"/>
        </a:solidFill>
        <a:latin typeface="Calibri"/>
      </a:defRPr>
    </a:lvl1pPr>
    <a:lvl2pPr marL="457200" lvl="0" algn="l" rtl="0">
      <a:defRPr sz="1200">
        <a:solidFill>
          <a:schemeClr val="tx1"/>
        </a:solidFill>
        <a:latin typeface="Calibri"/>
      </a:defRPr>
    </a:lvl2pPr>
    <a:lvl3pPr marL="914400" lvl="0" algn="l" rtl="0">
      <a:defRPr sz="1200">
        <a:solidFill>
          <a:schemeClr val="tx1"/>
        </a:solidFill>
        <a:latin typeface="Calibri"/>
      </a:defRPr>
    </a:lvl3pPr>
    <a:lvl4pPr marL="1371600" lvl="0" algn="l" rtl="0">
      <a:defRPr sz="1200">
        <a:solidFill>
          <a:schemeClr val="tx1"/>
        </a:solidFill>
        <a:latin typeface="Calibri"/>
      </a:defRPr>
    </a:lvl4pPr>
    <a:lvl5pPr marL="1828800" lvl="0" algn="l" rtl="0">
      <a:defRPr sz="1200">
        <a:solidFill>
          <a:schemeClr val="tx1"/>
        </a:solidFill>
        <a:latin typeface="Calibri"/>
      </a:defRPr>
    </a:lvl5pPr>
    <a:lvl6pPr marL="2286000" lvl="0" algn="l" rtl="0">
      <a:defRPr sz="1200">
        <a:solidFill>
          <a:schemeClr val="tx1"/>
        </a:solidFill>
        <a:latin typeface="Calibri"/>
      </a:defRPr>
    </a:lvl6pPr>
    <a:lvl7pPr marL="2743200" lvl="0" algn="l" rtl="0">
      <a:defRPr sz="1200">
        <a:solidFill>
          <a:schemeClr val="tx1"/>
        </a:solidFill>
        <a:latin typeface="Calibri"/>
      </a:defRPr>
    </a:lvl7pPr>
    <a:lvl8pPr marL="3200400" lvl="0" algn="l" rtl="0">
      <a:defRPr sz="1200">
        <a:solidFill>
          <a:schemeClr val="tx1"/>
        </a:solidFill>
        <a:latin typeface="Calibri"/>
      </a:defRPr>
    </a:lvl8pPr>
    <a:lvl9pPr marL="3657600" lvl="0" algn="l" rtl="0">
      <a:defRPr sz="12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метки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>
            <a:off x="514350" y="5849117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 anchor="ctr"/>
          <a:lstStyle>
            <a:lvl1pPr lvl="0" algn="l" rtl="0">
              <a:buNone/>
              <a:defRPr sz="2000" b="1"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lvl1pPr marL="0" lvl="0" indent="0" rtl="0">
              <a:buNone/>
              <a:defRPr sz="1400"/>
            </a:lvl1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sz="half" idx="1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lvl1pPr lvl="0" rtl="0">
              <a:defRPr sz="3200"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Дата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 lvl="0" rtl="0">
              <a:defRPr sz="2800"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 lvl="0" rtl="0">
              <a:defRPr sz="2800"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 txBox="1"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/>
          <a:lstStyle>
            <a:lvl1pPr marL="0" lvl="0" indent="0" rtl="0">
              <a:buNone/>
              <a:defRPr sz="3200"/>
            </a:lvl1pPr>
          </a:lstStyle>
          <a:p>
            <a:pPr lvl="0" rtl="0"/>
            <a:r>
              <a:rPr lang="ru-RU"/>
              <a:t>Вставка рисунка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 anchor="ctr"/>
          <a:lstStyle>
            <a:lvl1pPr lvl="0" algn="l" rtl="0">
              <a:buNone/>
              <a:defRPr sz="2000" b="1"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7" name="Текст 6"/>
          <p:cNvSpPr txBox="1"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lvl1pPr marL="0" lvl="0" indent="0" rtl="0">
              <a:buNone/>
              <a:defRPr sz="1400"/>
            </a:lvl1pPr>
          </a:lstStyle>
          <a:p>
            <a:pPr lvl="0" rtl="0"/>
            <a:r>
              <a:rPr lang="ru-RU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>
            <a:off x="514350" y="3444902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lvl1pPr marL="0" lvl="0" indent="0" algn="r" rt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</p:spPr>
        <p:txBody>
          <a:bodyPr anchor="t"/>
          <a:lstStyle>
            <a:lvl1pPr lvl="0" algn="r" rt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>
            <a:off x="514350" y="5349902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  <a:prstGeom prst="rect">
            <a:avLst/>
          </a:prstGeom>
        </p:spPr>
        <p:txBody>
          <a:bodyPr anchor="t"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  <a:prstGeom prst="rect">
            <a:avLst/>
          </a:prstGeom>
        </p:spPr>
        <p:txBody>
          <a:bodyPr anchor="b"/>
          <a:lstStyle>
            <a:lvl1pPr marL="0" lvl="0" indent="0" algn="l" rtl="0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</a:lstStyle>
          <a:p>
            <a:pPr lvl="0" rtl="0"/>
            <a:r>
              <a:rPr lang="ru-RU"/>
              <a:t>Образец подзаголовка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 anchor="ctr"/>
          <a:lstStyle>
            <a:lvl1pPr lvl="0" rt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lvl1pPr marL="0" lvl="0" indent="0" rtl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Franklin Gothic Medium"/>
              </a:defRPr>
            </a:lvl1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lvl1pPr marL="0" lvl="0" indent="0" rtl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Franklin Gothic Medium"/>
              </a:defRPr>
            </a:lvl1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sz="quarter" idx="2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lvl1pPr lvl="0" rtl="0">
              <a:defRPr sz="2400"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sz="quarter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</p:spPr>
        <p:txBody>
          <a:bodyPr/>
          <a:lstStyle>
            <a:lvl1pPr lvl="0" rtl="0">
              <a:defRPr sz="2400"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514350" y="6019800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/>
          <p:nvPr/>
        </p:nvSpPr>
        <p:spPr>
          <a:xfrm>
            <a:off x="514350" y="1050898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 lvl="0" algn="l" rtl="0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 lvl="0" algn="r" rtl="0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lvl="0" algn="r" rtl="0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anchor="ctr"/>
          <a:lstStyle>
            <a:lvl1pPr lvl="0">
              <a:defRPr/>
            </a:lvl1pPr>
          </a:lstStyle>
          <a:p>
            <a:pPr lvl="0" rtl="0"/>
            <a:r>
              <a:rPr lang="ru-RU"/>
              <a:t>Образец заголовка</a:t>
            </a: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514350" y="1050898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514350" y="1057986"/>
            <a:ext cx="8629650" cy="2381"/>
          </a:xfrm>
          <a:prstGeom prst="line">
            <a:avLst/>
          </a:prstGeom>
          <a:noFill/>
          <a:ln w="9525" cap="flat">
            <a:solidFill>
              <a:schemeClr val="accent1">
                <a:alpha val="0"/>
              </a:schemeClr>
            </a:solidFill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l" rtl="0">
        <a:buNone/>
        <a:defRPr sz="3600" cap="all" baseline="0">
          <a:solidFill>
            <a:schemeClr val="tx2"/>
          </a:solidFill>
          <a:latin typeface="Franklin Gothic Medium"/>
        </a:defRPr>
      </a:lvl1pPr>
    </p:titleStyle>
    <p:bodyStyle>
      <a:lvl1pPr marL="342900" lvl="0" indent="-342900" algn="l" rtl="0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>
          <a:solidFill>
            <a:schemeClr val="tx2"/>
          </a:solidFill>
          <a:latin typeface="Franklin Gothic Book"/>
        </a:defRPr>
      </a:lvl1pPr>
      <a:lvl2pPr marL="742950" lvl="0" indent="-285750" algn="l" rtl="0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>
          <a:solidFill>
            <a:schemeClr val="tx2"/>
          </a:solidFill>
          <a:latin typeface="Franklin Gothic Book"/>
        </a:defRPr>
      </a:lvl2pPr>
      <a:lvl3pPr marL="1143000" lvl="0" indent="-228600" algn="l" rtl="0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>
          <a:solidFill>
            <a:schemeClr val="tx2"/>
          </a:solidFill>
          <a:latin typeface="Franklin Gothic Book"/>
        </a:defRPr>
      </a:lvl3pPr>
      <a:lvl4pPr marL="1600200" lvl="0" indent="-228600" algn="l" rtl="0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>
          <a:solidFill>
            <a:schemeClr val="tx2"/>
          </a:solidFill>
          <a:latin typeface="Franklin Gothic Book"/>
        </a:defRPr>
      </a:lvl4pPr>
      <a:lvl5pPr marL="2057400" lvl="0" indent="-228600" algn="l" rtl="0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>
          <a:solidFill>
            <a:schemeClr val="tx2"/>
          </a:solidFill>
          <a:latin typeface="Franklin Gothic Book"/>
        </a:defRPr>
      </a:lvl5pPr>
      <a:lvl6pPr marL="2514600" lvl="0" indent="-228600" algn="l" rtl="0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>
          <a:solidFill>
            <a:schemeClr val="tx2"/>
          </a:solidFill>
          <a:latin typeface="Franklin Gothic Book"/>
        </a:defRPr>
      </a:lvl6pPr>
      <a:lvl7pPr marL="2971800" lvl="0" indent="-228600" algn="l" rtl="0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>
          <a:solidFill>
            <a:schemeClr val="tx2"/>
          </a:solidFill>
          <a:latin typeface="Franklin Gothic Book"/>
        </a:defRPr>
      </a:lvl7pPr>
      <a:lvl8pPr marL="3429000" lvl="0" indent="-228600" algn="l" rtl="0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baseline="0">
          <a:solidFill>
            <a:schemeClr val="tx2"/>
          </a:solidFill>
          <a:latin typeface="Franklin Gothic Book"/>
        </a:defRPr>
      </a:lvl8pPr>
      <a:lvl9pPr marL="3886200" lvl="0" indent="-228600" algn="l" rtl="0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baseline="0">
          <a:solidFill>
            <a:schemeClr val="tx2"/>
          </a:solidFill>
          <a:latin typeface="Franklin Gothic Book"/>
        </a:defRPr>
      </a:lvl9pPr>
    </p:bodyStyle>
    <p:otherStyle>
      <a:lvl1pPr marL="0" lvl="0" algn="l" rtl="0">
        <a:defRPr>
          <a:solidFill>
            <a:schemeClr val="tx1"/>
          </a:solidFill>
          <a:latin typeface="Franklin Gothic Book"/>
        </a:defRPr>
      </a:lvl1pPr>
      <a:lvl2pPr marL="457200" lvl="0" algn="l" rtl="0">
        <a:defRPr>
          <a:solidFill>
            <a:schemeClr val="tx1"/>
          </a:solidFill>
          <a:latin typeface="Franklin Gothic Book"/>
        </a:defRPr>
      </a:lvl2pPr>
      <a:lvl3pPr marL="914400" lvl="0" algn="l" rtl="0">
        <a:defRPr>
          <a:solidFill>
            <a:schemeClr val="tx1"/>
          </a:solidFill>
          <a:latin typeface="Franklin Gothic Book"/>
        </a:defRPr>
      </a:lvl3pPr>
      <a:lvl4pPr marL="1371600" lvl="0" algn="l" rtl="0">
        <a:defRPr>
          <a:solidFill>
            <a:schemeClr val="tx1"/>
          </a:solidFill>
          <a:latin typeface="Franklin Gothic Book"/>
        </a:defRPr>
      </a:lvl4pPr>
      <a:lvl5pPr marL="1828800" lvl="0" algn="l" rtl="0">
        <a:defRPr>
          <a:solidFill>
            <a:schemeClr val="tx1"/>
          </a:solidFill>
          <a:latin typeface="Franklin Gothic Book"/>
        </a:defRPr>
      </a:lvl5pPr>
      <a:lvl6pPr marL="2286000" lvl="0" algn="l" rtl="0">
        <a:defRPr>
          <a:solidFill>
            <a:schemeClr val="tx1"/>
          </a:solidFill>
          <a:latin typeface="Franklin Gothic Book"/>
        </a:defRPr>
      </a:lvl6pPr>
      <a:lvl7pPr marL="2743200" lvl="0" algn="l" rtl="0">
        <a:defRPr>
          <a:solidFill>
            <a:schemeClr val="tx1"/>
          </a:solidFill>
          <a:latin typeface="Franklin Gothic Book"/>
        </a:defRPr>
      </a:lvl7pPr>
      <a:lvl8pPr marL="3200400" lvl="0" algn="l" rtl="0">
        <a:defRPr>
          <a:solidFill>
            <a:schemeClr val="tx1"/>
          </a:solidFill>
          <a:latin typeface="Franklin Gothic Book"/>
        </a:defRPr>
      </a:lvl8pPr>
      <a:lvl9pPr marL="3657600" lvl="0" algn="l" rtl="0">
        <a:defRPr>
          <a:solidFill>
            <a:schemeClr val="tx1"/>
          </a:solidFill>
          <a:latin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7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indent="449262" algn="ctr" rtl="0"/>
            <a:endParaRPr/>
          </a:p>
          <a:p>
            <a:pPr lvl="0" indent="449262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Региональный проект «Создание системы поддержки фермеров и развитие сельской кооперации</a:t>
            </a:r>
          </a:p>
          <a:p>
            <a:pPr lvl="0" indent="449262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в Удмуртской Республике»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785926"/>
            <a:ext cx="8286808" cy="135732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endParaRPr/>
          </a:p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Оказание государственной поддержки малым формам хозяйствования в Удмуртской Республике </a:t>
            </a:r>
          </a:p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 рамках реализации регионального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3571876"/>
            <a:ext cx="3989717" cy="285752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429124" y="3571876"/>
            <a:ext cx="4321852" cy="28772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7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Виды поддержки фермеров и сельхозпотребкооперативов: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071546"/>
            <a:ext cx="3643338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Гранты «Агростартап» фермерам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48" y="1071546"/>
            <a:ext cx="4500594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endParaRPr/>
          </a:p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Субсидии сельхозпотребкооперативам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5643578"/>
            <a:ext cx="8358247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Субсидия Центру компетенций в сфере развития сельскохозяйственной кооперации и поддержки фермеров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000240"/>
            <a:ext cx="3643338" cy="71438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Агростартап </a:t>
            </a:r>
          </a:p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размер гранта </a:t>
            </a:r>
            <a:r>
              <a:rPr lang="ru-RU" b="1">
                <a:solidFill>
                  <a:srgbClr val="FF0000"/>
                </a:solidFill>
                <a:latin typeface="Constantia"/>
              </a:rPr>
              <a:t>3 млн.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857496"/>
            <a:ext cx="3643338" cy="171451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Агростартап + формирование неделимого фонда СПоК</a:t>
            </a:r>
          </a:p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(25- 50% от гранта) </a:t>
            </a:r>
          </a:p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размер гранта </a:t>
            </a:r>
            <a:r>
              <a:rPr lang="ru-RU" b="1">
                <a:solidFill>
                  <a:srgbClr val="FF0000"/>
                </a:solidFill>
                <a:latin typeface="Constantia"/>
              </a:rPr>
              <a:t>4 млн.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4810" y="2000240"/>
            <a:ext cx="4572032" cy="135732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Возмещение части затрат (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не более 50%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) на приобретение сельхозживотных, оборудования, мини-теплиц, посадочного материала, передаваемых членам СПоК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4810" y="3429000"/>
            <a:ext cx="4572032" cy="1071571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Возмещение части затрат (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не более 50%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) на приобретение сельхозтехники , оборудования для переработки сельхозпродукции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4572008"/>
            <a:ext cx="4572032" cy="100013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Возмещение части затрат на реализацию сельхозпродукции, закупленной у членов СПоК (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от 10 %  до 15 %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Отличия грантов: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graphicFrame>
        <p:nvGraphicFramePr>
          <p:cNvPr id="5" name="Таблица 4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214282" y="857233"/>
          <a:ext cx="8713787" cy="5715039"/>
        </p:xfrm>
        <a:graphic>
          <a:graphicData uri="http://schemas.openxmlformats.org/drawingml/2006/table">
            <a:tbl>
              <a:tblPr/>
              <a:tblGrid>
                <a:gridCol w="2808287"/>
                <a:gridCol w="1368425"/>
                <a:gridCol w="2520950"/>
                <a:gridCol w="2016125"/>
              </a:tblGrid>
              <a:tr h="792243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endParaRPr/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Агростартап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Агростартап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+неделимый фонд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Поддержка начинающего фермера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08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Доля собственного участия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не менее 10 процентов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</a:tr>
              <a:tr h="114792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Размер гранта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3 млн.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рублей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4 млн. рублей,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при этом часть гранта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(не менее 25, но не более 50%) передается СПоК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1,5 и 3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млн.рублей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08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Срок расходования гранта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18 месяцев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</a:tr>
              <a:tr h="1320406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Регистрация К(Ф)Х на момент подачи заявки для участия в конкурсе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Регистрация К(Ф)Х после объявления заявителя грантополучателем,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или регистрация в году участия в конкурсе,</a:t>
                      </a:r>
                      <a:r>
                        <a:rPr lang="ru-RU" sz="1500" b="1" baseline="0">
                          <a:latin typeface="Constantia"/>
                        </a:rPr>
                        <a:t> </a:t>
                      </a:r>
                      <a:r>
                        <a:rPr lang="ru-RU" sz="1500" b="1">
                          <a:latin typeface="Constantia"/>
                        </a:rPr>
                        <a:t>на момент подачи заявки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Регистрация К(Ф)Х на момент подачи заявки, но не более 2-х лет с даты регистрации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1813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Направления деятельности 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Все направления деятельности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</a:tr>
              <a:tr h="158448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Показатели результативности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Создание не менее 2 новых постоянных рабочих мест, если сумма гранта превышает 2 млн.рублей, увеличение объема производства продукции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 rtl="0">
                        <a:lnSpc>
                          <a:spcPct val="115000"/>
                        </a:lnSpc>
                      </a:pPr>
                      <a:r>
                        <a:rPr lang="ru-RU" sz="1500" b="1">
                          <a:latin typeface="Constantia"/>
                        </a:rPr>
                        <a:t>1 новое постоянное рабочее место на 1 млн. рублей гранта, 10% прирост производства продукции</a:t>
                      </a:r>
                    </a:p>
                  </a:txBody>
                  <a:tcPr marL="44526" marR="44526" marT="0" marB="0">
                    <a:lnL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7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Требования к сельхозпотребкооперативам: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857232"/>
            <a:ext cx="8429684" cy="135732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>
              <a:buFont typeface="Wingdings"/>
              <a:buChar char="Ø"/>
            </a:pPr>
            <a:r>
              <a:rPr lang="ru-RU" sz="1600" b="1">
                <a:solidFill>
                  <a:srgbClr val="FF0000"/>
                </a:solidFill>
                <a:latin typeface="Constantia"/>
              </a:rPr>
              <a:t>Является субъектом малого и среднего предпринимательства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в соответствии с Федеральным законом «О развитии малого и среднего предпринимательства в Российской Федерации»</a:t>
            </a:r>
          </a:p>
          <a:p>
            <a:pPr lvl="0" algn="ctr" rtl="0">
              <a:buFont typeface="Wingdings"/>
              <a:buChar char="Ø"/>
            </a:pPr>
            <a:r>
              <a:rPr lang="ru-RU" sz="1600" b="1">
                <a:solidFill>
                  <a:srgbClr val="FF0000"/>
                </a:solidFill>
                <a:latin typeface="Constantia"/>
              </a:rPr>
              <a:t>Зарегистрирован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в соответствии с Федеральным законом от 8 декабря 1995 года №193-ФЗ «О сельскохозяйственной кооперации»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285992"/>
            <a:ext cx="8429684" cy="1571636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>
              <a:buFont typeface="Wingdings"/>
              <a:buChar char="Ø"/>
            </a:pPr>
            <a:r>
              <a:rPr lang="ru-RU" sz="1600" b="1">
                <a:solidFill>
                  <a:srgbClr val="FF0000"/>
                </a:solidFill>
                <a:latin typeface="Constantia"/>
              </a:rPr>
              <a:t>Объединяет не менее 5 личных подсобных хозяйств и (или)</a:t>
            </a:r>
          </a:p>
          <a:p>
            <a:pPr lvl="0" algn="ctr" rtl="0"/>
            <a:r>
              <a:rPr lang="ru-RU" sz="1600" b="1">
                <a:solidFill>
                  <a:srgbClr val="FF0000"/>
                </a:solidFill>
                <a:latin typeface="Constantia"/>
              </a:rPr>
              <a:t>3 сельскохозяйственных товаропроизводителей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, 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либо представляет план увеличения членов кооператива не менее чем на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8 дополнительных членов (5 ЛПХ и (или) 3 сельхозтоваропроизводителей) в период 3 месяцев с момента подачи документов для получения мер государственной поддержки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929066"/>
            <a:ext cx="8429684" cy="1143008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>
              <a:buFont typeface="Wingdings"/>
              <a:buChar char="Ø"/>
            </a:pPr>
            <a:r>
              <a:rPr lang="ru-RU" sz="1600" b="1">
                <a:solidFill>
                  <a:srgbClr val="FF0000"/>
                </a:solidFill>
                <a:latin typeface="Constantia"/>
              </a:rPr>
              <a:t>Члены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 сельхозпотребкооператива из числа сельхозтоваропроизводителей, 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должны отвечать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установленным федеральным законом 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«О развитии малого и среднего предпринимательства в Российской Федерации» 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критериям микропредприятия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5143512"/>
            <a:ext cx="8429684" cy="1571637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>
              <a:buFont typeface="Wingdings"/>
              <a:buChar char="Ø"/>
            </a:pPr>
            <a:r>
              <a:rPr lang="ru-RU" sz="1600" b="1">
                <a:solidFill>
                  <a:srgbClr val="FF0000"/>
                </a:solidFill>
                <a:latin typeface="Constantia"/>
              </a:rPr>
              <a:t>Доля доходов сельхозпотребкооператива от реализации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сельхозпродукции собственного производства членов данного кооператива, включая продукцию первичной переработки, произведенную данным СПоК из сельхозсырья собственного производства членов этого СПоКа, а также от выполненных работ (услуг) для членов данного СПоК </a:t>
            </a:r>
            <a:r>
              <a:rPr lang="ru-RU" sz="1600" b="1">
                <a:solidFill>
                  <a:srgbClr val="FF0000"/>
                </a:solidFill>
                <a:latin typeface="Constantia"/>
              </a:rPr>
              <a:t>составляет в общем доходе от реализации товаров (работ, услуг) не менее 70 процентов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5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Субсидии СПоК на возмещение части затрат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928670"/>
            <a:ext cx="8501122" cy="171451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700" b="1">
                <a:solidFill>
                  <a:schemeClr val="tx1"/>
                </a:solidFill>
                <a:latin typeface="Constantia"/>
              </a:rPr>
              <a:t>Возмещение части затрат (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не более 50%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) на приобретение сельхозживотных 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(</a:t>
            </a:r>
            <a:r>
              <a:rPr lang="ru-RU" sz="1700" i="1">
                <a:solidFill>
                  <a:schemeClr val="tx1"/>
                </a:solidFill>
                <a:latin typeface="Constantia"/>
              </a:rPr>
              <a:t>за исключением свиней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)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, оборудования для производства сельхозпродукции 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(</a:t>
            </a:r>
            <a:r>
              <a:rPr lang="ru-RU" sz="1700" i="1">
                <a:solidFill>
                  <a:schemeClr val="tx1"/>
                </a:solidFill>
                <a:latin typeface="Constantia"/>
              </a:rPr>
              <a:t>за исключением продукции свиноводства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)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, мини-теплиц, посадочного материала многолетних насаждений, рыбопосадочного материала, племенного материала, передаваемых  в собственность (реализацию) членам СПоК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714620"/>
            <a:ext cx="8501122" cy="100013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700" b="1">
                <a:solidFill>
                  <a:schemeClr val="tx1"/>
                </a:solidFill>
                <a:latin typeface="Constantia"/>
              </a:rPr>
              <a:t>Возмещение части затрат (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не более 50%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) на приобретение сельхозтехники , оборудования для переработки сельхозпродукции 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(</a:t>
            </a:r>
            <a:r>
              <a:rPr lang="ru-RU" sz="1700" i="1">
                <a:solidFill>
                  <a:schemeClr val="tx1"/>
                </a:solidFill>
                <a:latin typeface="Constantia"/>
              </a:rPr>
              <a:t>за исключением продукции свиноводства</a:t>
            </a:r>
            <a:r>
              <a:rPr lang="ru-RU" sz="1700" b="1" i="1">
                <a:solidFill>
                  <a:schemeClr val="tx1"/>
                </a:solidFill>
                <a:latin typeface="Constantia"/>
              </a:rPr>
              <a:t>), 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мобильных торговых объектов для оказания услуг членам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786190"/>
            <a:ext cx="8572561" cy="285752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>
              <a:lnSpc>
                <a:spcPct val="120000"/>
              </a:lnSpc>
            </a:pPr>
            <a:endParaRPr/>
          </a:p>
          <a:p>
            <a:pPr lvl="0" algn="ctr" rtl="0"/>
            <a:r>
              <a:rPr lang="ru-RU" sz="1700" b="1">
                <a:solidFill>
                  <a:schemeClr val="tx1"/>
                </a:solidFill>
                <a:latin typeface="Constantia"/>
              </a:rPr>
              <a:t>Возмещение части затрат на закупку сельхозпродукции</a:t>
            </a:r>
          </a:p>
          <a:p>
            <a:pPr lvl="0" algn="ctr" rtl="0"/>
            <a:r>
              <a:rPr lang="ru-RU" sz="1700" b="1">
                <a:solidFill>
                  <a:schemeClr val="tx1"/>
                </a:solidFill>
                <a:latin typeface="Constantia"/>
              </a:rPr>
              <a:t>у членов СПоК в размере не превышающем:</a:t>
            </a:r>
          </a:p>
          <a:p>
            <a:pPr lvl="0" algn="ctr" rtl="0"/>
            <a:r>
              <a:rPr lang="ru-RU" sz="1700" b="1">
                <a:solidFill>
                  <a:srgbClr val="FF0000"/>
                </a:solidFill>
                <a:latin typeface="Constantia"/>
              </a:rPr>
              <a:t>10 %  затрат, 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если 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выручка 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СПоК от реализации продукции, закупленной у  членов кооператива составляет 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от 100 тысяч рублей до 2500 тысяч рублей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,</a:t>
            </a:r>
          </a:p>
          <a:p>
            <a:pPr lvl="0" algn="ctr" rtl="0"/>
            <a:r>
              <a:rPr lang="ru-RU" sz="1700" b="1">
                <a:solidFill>
                  <a:srgbClr val="FF0000"/>
                </a:solidFill>
                <a:latin typeface="Constantia"/>
              </a:rPr>
              <a:t>12 % затрат 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– если выручка составляет 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от 2501 тысяч рублей</a:t>
            </a:r>
          </a:p>
          <a:p>
            <a:pPr lvl="0" algn="ctr" rtl="0"/>
            <a:r>
              <a:rPr lang="ru-RU" sz="1700" b="1">
                <a:solidFill>
                  <a:srgbClr val="FF0000"/>
                </a:solidFill>
                <a:latin typeface="Constantia"/>
              </a:rPr>
              <a:t>до 5000 тысяч рублей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,</a:t>
            </a:r>
          </a:p>
          <a:p>
            <a:pPr lvl="0" algn="ctr" rtl="0"/>
            <a:r>
              <a:rPr lang="ru-RU" sz="1700" b="1">
                <a:solidFill>
                  <a:srgbClr val="FF0000"/>
                </a:solidFill>
                <a:latin typeface="Constantia"/>
              </a:rPr>
              <a:t>15 % затрат 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– если выручка составляет </a:t>
            </a:r>
            <a:r>
              <a:rPr lang="ru-RU" sz="1700" b="1">
                <a:solidFill>
                  <a:srgbClr val="FF0000"/>
                </a:solidFill>
                <a:latin typeface="Constantia"/>
              </a:rPr>
              <a:t>5001 тысяч рублей,</a:t>
            </a:r>
          </a:p>
          <a:p>
            <a:pPr lvl="0" algn="ctr" rtl="0"/>
            <a:r>
              <a:rPr lang="ru-RU" sz="1700" b="1">
                <a:solidFill>
                  <a:srgbClr val="FF0000"/>
                </a:solidFill>
                <a:latin typeface="Constantia"/>
              </a:rPr>
              <a:t>но не более 10000 тысяч рублей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.</a:t>
            </a:r>
          </a:p>
          <a:p>
            <a:pPr lvl="0" algn="ctr" rtl="0"/>
            <a:r>
              <a:rPr lang="ru-RU" sz="1700" i="1">
                <a:solidFill>
                  <a:schemeClr val="tx1"/>
                </a:solidFill>
                <a:latin typeface="Constantia"/>
              </a:rPr>
              <a:t>При этом объем продукции, закупленного у одного члена СПоК не должен превышать 15% всего объема закупленной СПоК продукции членов </a:t>
            </a:r>
          </a:p>
          <a:p>
            <a:pPr lvl="0" algn="ctr" rtl="0"/>
            <a:endParaRPr/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5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785794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Показатели результативности предоставления субсидий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4071942"/>
            <a:ext cx="7215238" cy="1500198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b="1">
                <a:solidFill>
                  <a:schemeClr val="tx1"/>
                </a:solidFill>
                <a:latin typeface="Constantia"/>
              </a:rPr>
              <a:t>Увеличение</a:t>
            </a:r>
            <a:r>
              <a:rPr lang="ru-RU" sz="1700" b="1">
                <a:solidFill>
                  <a:schemeClr val="tx1"/>
                </a:solidFill>
                <a:latin typeface="Constantia"/>
              </a:rPr>
              <a:t>  объема сельскохозяйственной продукции, реализованной сельскохозяйственными потребительскими кооперативами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1714488"/>
            <a:ext cx="7143801" cy="178595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700" b="1">
                <a:solidFill>
                  <a:schemeClr val="tx1"/>
                </a:solidFill>
                <a:latin typeface="Constantia"/>
              </a:rPr>
              <a:t>Увеличение количества принятых членов сельскохозяйственных потребительских кооперативов из числа субъектов малого и среднего предпринимательства и личных подсобных хозяйств граждан, в году предоставления поддержки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86875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Пути увеличения членской базы сельхозпотребкооператива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928670"/>
            <a:ext cx="5000660" cy="4286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Агростартап + неделимый фонд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571612"/>
            <a:ext cx="2000264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Гражданин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928934"/>
            <a:ext cx="2428892" cy="100013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 Регистрация К(Ф)Х в течение не более 15 календарных дней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2500306"/>
            <a:ext cx="1857388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Конкурс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8" y="1571612"/>
            <a:ext cx="2714644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К(Ф)Х </a:t>
            </a:r>
            <a:r>
              <a:rPr lang="ru-RU" sz="1600" i="1">
                <a:solidFill>
                  <a:schemeClr val="tx1"/>
                </a:solidFill>
                <a:latin typeface="Constantia"/>
              </a:rPr>
              <a:t>(регистрация в году участия в конкурсе)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5643578"/>
            <a:ext cx="3071835" cy="857256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25-50 % гранта на формирование неделимого фонда СПоК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5715017"/>
            <a:ext cx="2286016" cy="64294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50-75 % гранта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на развитие К(Ф)Х</a:t>
            </a: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2786050" y="235743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5572132" y="235743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3214678" y="3214686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Стрелка углом вверх 13"/>
          <p:cNvSpPr/>
          <p:nvPr/>
        </p:nvSpPr>
        <p:spPr>
          <a:xfrm rot="5400000">
            <a:off x="2357422" y="414338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Стрелка вниз 14"/>
          <p:cNvSpPr/>
          <p:nvPr/>
        </p:nvSpPr>
        <p:spPr>
          <a:xfrm>
            <a:off x="5000628" y="3286124"/>
            <a:ext cx="285752" cy="642943"/>
          </a:xfrm>
          <a:prstGeom prst="down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00364" y="4214818"/>
            <a:ext cx="2786082" cy="71438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К(Ф)Х - член СПоК,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грант 4 млн.рублей</a:t>
            </a:r>
          </a:p>
        </p:txBody>
      </p:sp>
      <p:sp>
        <p:nvSpPr>
          <p:cNvPr id="17" name="Стрелка вниз 16"/>
          <p:cNvSpPr/>
          <p:nvPr/>
        </p:nvSpPr>
        <p:spPr>
          <a:xfrm rot="2532339">
            <a:off x="3114646" y="5016150"/>
            <a:ext cx="285752" cy="620760"/>
          </a:xfrm>
          <a:prstGeom prst="down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8" name="Стрелка вниз 17"/>
          <p:cNvSpPr/>
          <p:nvPr/>
        </p:nvSpPr>
        <p:spPr>
          <a:xfrm rot="19133666">
            <a:off x="5188978" y="5005393"/>
            <a:ext cx="285752" cy="620760"/>
          </a:xfrm>
          <a:prstGeom prst="down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868" y="1643050"/>
            <a:ext cx="1571636" cy="500066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Члены СПоК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5286380" y="1714488"/>
            <a:ext cx="357190" cy="285752"/>
          </a:xfrm>
          <a:prstGeom prst="right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1" name="Стрелка влево 20"/>
          <p:cNvSpPr/>
          <p:nvPr/>
        </p:nvSpPr>
        <p:spPr>
          <a:xfrm>
            <a:off x="3071802" y="1714488"/>
            <a:ext cx="428628" cy="285752"/>
          </a:xfrm>
          <a:prstGeom prst="left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5" cy="6500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Пути увеличения членской базы сельхозпотребкооператива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928670"/>
            <a:ext cx="4143404" cy="4286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Агростартап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643050"/>
            <a:ext cx="2000264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Гражданин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2500306"/>
            <a:ext cx="1857388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Конкурс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1571612"/>
            <a:ext cx="2714644" cy="571504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К(Ф)Х </a:t>
            </a:r>
            <a:r>
              <a:rPr lang="ru-RU" sz="1600" i="1">
                <a:solidFill>
                  <a:schemeClr val="tx1"/>
                </a:solidFill>
                <a:latin typeface="Constantia"/>
              </a:rPr>
              <a:t>(регистрация в году участия в конкурсе)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02" y="5572140"/>
            <a:ext cx="2857520" cy="642943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Членство в СПоК</a:t>
            </a:r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2786050" y="235743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5572132" y="235743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3214678" y="3214686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2357422" y="4143380"/>
            <a:ext cx="500066" cy="500066"/>
          </a:xfrm>
          <a:prstGeom prst="bentUp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Стрелка вниз 12"/>
          <p:cNvSpPr/>
          <p:nvPr/>
        </p:nvSpPr>
        <p:spPr>
          <a:xfrm>
            <a:off x="5000628" y="3286124"/>
            <a:ext cx="285752" cy="642943"/>
          </a:xfrm>
          <a:prstGeom prst="down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4214818"/>
            <a:ext cx="2786082" cy="71438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Грант 3 млн.рублей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286248" y="5000636"/>
            <a:ext cx="285752" cy="500066"/>
          </a:xfrm>
          <a:prstGeom prst="downArrow">
            <a:avLst/>
          </a:prstGeom>
          <a:solidFill>
            <a:schemeClr val="accent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2928934"/>
            <a:ext cx="2428892" cy="100013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 dirty="0">
                <a:solidFill>
                  <a:schemeClr val="tx1"/>
                </a:solidFill>
                <a:latin typeface="Constantia"/>
              </a:rPr>
              <a:t> Регистрация К(Ф)Х в течение не </a:t>
            </a:r>
            <a:r>
              <a:rPr lang="ru-RU" sz="1600" b="1" dirty="0" smtClean="0">
                <a:latin typeface="Constantia"/>
              </a:rPr>
              <a:t>более</a:t>
            </a:r>
            <a:r>
              <a:rPr lang="ru-RU" sz="1600" b="1" dirty="0" smtClean="0">
                <a:solidFill>
                  <a:schemeClr val="tx1"/>
                </a:solidFill>
                <a:latin typeface="Constantia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Constantia"/>
              </a:rPr>
              <a:t>15 календарных дней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86875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2000" b="1">
                <a:solidFill>
                  <a:schemeClr val="tx1"/>
                </a:solidFill>
                <a:latin typeface="Constantia"/>
              </a:rPr>
              <a:t>Контакты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928670"/>
            <a:ext cx="8286808" cy="107157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 i="1">
                <a:solidFill>
                  <a:schemeClr val="tx1"/>
                </a:solidFill>
                <a:latin typeface="Constantia"/>
              </a:rPr>
              <a:t>Отдел развития сельских территорий</a:t>
            </a:r>
          </a:p>
          <a:p>
            <a:pPr lvl="0" algn="ctr" rtl="0"/>
            <a:r>
              <a:rPr lang="ru-RU" sz="1600" b="1" i="1">
                <a:solidFill>
                  <a:schemeClr val="tx1"/>
                </a:solidFill>
                <a:latin typeface="Constantia"/>
              </a:rPr>
              <a:t>телефоны 919-535,  919-538</a:t>
            </a:r>
          </a:p>
          <a:p>
            <a:pPr lvl="0" algn="ctr" rtl="0"/>
            <a:r>
              <a:rPr lang="ru-RU" sz="1600" b="1" i="1">
                <a:solidFill>
                  <a:schemeClr val="tx1"/>
                </a:solidFill>
                <a:latin typeface="Constantia"/>
              </a:rPr>
              <a:t>электронный адрес      </a:t>
            </a:r>
            <a:r>
              <a:rPr lang="en-US" sz="1600" b="1" i="1">
                <a:solidFill>
                  <a:schemeClr val="tx1"/>
                </a:solidFill>
                <a:latin typeface="Constantia"/>
              </a:rPr>
              <a:t>udmapk.ttp2@yandex.ru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214554"/>
            <a:ext cx="8286808" cy="1071570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Правовые акты Правительства Удмуртской Республики и Министерства сельского хозяйства и продовольствия УР, регулирующие предоставление грантов размещены на сайте</a:t>
            </a:r>
            <a:r>
              <a:rPr lang="en-US" sz="1600" b="1">
                <a:solidFill>
                  <a:schemeClr val="tx1"/>
                </a:solidFill>
                <a:latin typeface="Constantia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Министерства по адресу </a:t>
            </a:r>
            <a:r>
              <a:rPr lang="en-US" sz="1600" b="1">
                <a:solidFill>
                  <a:schemeClr val="tx1"/>
                </a:solidFill>
                <a:latin typeface="Constantia"/>
              </a:rPr>
              <a:t>http://udmapk.ru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 в разделе «Господдержка -- Малые формы хозяйствования»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429000"/>
            <a:ext cx="8358246" cy="1000132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 i="1">
                <a:solidFill>
                  <a:schemeClr val="tx1"/>
                </a:solidFill>
                <a:latin typeface="Constantia"/>
              </a:rPr>
              <a:t>Информационный ресурс на сайте Минсельхоза России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«Поддержка фермерских хозяйств и сельскохозяйственных кооперативов»</a:t>
            </a:r>
            <a:r>
              <a:rPr lang="en-US" sz="1600" b="1">
                <a:solidFill>
                  <a:schemeClr val="tx1"/>
                </a:solidFill>
                <a:latin typeface="Constantia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по адресу </a:t>
            </a:r>
            <a:r>
              <a:rPr lang="en-US" sz="1600" b="1">
                <a:solidFill>
                  <a:schemeClr val="tx1"/>
                </a:solidFill>
                <a:latin typeface="Constantia"/>
              </a:rPr>
              <a:t>http://bp.mcx.ru</a:t>
            </a:r>
            <a:r>
              <a:rPr lang="ru-RU" sz="1600" b="1">
                <a:solidFill>
                  <a:schemeClr val="tx1"/>
                </a:solidFill>
                <a:latin typeface="Constantia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72008"/>
            <a:ext cx="8501122" cy="1857388"/>
          </a:xfrm>
          <a:prstGeom prst="roundRect">
            <a:avLst/>
          </a:prstGeom>
          <a:solidFill>
            <a:schemeClr val="bg1"/>
          </a:solidFill>
          <a:ln w="25400" cap="flat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 rtl="0"/>
            <a:r>
              <a:rPr lang="ru-RU" sz="1600" b="1" i="1">
                <a:solidFill>
                  <a:schemeClr val="tx1"/>
                </a:solidFill>
                <a:latin typeface="Constantia"/>
              </a:rPr>
              <a:t>Ревизионные союзы: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Дебесский ревизионный союз, Дебесский район, с.Дебессы, ул.Андронова, 14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Серебренникова Раиса Михайловна, 89124679871,  тел/факс  8(34151) 4-18-94</a:t>
            </a:r>
          </a:p>
          <a:p>
            <a:pPr lvl="0" algn="ctr" rtl="0"/>
            <a:endParaRPr/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Ревизионный союз «Удмуртский», г.Ижевск, ул.Шумайлова, 20</a:t>
            </a:r>
          </a:p>
          <a:p>
            <a:pPr lvl="0" algn="ctr" rtl="0"/>
            <a:r>
              <a:rPr lang="ru-RU" sz="1600" b="1">
                <a:solidFill>
                  <a:schemeClr val="tx1"/>
                </a:solidFill>
                <a:latin typeface="Constantia"/>
              </a:rPr>
              <a:t>Романова Татьяна Михайловна, тел. 72-44-23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Экран (4:3)</PresentationFormat>
  <Paragraphs>114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ggv;Tatyana</dc:creator>
  <cp:lastModifiedBy>Галиева Э.И.</cp:lastModifiedBy>
  <cp:revision>1</cp:revision>
  <cp:lastPrinted>2019-02-26T11:02:28Z</cp:lastPrinted>
  <dcterms:modified xsi:type="dcterms:W3CDTF">2019-02-26T11:02:45Z</dcterms:modified>
</cp:coreProperties>
</file>