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37"/>
  </p:notesMasterIdLst>
  <p:sldIdLst>
    <p:sldId id="256" r:id="rId2"/>
    <p:sldId id="336" r:id="rId3"/>
    <p:sldId id="337" r:id="rId4"/>
    <p:sldId id="338" r:id="rId5"/>
    <p:sldId id="339" r:id="rId6"/>
    <p:sldId id="340" r:id="rId7"/>
    <p:sldId id="305" r:id="rId8"/>
    <p:sldId id="271" r:id="rId9"/>
    <p:sldId id="272" r:id="rId10"/>
    <p:sldId id="325" r:id="rId11"/>
    <p:sldId id="273" r:id="rId12"/>
    <p:sldId id="341" r:id="rId13"/>
    <p:sldId id="288" r:id="rId14"/>
    <p:sldId id="317" r:id="rId15"/>
    <p:sldId id="299" r:id="rId16"/>
    <p:sldId id="344" r:id="rId17"/>
    <p:sldId id="330" r:id="rId18"/>
    <p:sldId id="277" r:id="rId19"/>
    <p:sldId id="306" r:id="rId20"/>
    <p:sldId id="307" r:id="rId21"/>
    <p:sldId id="308" r:id="rId22"/>
    <p:sldId id="278" r:id="rId23"/>
    <p:sldId id="319" r:id="rId24"/>
    <p:sldId id="301" r:id="rId25"/>
    <p:sldId id="302" r:id="rId26"/>
    <p:sldId id="318" r:id="rId27"/>
    <p:sldId id="303" r:id="rId28"/>
    <p:sldId id="320" r:id="rId29"/>
    <p:sldId id="321" r:id="rId30"/>
    <p:sldId id="342" r:id="rId31"/>
    <p:sldId id="343" r:id="rId32"/>
    <p:sldId id="331" r:id="rId33"/>
    <p:sldId id="314" r:id="rId34"/>
    <p:sldId id="285" r:id="rId35"/>
    <p:sldId id="286" r:id="rId3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273AF"/>
    <a:srgbClr val="009E47"/>
    <a:srgbClr val="007033"/>
    <a:srgbClr val="31B6FD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24" autoAdjust="0"/>
  </p:normalViewPr>
  <p:slideViewPr>
    <p:cSldViewPr>
      <p:cViewPr>
        <p:scale>
          <a:sx n="100" d="100"/>
          <a:sy n="100" d="100"/>
        </p:scale>
        <p:origin x="-30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201454</c:v>
                </c:pt>
                <c:pt idx="1">
                  <c:v>17440.2</c:v>
                </c:pt>
                <c:pt idx="2">
                  <c:v>829639.37000000011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175384.3</c:v>
                </c:pt>
                <c:pt idx="1">
                  <c:v>15229.7</c:v>
                </c:pt>
                <c:pt idx="2">
                  <c:v>8323.7999999999993</c:v>
                </c:pt>
                <c:pt idx="3">
                  <c:v>2505.5</c:v>
                </c:pt>
                <c:pt idx="4">
                  <c:v>10.7</c:v>
                </c:pt>
                <c:pt idx="5">
                  <c:v>7705.8</c:v>
                </c:pt>
                <c:pt idx="6">
                  <c:v>287</c:v>
                </c:pt>
                <c:pt idx="7">
                  <c:v>992.9</c:v>
                </c:pt>
                <c:pt idx="8">
                  <c:v>5324.4</c:v>
                </c:pt>
                <c:pt idx="9">
                  <c:v>3129.7</c:v>
                </c:pt>
                <c:pt idx="10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2485875706214688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3580346849166"/>
          <c:y val="2.1730959173200757E-2"/>
          <c:w val="0.77972774784730858"/>
          <c:h val="0.530701598530036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0469017459774048E-2"/>
                  <c:y val="-3.020292239589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11559968047472E-2"/>
                  <c:y val="-6.194676225173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64030583133628E-3"/>
                  <c:y val="2.357699690523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675369526177644E-2"/>
                  <c:y val="-4.0000760774468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755744347746009E-2"/>
                  <c:y val="-6.2460725018068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27160493827161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97398151318042E-2"/>
                  <c:y val="4.035883574254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854468849288565E-2"/>
                  <c:y val="3.9214310167750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604361370716508E-2"/>
                  <c:y val="-3.3637000700770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85669781931463E-2"/>
                  <c:y val="-2.522775052557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07512547773623E-2"/>
                  <c:y val="-3.1400966183574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57329.8</c:v>
                </c:pt>
                <c:pt idx="1">
                  <c:v>68272</c:v>
                </c:pt>
                <c:pt idx="2">
                  <c:v>147574</c:v>
                </c:pt>
                <c:pt idx="3">
                  <c:v>170074.2</c:v>
                </c:pt>
                <c:pt idx="4">
                  <c:v>178234</c:v>
                </c:pt>
                <c:pt idx="5">
                  <c:v>178106</c:v>
                </c:pt>
                <c:pt idx="6">
                  <c:v>192291.4</c:v>
                </c:pt>
                <c:pt idx="7" formatCode="0.00">
                  <c:v>220350.6</c:v>
                </c:pt>
                <c:pt idx="8">
                  <c:v>218894.2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555555555555516E-2"/>
                  <c:y val="-4.204625087596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00867282893985E-2"/>
                  <c:y val="-3.98742507932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5432098765468E-2"/>
                  <c:y val="-3.924316748423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38888888888902E-2"/>
                  <c:y val="-4.484933426769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08641975308678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79012345679056E-2"/>
                  <c:y val="-5.6061667834618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707303034489107E-2"/>
                  <c:y val="-3.566491688538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46851620182992E-2"/>
                  <c:y val="-3.924316748423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56435050881797E-2"/>
                  <c:y val="-3.40246871314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1424229865896E-3"/>
                  <c:y val="-3.3637072539845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711101901735975E-3"/>
                  <c:y val="-2.4154589371980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9860.2000000000007</c:v>
                </c:pt>
                <c:pt idx="1">
                  <c:v>11276</c:v>
                </c:pt>
                <c:pt idx="2">
                  <c:v>13247</c:v>
                </c:pt>
                <c:pt idx="3">
                  <c:v>9975.2000000000007</c:v>
                </c:pt>
                <c:pt idx="4">
                  <c:v>13595.2</c:v>
                </c:pt>
                <c:pt idx="5">
                  <c:v>10262</c:v>
                </c:pt>
                <c:pt idx="6">
                  <c:v>9292.7999999999993</c:v>
                </c:pt>
                <c:pt idx="7">
                  <c:v>18478.5</c:v>
                </c:pt>
                <c:pt idx="8">
                  <c:v>17440.2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264960"/>
        <c:axId val="162266496"/>
      </c:lineChart>
      <c:catAx>
        <c:axId val="162264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266496"/>
        <c:crosses val="autoZero"/>
        <c:auto val="1"/>
        <c:lblAlgn val="ctr"/>
        <c:lblOffset val="100"/>
        <c:noMultiLvlLbl val="0"/>
      </c:catAx>
      <c:valAx>
        <c:axId val="16226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26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6876640420018"/>
          <c:y val="0.84223143095200004"/>
          <c:w val="0.32337197433654191"/>
          <c:h val="0.10040026706542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1873472442788044"/>
                  <c:y val="-0.1254293525809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164554786420713"/>
                  <c:y val="-0.15816994750656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188737284267361E-2"/>
                  <c:y val="7.46062992125984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183730.3</c:v>
                </c:pt>
                <c:pt idx="1">
                  <c:v>108247.80000000002</c:v>
                </c:pt>
                <c:pt idx="2">
                  <c:v>515891.57000000012</c:v>
                </c:pt>
                <c:pt idx="3">
                  <c:v>36399.5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789818.2</c:v>
                </c:pt>
                <c:pt idx="1">
                  <c:v>43475.388930000001</c:v>
                </c:pt>
                <c:pt idx="2">
                  <c:v>127834.92706999998</c:v>
                </c:pt>
                <c:pt idx="3">
                  <c:v>1516.1088699999998</c:v>
                </c:pt>
                <c:pt idx="4">
                  <c:v>32430.904630000001</c:v>
                </c:pt>
                <c:pt idx="5">
                  <c:v>46190.391869999992</c:v>
                </c:pt>
                <c:pt idx="6">
                  <c:v>27895.200000000001</c:v>
                </c:pt>
                <c:pt idx="7">
                  <c:v>4310.3746300000003</c:v>
                </c:pt>
                <c:pt idx="8">
                  <c:v>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72562969102544"/>
          <c:y val="2.5831668429506013E-2"/>
          <c:w val="0.33550490399226413"/>
          <c:h val="0.50919141029418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CC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-6.2409761853162847E-2"/>
                  <c:y val="-3.699770803297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24441681631901E-3"/>
                  <c:y val="2.4875235665964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967352765114891E-3"/>
                  <c:y val="2.487562189054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 и ЖКХ</c:v>
                </c:pt>
                <c:pt idx="2">
                  <c:v>Образование</c:v>
                </c:pt>
                <c:pt idx="3">
                  <c:v>Культура и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Межбюджетные трансферты поселениям</c:v>
                </c:pt>
                <c:pt idx="9">
                  <c:v>Прчие расходы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127834.92706999998</c:v>
                </c:pt>
                <c:pt idx="1">
                  <c:v>78621.3</c:v>
                </c:pt>
                <c:pt idx="2">
                  <c:v>672142.56754000008</c:v>
                </c:pt>
                <c:pt idx="3">
                  <c:v>69045.774820000006</c:v>
                </c:pt>
                <c:pt idx="4">
                  <c:v>39058.824540000001</c:v>
                </c:pt>
                <c:pt idx="5">
                  <c:v>9571.0319</c:v>
                </c:pt>
                <c:pt idx="6">
                  <c:v>27895.200000000001</c:v>
                </c:pt>
                <c:pt idx="7">
                  <c:v>4310.3746300000003</c:v>
                </c:pt>
                <c:pt idx="8">
                  <c:v>43475.388930000001</c:v>
                </c:pt>
                <c:pt idx="9">
                  <c:v>1760.6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67179776"/>
        <c:axId val="167178240"/>
      </c:barChart>
      <c:valAx>
        <c:axId val="16717824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67179776"/>
        <c:crosses val="autoZero"/>
        <c:crossBetween val="between"/>
      </c:valAx>
      <c:catAx>
        <c:axId val="167179776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71782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35897435897436E-2"/>
                  <c:y val="-5.615071382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30769230769232E-2"/>
                  <c:y val="-4.728481163913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  <c:pt idx="4">
                  <c:v>63487.7</c:v>
                </c:pt>
                <c:pt idx="5" formatCode="#,##0.00">
                  <c:v>61887.7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816000"/>
        <c:axId val="186817536"/>
        <c:axId val="0"/>
      </c:bar3DChart>
      <c:catAx>
        <c:axId val="18681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6817536"/>
        <c:crosses val="autoZero"/>
        <c:auto val="1"/>
        <c:lblAlgn val="ctr"/>
        <c:lblOffset val="100"/>
        <c:noMultiLvlLbl val="0"/>
      </c:catAx>
      <c:valAx>
        <c:axId val="186817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816000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</a:t>
            </a:r>
            <a:r>
              <a:rPr lang="ru-RU" sz="2160" b="1" i="0" u="none" strike="noStrike" baseline="0" dirty="0" smtClean="0">
                <a:effectLst/>
              </a:rPr>
              <a:t>1 073 716,0</a:t>
            </a:r>
            <a:r>
              <a:rPr lang="ru-RU" sz="2160" b="1" i="0" u="none" strike="noStrike" baseline="0" dirty="0" smtClean="0"/>
              <a:t> </a:t>
            </a:r>
            <a:r>
              <a:rPr lang="ru-RU" dirty="0" smtClean="0"/>
              <a:t>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(1 028 014,2 тыс.руб)</c:v>
                </c:pt>
                <c:pt idx="1">
                  <c:v>Непрограммные направления деятельности (45 701,8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1028014.2</c:v>
                </c:pt>
                <c:pt idx="1">
                  <c:v>45701.8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повышение устойчивости бюджета</a:t>
          </a:r>
          <a:b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1FBEC071-DB22-475C-B29A-7A990AC7180E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6AF489-EE88-44F6-8330-DDDE8F44842B}" type="parTrans" cxnId="{CB2A592A-D484-4457-BF98-73DE2C3C8D74}">
      <dgm:prSet/>
      <dgm:spPr/>
      <dgm:t>
        <a:bodyPr/>
        <a:lstStyle/>
        <a:p>
          <a:endParaRPr lang="ru-RU"/>
        </a:p>
      </dgm:t>
    </dgm:pt>
    <dgm:pt modelId="{F96BB349-89A9-496D-B5DF-266F0FA7B48B}" type="sibTrans" cxnId="{CB2A592A-D484-4457-BF98-73DE2C3C8D74}">
      <dgm:prSet/>
      <dgm:spPr/>
      <dgm:t>
        <a:bodyPr/>
        <a:lstStyle/>
        <a:p>
          <a:endParaRPr lang="ru-RU"/>
        </a:p>
      </dgm:t>
    </dgm:pt>
    <dgm:pt modelId="{AB06523B-5E92-48E8-9924-570AC8191C4A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4511C-6197-45E1-9524-678B6121C4AA}" type="parTrans" cxnId="{ED8B99D0-6DCF-45EE-82CD-9C7F492ABA0B}">
      <dgm:prSet/>
      <dgm:spPr/>
      <dgm:t>
        <a:bodyPr/>
        <a:lstStyle/>
        <a:p>
          <a:endParaRPr lang="ru-RU"/>
        </a:p>
      </dgm:t>
    </dgm:pt>
    <dgm:pt modelId="{18781756-CB80-4B8F-8DD8-AC2B1CF68B46}" type="sibTrans" cxnId="{ED8B99D0-6DCF-45EE-82CD-9C7F492ABA0B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4" custScaleY="45408" custLinFactY="-101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  <dgm:t>
        <a:bodyPr/>
        <a:lstStyle/>
        <a:p>
          <a:endParaRPr lang="ru-RU"/>
        </a:p>
      </dgm:t>
    </dgm:pt>
    <dgm:pt modelId="{BE009EB4-12F8-493B-809A-503A74EE649C}" type="pres">
      <dgm:prSet presAssocID="{D8EA9587-6B91-4F5E-9880-25966FAE98D4}" presName="parentText" presStyleLbl="node1" presStyleIdx="1" presStyleCnt="4" custScaleY="49764" custLinFactY="-23651" custLinFactNeighborX="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  <dgm:t>
        <a:bodyPr/>
        <a:lstStyle/>
        <a:p>
          <a:endParaRPr lang="ru-RU"/>
        </a:p>
      </dgm:t>
    </dgm:pt>
    <dgm:pt modelId="{CAC9EF1D-A7CD-466F-A821-633F432D6349}" type="pres">
      <dgm:prSet presAssocID="{1FBEC071-DB22-475C-B29A-7A990AC7180E}" presName="parentText" presStyleLbl="node1" presStyleIdx="2" presStyleCnt="4" custScaleY="57316" custLinFactY="-36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791B-B07B-4865-BC90-C513E6A08283}" type="pres">
      <dgm:prSet presAssocID="{F96BB349-89A9-496D-B5DF-266F0FA7B48B}" presName="spacer" presStyleCnt="0"/>
      <dgm:spPr/>
      <dgm:t>
        <a:bodyPr/>
        <a:lstStyle/>
        <a:p>
          <a:endParaRPr lang="ru-RU"/>
        </a:p>
      </dgm:t>
    </dgm:pt>
    <dgm:pt modelId="{71226DFC-4BFE-474B-8791-807BACD1654A}" type="pres">
      <dgm:prSet presAssocID="{AB06523B-5E92-48E8-9924-570AC8191C4A}" presName="parentText" presStyleLbl="node1" presStyleIdx="3" presStyleCnt="4" custScaleY="98153" custLinFactY="-47566" custLinFactNeighborX="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B99D0-6DCF-45EE-82CD-9C7F492ABA0B}" srcId="{480A6D7A-C020-493A-AB44-A8475828C53A}" destId="{AB06523B-5E92-48E8-9924-570AC8191C4A}" srcOrd="3" destOrd="0" parTransId="{5E14511C-6197-45E1-9524-678B6121C4AA}" sibTransId="{18781756-CB80-4B8F-8DD8-AC2B1CF68B46}"/>
    <dgm:cxn modelId="{A3284A58-168D-43CC-8746-59C12D1DC64C}" type="presOf" srcId="{AB06523B-5E92-48E8-9924-570AC8191C4A}" destId="{71226DFC-4BFE-474B-8791-807BACD1654A}" srcOrd="0" destOrd="0" presId="urn:microsoft.com/office/officeart/2005/8/layout/vList2"/>
    <dgm:cxn modelId="{CB2A592A-D484-4457-BF98-73DE2C3C8D74}" srcId="{480A6D7A-C020-493A-AB44-A8475828C53A}" destId="{1FBEC071-DB22-475C-B29A-7A990AC7180E}" srcOrd="2" destOrd="0" parTransId="{2F6AF489-EE88-44F6-8330-DDDE8F44842B}" sibTransId="{F96BB349-89A9-496D-B5DF-266F0FA7B48B}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2A47AD3B-024D-443F-B461-5591F862A2CF}" type="presOf" srcId="{FB3DA8C3-8B91-472B-A367-1715EA9F1B6B}" destId="{AF3FEC88-9754-416A-8186-33A3B3C28868}" srcOrd="0" destOrd="0" presId="urn:microsoft.com/office/officeart/2005/8/layout/vList2"/>
    <dgm:cxn modelId="{682B1DFC-FE72-47E4-9738-1F4884BDA138}" type="presOf" srcId="{480A6D7A-C020-493A-AB44-A8475828C53A}" destId="{259DFEA1-F96D-44E6-B20E-A6B1A23D2ACF}" srcOrd="0" destOrd="0" presId="urn:microsoft.com/office/officeart/2005/8/layout/vList2"/>
    <dgm:cxn modelId="{9D3E4D08-C09A-4718-83AE-501281738DAD}" type="presOf" srcId="{1FBEC071-DB22-475C-B29A-7A990AC7180E}" destId="{CAC9EF1D-A7CD-466F-A821-633F432D6349}" srcOrd="0" destOrd="0" presId="urn:microsoft.com/office/officeart/2005/8/layout/vList2"/>
    <dgm:cxn modelId="{38794516-6E14-48DB-8B78-008F656C0EBF}" type="presOf" srcId="{D8EA9587-6B91-4F5E-9880-25966FAE98D4}" destId="{BE009EB4-12F8-493B-809A-503A74EE649C}" srcOrd="0" destOrd="0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E56482E7-5C93-4D66-94EB-C103CF792CE9}" type="presParOf" srcId="{259DFEA1-F96D-44E6-B20E-A6B1A23D2ACF}" destId="{AF3FEC88-9754-416A-8186-33A3B3C28868}" srcOrd="0" destOrd="0" presId="urn:microsoft.com/office/officeart/2005/8/layout/vList2"/>
    <dgm:cxn modelId="{220ED8EF-C01D-49CC-9ED7-F04E1286D4DF}" type="presParOf" srcId="{259DFEA1-F96D-44E6-B20E-A6B1A23D2ACF}" destId="{F7EF8FC2-EB53-432C-91F1-3156E57D4F86}" srcOrd="1" destOrd="0" presId="urn:microsoft.com/office/officeart/2005/8/layout/vList2"/>
    <dgm:cxn modelId="{F6189DEF-618E-4DDE-B985-9F2D58AF2E1F}" type="presParOf" srcId="{259DFEA1-F96D-44E6-B20E-A6B1A23D2ACF}" destId="{BE009EB4-12F8-493B-809A-503A74EE649C}" srcOrd="2" destOrd="0" presId="urn:microsoft.com/office/officeart/2005/8/layout/vList2"/>
    <dgm:cxn modelId="{7702DB05-DDE8-400F-836D-14F4CF78AE21}" type="presParOf" srcId="{259DFEA1-F96D-44E6-B20E-A6B1A23D2ACF}" destId="{6C8F962C-A6E7-4ABE-8F7B-C52F89CE76DD}" srcOrd="3" destOrd="0" presId="urn:microsoft.com/office/officeart/2005/8/layout/vList2"/>
    <dgm:cxn modelId="{BADF7C81-6C88-4AD0-8653-F467962108D7}" type="presParOf" srcId="{259DFEA1-F96D-44E6-B20E-A6B1A23D2ACF}" destId="{CAC9EF1D-A7CD-466F-A821-633F432D6349}" srcOrd="4" destOrd="0" presId="urn:microsoft.com/office/officeart/2005/8/layout/vList2"/>
    <dgm:cxn modelId="{8D66AA0C-DFA9-4F45-BD3D-D27EAABD25D4}" type="presParOf" srcId="{259DFEA1-F96D-44E6-B20E-A6B1A23D2ACF}" destId="{E08F791B-B07B-4865-BC90-C513E6A08283}" srcOrd="5" destOrd="0" presId="urn:microsoft.com/office/officeart/2005/8/layout/vList2"/>
    <dgm:cxn modelId="{AD1DEEE1-4DEA-4F55-87CA-301EB417CC6F}" type="presParOf" srcId="{259DFEA1-F96D-44E6-B20E-A6B1A23D2ACF}" destId="{71226DFC-4BFE-474B-8791-807BACD165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122,9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2 272,4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 120,0 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19,0 тыс. рублей; доплата к пенсии муниципальных служащих 1 368,5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8 427,7 тыс. рублей; Обеспечение жильем многодетных семей  773,4тыс. рублей; 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16 232,0тыс. рублей;  выплата пособия при устройстве опекаемых детей в семью 344,5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F1E1127-FB95-4366-A6E8-07BB64E94FB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жильем молодых семей 8 917,6 тыс. рублей;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F94F1-4149-4370-A1F0-EF1B51D0BB98}" type="parTrans" cxnId="{B73F08BE-73A4-4C1A-8FAD-820BBD30981C}">
      <dgm:prSet/>
      <dgm:spPr/>
      <dgm:t>
        <a:bodyPr/>
        <a:lstStyle/>
        <a:p>
          <a:endParaRPr lang="ru-RU"/>
        </a:p>
      </dgm:t>
    </dgm:pt>
    <dgm:pt modelId="{B8C82310-23FC-4E5B-8127-2A3B11FC3B9D}" type="sibTrans" cxnId="{B73F08BE-73A4-4C1A-8FAD-820BBD30981C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854879FE-BE8F-4624-AAD6-7DAD88595B55}" type="pres">
      <dgm:prSet presAssocID="{A42DB187-3135-4C98-9D1D-37EECE5C3DAA}" presName="text_1" presStyleLbl="node1" presStyleIdx="0" presStyleCnt="7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7"/>
      <dgm:spPr/>
    </dgm:pt>
    <dgm:pt modelId="{6D8C2A91-E19F-463D-BD24-AB9142C0ABED}" type="pres">
      <dgm:prSet presAssocID="{6986C4B9-B145-472D-B5FE-F8225511AC7D}" presName="text_2" presStyleLbl="node1" presStyleIdx="1" presStyleCnt="7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7"/>
      <dgm:spPr/>
    </dgm:pt>
    <dgm:pt modelId="{516DD1F4-A210-4170-91D2-7E7F9DCC880D}" type="pres">
      <dgm:prSet presAssocID="{57D1A95B-FCA3-4CCF-BC28-0705EF0DA07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7"/>
      <dgm:spPr/>
    </dgm:pt>
    <dgm:pt modelId="{FFB87230-A43F-4ADE-AA01-F0A3AFAA6F65}" type="pres">
      <dgm:prSet presAssocID="{AF01EF08-2799-4C6A-929A-2A15551D8D32}" presName="text_4" presStyleLbl="node1" presStyleIdx="3" presStyleCnt="7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7"/>
      <dgm:spPr/>
    </dgm:pt>
    <dgm:pt modelId="{27AD8962-C758-45E9-A4AF-50ECCD017247}" type="pres">
      <dgm:prSet presAssocID="{9F1E1127-FB95-4366-A6E8-07BB64E94FB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398B4-DDA0-4D9E-8B8E-AE05C1321077}" type="pres">
      <dgm:prSet presAssocID="{9F1E1127-FB95-4366-A6E8-07BB64E94FB2}" presName="accent_5" presStyleCnt="0"/>
      <dgm:spPr/>
    </dgm:pt>
    <dgm:pt modelId="{15B8E1F6-A601-42B6-8932-11EC4DA5A6CA}" type="pres">
      <dgm:prSet presAssocID="{9F1E1127-FB95-4366-A6E8-07BB64E94FB2}" presName="accentRepeatNode" presStyleLbl="solidFgAcc1" presStyleIdx="4" presStyleCnt="7"/>
      <dgm:spPr/>
    </dgm:pt>
    <dgm:pt modelId="{E85B57CB-2748-437A-A9D0-C9DCB5687D69}" type="pres">
      <dgm:prSet presAssocID="{A72E44ED-20D6-43BA-8BFB-3D49339C098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D1D7-B4E9-4950-A0FC-A21EB6A8E2CD}" type="pres">
      <dgm:prSet presAssocID="{A72E44ED-20D6-43BA-8BFB-3D49339C0985}" presName="accent_6" presStyleCnt="0"/>
      <dgm:spPr/>
    </dgm:pt>
    <dgm:pt modelId="{C7062D9B-4A87-46F0-8AA9-37927D866D8E}" type="pres">
      <dgm:prSet presAssocID="{A72E44ED-20D6-43BA-8BFB-3D49339C0985}" presName="accentRepeatNode" presStyleLbl="solidFgAcc1" presStyleIdx="5" presStyleCnt="7"/>
      <dgm:spPr/>
    </dgm:pt>
    <dgm:pt modelId="{B17D6A93-F7BC-4355-A6B0-54B956AD5D0E}" type="pres">
      <dgm:prSet presAssocID="{C7DCCDF0-352F-4595-829A-4603F3C4EC7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30A22-12A8-4359-9EA7-3092B7A6BDDE}" type="pres">
      <dgm:prSet presAssocID="{C7DCCDF0-352F-4595-829A-4603F3C4EC74}" presName="accent_7" presStyleCnt="0"/>
      <dgm:spPr/>
    </dgm:pt>
    <dgm:pt modelId="{EDEB7342-95E5-451F-BEA3-9E3A2F970986}" type="pres">
      <dgm:prSet presAssocID="{C7DCCDF0-352F-4595-829A-4603F3C4EC74}" presName="accentRepeatNode" presStyleLbl="solidFgAcc1" presStyleIdx="6" presStyleCnt="7"/>
      <dgm:spPr/>
    </dgm:pt>
  </dgm:ptLst>
  <dgm:cxnLst>
    <dgm:cxn modelId="{77BC41C9-1A5C-4368-8283-D87EBA899CEB}" srcId="{F84F6C66-5521-40C2-99FF-C86F056ED85A}" destId="{C7DCCDF0-352F-4595-829A-4603F3C4EC74}" srcOrd="6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6010C1ED-2A36-4661-A7A9-3706031F6ADD}" type="presOf" srcId="{9F1E1127-FB95-4366-A6E8-07BB64E94FB2}" destId="{27AD8962-C758-45E9-A4AF-50ECCD017247}" srcOrd="0" destOrd="0" presId="urn:microsoft.com/office/officeart/2008/layout/VerticalCurvedList"/>
    <dgm:cxn modelId="{6B5C6A15-92CA-4AB3-826D-F62B4639A120}" type="presOf" srcId="{A72E44ED-20D6-43BA-8BFB-3D49339C0985}" destId="{E85B57CB-2748-437A-A9D0-C9DCB5687D69}" srcOrd="0" destOrd="0" presId="urn:microsoft.com/office/officeart/2008/layout/VerticalCurvedList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F90FCF80-C46D-4DBA-A432-FB92EBDFBD9C}" type="presOf" srcId="{C7DCCDF0-352F-4595-829A-4603F3C4EC74}" destId="{B17D6A93-F7BC-4355-A6B0-54B956AD5D0E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5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73F08BE-73A4-4C1A-8FAD-820BBD30981C}" srcId="{F84F6C66-5521-40C2-99FF-C86F056ED85A}" destId="{9F1E1127-FB95-4366-A6E8-07BB64E94FB2}" srcOrd="4" destOrd="0" parTransId="{EE2F94F1-4149-4370-A1F0-EF1B51D0BB98}" sibTransId="{B8C82310-23FC-4E5B-8127-2A3B11FC3B9D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166623E9-556F-4D29-9032-17FA1AD2E571}" type="presParOf" srcId="{3170B91E-7745-44B8-97A4-A475B63696D5}" destId="{27AD8962-C758-45E9-A4AF-50ECCD017247}" srcOrd="9" destOrd="0" presId="urn:microsoft.com/office/officeart/2008/layout/VerticalCurvedList"/>
    <dgm:cxn modelId="{7A59C8E8-6EAA-4948-BF30-6CC75A04B7B6}" type="presParOf" srcId="{3170B91E-7745-44B8-97A4-A475B63696D5}" destId="{E20398B4-DDA0-4D9E-8B8E-AE05C1321077}" srcOrd="10" destOrd="0" presId="urn:microsoft.com/office/officeart/2008/layout/VerticalCurvedList"/>
    <dgm:cxn modelId="{2440DBC4-8C96-4FBC-9836-13B5892DBCE9}" type="presParOf" srcId="{E20398B4-DDA0-4D9E-8B8E-AE05C1321077}" destId="{15B8E1F6-A601-42B6-8932-11EC4DA5A6CA}" srcOrd="0" destOrd="0" presId="urn:microsoft.com/office/officeart/2008/layout/VerticalCurvedList"/>
    <dgm:cxn modelId="{6E88A6D1-EC65-478E-963B-483D59DE5500}" type="presParOf" srcId="{3170B91E-7745-44B8-97A4-A475B63696D5}" destId="{E85B57CB-2748-437A-A9D0-C9DCB5687D69}" srcOrd="11" destOrd="0" presId="urn:microsoft.com/office/officeart/2008/layout/VerticalCurvedList"/>
    <dgm:cxn modelId="{EF5FA733-8227-49FA-B101-E58EF66D5C5D}" type="presParOf" srcId="{3170B91E-7745-44B8-97A4-A475B63696D5}" destId="{36D2D1D7-B4E9-4950-A0FC-A21EB6A8E2CD}" srcOrd="12" destOrd="0" presId="urn:microsoft.com/office/officeart/2008/layout/VerticalCurvedList"/>
    <dgm:cxn modelId="{D45EB72E-DE3F-4837-9195-E71D1C6229D3}" type="presParOf" srcId="{36D2D1D7-B4E9-4950-A0FC-A21EB6A8E2CD}" destId="{C7062D9B-4A87-46F0-8AA9-37927D866D8E}" srcOrd="0" destOrd="0" presId="urn:microsoft.com/office/officeart/2008/layout/VerticalCurvedList"/>
    <dgm:cxn modelId="{75D11909-F518-46E6-B9CE-D7E4C8776BD4}" type="presParOf" srcId="{3170B91E-7745-44B8-97A4-A475B63696D5}" destId="{B17D6A93-F7BC-4355-A6B0-54B956AD5D0E}" srcOrd="13" destOrd="0" presId="urn:microsoft.com/office/officeart/2008/layout/VerticalCurvedList"/>
    <dgm:cxn modelId="{89DA8CB8-6893-498A-9278-902FFE34709A}" type="presParOf" srcId="{3170B91E-7745-44B8-97A4-A475B63696D5}" destId="{5D530A22-12A8-4359-9EA7-3092B7A6BDDE}" srcOrd="14" destOrd="0" presId="urn:microsoft.com/office/officeart/2008/layout/VerticalCurvedList"/>
    <dgm:cxn modelId="{00ADFA26-500F-4996-B93C-59D808137469}" type="presParOf" srcId="{5D530A22-12A8-4359-9EA7-3092B7A6BDDE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rgbClr val="66FFFF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- 64 487,7 тыс. рублей.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26 782,4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 custLinFactNeighborX="-98328" custLinFactNeighborY="75965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959" custScaleY="54206" custLinFactY="70750" custLinFactNeighborX="36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ScaleY="48258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1" custScaleY="51527" custLinFactY="-100000" custLinFactNeighborY="-105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5204E-22BB-4327-966F-001BB19403B7}" type="presOf" srcId="{390CB856-25D9-4CFB-A2AD-FD0F9CA12B7D}" destId="{FB3B9877-007F-4FF8-A415-B5437830542E}" srcOrd="0" destOrd="0" presId="urn:microsoft.com/office/officeart/2005/8/layout/vList2"/>
    <dgm:cxn modelId="{E231D85F-4A71-4944-B827-6DFCD47F77D2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1AEE0CBB-F5D6-425F-8D44-B26B3B6965B9}" type="presParOf" srcId="{1EDD2E1F-7D23-435C-8498-29151650CCEA}" destId="{FB3B9877-007F-4FF8-A415-B54378305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1" custScaleY="46783" custLinFactY="-100000" custLinFactNeighborY="-122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451F37F8-84F2-4D4C-BDCB-642DA58F4AC3}" type="presOf" srcId="{7B4CAF70-FD7D-4F4E-B149-9CD27B9DCC44}" destId="{7501055E-F915-45B3-A34B-8BF86EDF43BE}" srcOrd="0" destOrd="0" presId="urn:microsoft.com/office/officeart/2005/8/layout/vList2"/>
    <dgm:cxn modelId="{52CF1672-1270-496A-BD63-BD91AC60FC8C}" type="presOf" srcId="{83429FB5-E0E7-4728-BF1D-5693DA5A9B05}" destId="{CECF27C9-391B-4FFF-A627-649ACE127A65}" srcOrd="0" destOrd="0" presId="urn:microsoft.com/office/officeart/2005/8/layout/vList2"/>
    <dgm:cxn modelId="{8F5CC016-F093-401E-A290-0EE6D38217A8}" type="presParOf" srcId="{7501055E-F915-45B3-A34B-8BF86EDF43BE}" destId="{CECF27C9-391B-4FFF-A627-649ACE127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открытости бюджетного процесса в муниципальном образовании «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и вовлечение в него граждан;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042A2875-3359-4A8C-84A8-96B4A75F2A1B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продвижение положительного инвестиционного имиджа 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муни-ципального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образования «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эффективности;</a:t>
          </a:r>
        </a:p>
      </dgm:t>
    </dgm:pt>
    <dgm:pt modelId="{93F934BB-66A7-4871-8173-B78A6DFC13CE}" type="parTrans" cxnId="{FDBBFDDE-C804-4FDB-9668-BE3B6C584078}">
      <dgm:prSet/>
      <dgm:spPr/>
      <dgm:t>
        <a:bodyPr/>
        <a:lstStyle/>
        <a:p>
          <a:endParaRPr lang="ru-RU"/>
        </a:p>
      </dgm:t>
    </dgm:pt>
    <dgm:pt modelId="{4A68CD71-B711-4922-8FA8-1ED53C2304A6}" type="sibTrans" cxnId="{FDBBFDDE-C804-4FDB-9668-BE3B6C584078}">
      <dgm:prSet/>
      <dgm:spPr/>
      <dgm:t>
        <a:bodyPr/>
        <a:lstStyle/>
        <a:p>
          <a:endParaRPr lang="ru-RU"/>
        </a:p>
      </dgm:t>
    </dgm:pt>
    <dgm:pt modelId="{85EF42FA-0C5A-417D-9092-FEFC6F624C46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мероприятий Подпрограммы «Управление муниципальными финансами муниципального образования «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район»;</a:t>
          </a:r>
        </a:p>
      </dgm:t>
    </dgm:pt>
    <dgm:pt modelId="{91774053-A3F3-48E1-B08D-C22AB9C90532}" type="parTrans" cxnId="{685B0B9F-702C-4235-A80A-3092EE393E52}">
      <dgm:prSet/>
      <dgm:spPr/>
      <dgm:t>
        <a:bodyPr/>
        <a:lstStyle/>
        <a:p>
          <a:endParaRPr lang="ru-RU"/>
        </a:p>
      </dgm:t>
    </dgm:pt>
    <dgm:pt modelId="{ACCBCDD4-CCF6-4E4F-B2DA-34F78FF9635C}" type="sibTrans" cxnId="{685B0B9F-702C-4235-A80A-3092EE393E52}">
      <dgm:prSet/>
      <dgm:spPr/>
      <dgm:t>
        <a:bodyPr/>
        <a:lstStyle/>
        <a:p>
          <a:endParaRPr lang="ru-RU"/>
        </a:p>
      </dgm:t>
    </dgm:pt>
    <dgm:pt modelId="{D286C8C2-A92B-4950-9B98-776FE9EB006B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Ориентация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бюджетной политики в сфере межбюджетных отношений на решение следующих задач:</a:t>
          </a:r>
        </a:p>
      </dgm:t>
    </dgm:pt>
    <dgm:pt modelId="{30CFA4B3-99F3-4753-8EDB-312070797A64}" type="parTrans" cxnId="{442F0AD3-C457-4AB1-BE41-9E64BD2C030E}">
      <dgm:prSet/>
      <dgm:spPr/>
      <dgm:t>
        <a:bodyPr/>
        <a:lstStyle/>
        <a:p>
          <a:endParaRPr lang="ru-RU"/>
        </a:p>
      </dgm:t>
    </dgm:pt>
    <dgm:pt modelId="{BDC7C1F4-3511-452B-B0F7-1C94129554AE}" type="sibTrans" cxnId="{442F0AD3-C457-4AB1-BE41-9E64BD2C030E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6783" custLinFactY="-1213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  <dgm:t>
        <a:bodyPr/>
        <a:lstStyle/>
        <a:p>
          <a:endParaRPr lang="ru-RU"/>
        </a:p>
      </dgm:t>
    </dgm:pt>
    <dgm:pt modelId="{4676942F-5B98-4889-B706-55B5B9D69E0D}" type="pres">
      <dgm:prSet presAssocID="{042A2875-3359-4A8C-84A8-96B4A75F2A1B}" presName="parentText" presStyleLbl="node1" presStyleIdx="1" presStyleCnt="4" custScaleY="74559" custLinFactY="-100000" custLinFactNeighborY="-135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C5D9-1B6B-4EA8-9B26-EE40A46F02B4}" type="pres">
      <dgm:prSet presAssocID="{4A68CD71-B711-4922-8FA8-1ED53C2304A6}" presName="spacer" presStyleCnt="0"/>
      <dgm:spPr/>
      <dgm:t>
        <a:bodyPr/>
        <a:lstStyle/>
        <a:p>
          <a:endParaRPr lang="ru-RU"/>
        </a:p>
      </dgm:t>
    </dgm:pt>
    <dgm:pt modelId="{A1CC4FC0-F5F6-4AF5-AA3B-2DD0039CF50B}" type="pres">
      <dgm:prSet presAssocID="{85EF42FA-0C5A-417D-9092-FEFC6F624C46}" presName="parentText" presStyleLbl="node1" presStyleIdx="2" presStyleCnt="4" custScaleY="52645" custLinFactY="-10367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C5007-77F3-4953-BF6A-7811F7969D6F}" type="pres">
      <dgm:prSet presAssocID="{ACCBCDD4-CCF6-4E4F-B2DA-34F78FF9635C}" presName="spacer" presStyleCnt="0"/>
      <dgm:spPr/>
    </dgm:pt>
    <dgm:pt modelId="{63B0F66A-B1CF-42A6-A39D-6127461354E8}" type="pres">
      <dgm:prSet presAssocID="{D286C8C2-A92B-4950-9B98-776FE9EB006B}" presName="parentText" presStyleLbl="node1" presStyleIdx="3" presStyleCnt="4" custScaleY="39924" custLinFactY="-12082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A7560-1F7E-4CB9-95B2-B6DA33F829F8}" type="presOf" srcId="{7B4CAF70-FD7D-4F4E-B149-9CD27B9DCC44}" destId="{7501055E-F915-45B3-A34B-8BF86EDF43BE}" srcOrd="0" destOrd="0" presId="urn:microsoft.com/office/officeart/2005/8/layout/vList2"/>
    <dgm:cxn modelId="{442F0AD3-C457-4AB1-BE41-9E64BD2C030E}" srcId="{7B4CAF70-FD7D-4F4E-B149-9CD27B9DCC44}" destId="{D286C8C2-A92B-4950-9B98-776FE9EB006B}" srcOrd="3" destOrd="0" parTransId="{30CFA4B3-99F3-4753-8EDB-312070797A64}" sibTransId="{BDC7C1F4-3511-452B-B0F7-1C94129554AE}"/>
    <dgm:cxn modelId="{6CBC7FCE-B6D8-47B1-A7D1-FA11A2770DE3}" type="presOf" srcId="{83429FB5-E0E7-4728-BF1D-5693DA5A9B05}" destId="{CECF27C9-391B-4FFF-A627-649ACE127A65}" srcOrd="0" destOrd="0" presId="urn:microsoft.com/office/officeart/2005/8/layout/vList2"/>
    <dgm:cxn modelId="{685B0B9F-702C-4235-A80A-3092EE393E52}" srcId="{7B4CAF70-FD7D-4F4E-B149-9CD27B9DCC44}" destId="{85EF42FA-0C5A-417D-9092-FEFC6F624C46}" srcOrd="2" destOrd="0" parTransId="{91774053-A3F3-48E1-B08D-C22AB9C90532}" sibTransId="{ACCBCDD4-CCF6-4E4F-B2DA-34F78FF9635C}"/>
    <dgm:cxn modelId="{EFC6176C-77A8-4325-A3D7-707FFD55180C}" type="presOf" srcId="{85EF42FA-0C5A-417D-9092-FEFC6F624C46}" destId="{A1CC4FC0-F5F6-4AF5-AA3B-2DD0039CF50B}" srcOrd="0" destOrd="0" presId="urn:microsoft.com/office/officeart/2005/8/layout/vList2"/>
    <dgm:cxn modelId="{B2BB764C-BC0E-4DE6-9AB8-27EC4630049A}" type="presOf" srcId="{D286C8C2-A92B-4950-9B98-776FE9EB006B}" destId="{63B0F66A-B1CF-42A6-A39D-6127461354E8}" srcOrd="0" destOrd="0" presId="urn:microsoft.com/office/officeart/2005/8/layout/vList2"/>
    <dgm:cxn modelId="{81DF1D5D-5D20-4427-8E0A-B780486A9F20}" type="presOf" srcId="{042A2875-3359-4A8C-84A8-96B4A75F2A1B}" destId="{4676942F-5B98-4889-B706-55B5B9D69E0D}" srcOrd="0" destOrd="0" presId="urn:microsoft.com/office/officeart/2005/8/layout/vList2"/>
    <dgm:cxn modelId="{FDBBFDDE-C804-4FDB-9668-BE3B6C584078}" srcId="{7B4CAF70-FD7D-4F4E-B149-9CD27B9DCC44}" destId="{042A2875-3359-4A8C-84A8-96B4A75F2A1B}" srcOrd="1" destOrd="0" parTransId="{93F934BB-66A7-4871-8173-B78A6DFC13CE}" sibTransId="{4A68CD71-B711-4922-8FA8-1ED53C2304A6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C1E4F83E-0704-4440-AD9F-59E27D1B1DF5}" type="presParOf" srcId="{7501055E-F915-45B3-A34B-8BF86EDF43BE}" destId="{CECF27C9-391B-4FFF-A627-649ACE127A65}" srcOrd="0" destOrd="0" presId="urn:microsoft.com/office/officeart/2005/8/layout/vList2"/>
    <dgm:cxn modelId="{193E5C2A-4F18-48F2-AE54-3E91B6EB8835}" type="presParOf" srcId="{7501055E-F915-45B3-A34B-8BF86EDF43BE}" destId="{C5F33424-F2EC-415C-877D-CCC9BEF6B615}" srcOrd="1" destOrd="0" presId="urn:microsoft.com/office/officeart/2005/8/layout/vList2"/>
    <dgm:cxn modelId="{B178433F-B3E4-4E9C-B7D0-62D690E79639}" type="presParOf" srcId="{7501055E-F915-45B3-A34B-8BF86EDF43BE}" destId="{4676942F-5B98-4889-B706-55B5B9D69E0D}" srcOrd="2" destOrd="0" presId="urn:microsoft.com/office/officeart/2005/8/layout/vList2"/>
    <dgm:cxn modelId="{E67DE70D-AA4B-4908-908E-96AA3BE1CC71}" type="presParOf" srcId="{7501055E-F915-45B3-A34B-8BF86EDF43BE}" destId="{2193C5D9-1B6B-4EA8-9B26-EE40A46F02B4}" srcOrd="3" destOrd="0" presId="urn:microsoft.com/office/officeart/2005/8/layout/vList2"/>
    <dgm:cxn modelId="{9585132C-9433-4D12-873C-9CC864760C34}" type="presParOf" srcId="{7501055E-F915-45B3-A34B-8BF86EDF43BE}" destId="{A1CC4FC0-F5F6-4AF5-AA3B-2DD0039CF50B}" srcOrd="4" destOrd="0" presId="urn:microsoft.com/office/officeart/2005/8/layout/vList2"/>
    <dgm:cxn modelId="{DA4190AA-244E-45D2-B92F-40CFAD804196}" type="presParOf" srcId="{7501055E-F915-45B3-A34B-8BF86EDF43BE}" destId="{B6EC5007-77F3-4953-BF6A-7811F7969D6F}" srcOrd="5" destOrd="0" presId="urn:microsoft.com/office/officeart/2005/8/layout/vList2"/>
    <dgm:cxn modelId="{525C0AAA-F242-4D6F-A12B-4740A1C83E10}" type="presParOf" srcId="{7501055E-F915-45B3-A34B-8BF86EDF43BE}" destId="{63B0F66A-B1CF-42A6-A39D-6127461354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/>
      <dgm:t>
        <a:bodyPr/>
        <a:lstStyle/>
        <a:p>
          <a:pPr algn="l"/>
          <a:endParaRPr lang="ru-RU" sz="1600" b="1" dirty="0" smtClean="0">
            <a:solidFill>
              <a:schemeClr val="tx1"/>
            </a:solidFill>
          </a:endParaRPr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/>
      <dgm:t>
        <a:bodyPr/>
        <a:lstStyle/>
        <a:p>
          <a:pPr algn="l"/>
          <a:endParaRPr lang="ru-RU" sz="1400" b="1" dirty="0" smtClean="0">
            <a:solidFill>
              <a:schemeClr val="tx1"/>
            </a:solidFill>
          </a:endParaRPr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/>
      <dgm:t>
        <a:bodyPr/>
        <a:lstStyle/>
        <a:p>
          <a:pPr algn="l"/>
          <a:endParaRPr lang="ru-RU" sz="1300" b="1" dirty="0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/>
      <dgm:t>
        <a:bodyPr/>
        <a:lstStyle/>
        <a:p>
          <a:pPr algn="l"/>
          <a:endParaRPr lang="ru-RU" sz="1300" b="1" dirty="0">
            <a:solidFill>
              <a:schemeClr val="tx1"/>
            </a:solidFill>
          </a:endParaRPr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1C2F1FB4-02DF-4B45-997F-AD883C89DE44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FC7ED8CD-D11F-472A-A60A-21CB4DB7EEE1}" type="parTrans" cxnId="{291E4716-C357-42C6-B593-A4B7B38047D6}">
      <dgm:prSet/>
      <dgm:spPr/>
    </dgm:pt>
    <dgm:pt modelId="{F815C551-40F5-44BA-96D3-6F0E4A8009F0}" type="sibTrans" cxnId="{291E4716-C357-42C6-B593-A4B7B38047D6}">
      <dgm:prSet/>
      <dgm:spPr/>
    </dgm:pt>
    <dgm:pt modelId="{A2261A13-B070-413A-93C1-72BF776512ED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«Мало-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пургинский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Рес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-публики и Управления Федеральной налоговой службы по Удмуртской Республике;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5BD92A68-75F2-4D9B-956B-A7EB48C7E69A}" type="parTrans" cxnId="{788EF789-FCFA-469A-A0A4-720561C51A52}">
      <dgm:prSet/>
      <dgm:spPr/>
    </dgm:pt>
    <dgm:pt modelId="{A79C033D-DA0E-44B6-B11D-CECA4D195058}" type="sibTrans" cxnId="{788EF789-FCFA-469A-A0A4-720561C51A52}">
      <dgm:prSet/>
      <dgm:spPr/>
    </dgm:pt>
    <dgm:pt modelId="{98987586-3A4E-4117-841C-FA7DD5296F9C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привлекатель-ности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муниципального образования «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AFA7F55-768F-45AA-A5B3-8CF51FA11482}" type="parTrans" cxnId="{AD1CD8D3-23B7-4F47-AB90-E526F0C2E939}">
      <dgm:prSet/>
      <dgm:spPr/>
    </dgm:pt>
    <dgm:pt modelId="{F037AA84-507C-45B3-B11B-624DC22CB31D}" type="sibTrans" cxnId="{AD1CD8D3-23B7-4F47-AB90-E526F0C2E939}">
      <dgm:prSet/>
      <dgm:spPr/>
    </dgm:pt>
    <dgm:pt modelId="{E67351FC-25B9-4739-89D5-49788E48D753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вовлечение в экономику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граждан.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00C4755F-0BFD-4F84-9CF5-8059113536C3}" type="parTrans" cxnId="{11CB86B5-B18D-4BAB-8D20-DF5199737CE1}">
      <dgm:prSet/>
      <dgm:spPr/>
    </dgm:pt>
    <dgm:pt modelId="{D86D1729-D887-481B-A9BB-B369FD2440C9}" type="sibTrans" cxnId="{11CB86B5-B18D-4BAB-8D20-DF5199737CE1}">
      <dgm:prSet/>
      <dgm:spPr/>
    </dgm:pt>
    <dgm:pt modelId="{23F210E5-D318-4B93-86B2-BCFCDB8E5E40}" type="pres">
      <dgm:prSet presAssocID="{FB75A1A5-0896-433E-BA91-78C3856BD7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EE0D8-CFC1-4AC5-A2BD-8A5211316CF1}" type="pres">
      <dgm:prSet presAssocID="{9748E425-1F62-4E54-AB72-024F4DE93407}" presName="composite" presStyleCnt="0"/>
      <dgm:spPr/>
      <dgm:t>
        <a:bodyPr/>
        <a:lstStyle/>
        <a:p>
          <a:endParaRPr lang="ru-RU"/>
        </a:p>
      </dgm:t>
    </dgm:pt>
    <dgm:pt modelId="{EDF4C371-C09B-4697-A66E-94C5AA04B36B}" type="pres">
      <dgm:prSet presAssocID="{9748E425-1F62-4E54-AB72-024F4DE934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8AE45-F4AA-44F1-A906-48F3FE2B673E}" type="pres">
      <dgm:prSet presAssocID="{9748E425-1F62-4E54-AB72-024F4DE934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3B57-6126-43E8-93F9-ABE7D8E58E6A}" type="pres">
      <dgm:prSet presAssocID="{4C985B15-CCC8-41E5-9AB2-556CFD98936E}" presName="sp" presStyleCnt="0"/>
      <dgm:spPr/>
      <dgm:t>
        <a:bodyPr/>
        <a:lstStyle/>
        <a:p>
          <a:endParaRPr lang="ru-RU"/>
        </a:p>
      </dgm:t>
    </dgm:pt>
    <dgm:pt modelId="{91B7FD1C-6AB5-4419-BDD4-845FCC2A3A6F}" type="pres">
      <dgm:prSet presAssocID="{E948EA84-102C-437F-80FA-896499AE9317}" presName="composite" presStyleCnt="0"/>
      <dgm:spPr/>
      <dgm:t>
        <a:bodyPr/>
        <a:lstStyle/>
        <a:p>
          <a:endParaRPr lang="ru-RU"/>
        </a:p>
      </dgm:t>
    </dgm:pt>
    <dgm:pt modelId="{1E81F90D-7C12-449C-BF74-DFBDC81748F0}" type="pres">
      <dgm:prSet presAssocID="{E948EA84-102C-437F-80FA-896499AE9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7E39-A97B-4A9B-BDBA-F06392B84135}" type="pres">
      <dgm:prSet presAssocID="{E948EA84-102C-437F-80FA-896499AE931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A7D06-3554-456A-B9F8-3421087C6168}" type="pres">
      <dgm:prSet presAssocID="{AFFD2F5B-1ECB-4E46-AC3B-08F56C5DB04C}" presName="sp" presStyleCnt="0"/>
      <dgm:spPr/>
      <dgm:t>
        <a:bodyPr/>
        <a:lstStyle/>
        <a:p>
          <a:endParaRPr lang="ru-RU"/>
        </a:p>
      </dgm:t>
    </dgm:pt>
    <dgm:pt modelId="{35D49679-1475-43AE-B2FF-12AC97097CCB}" type="pres">
      <dgm:prSet presAssocID="{7AF7F297-943D-4165-A8A8-54DA59560CD7}" presName="composite" presStyleCnt="0"/>
      <dgm:spPr/>
      <dgm:t>
        <a:bodyPr/>
        <a:lstStyle/>
        <a:p>
          <a:endParaRPr lang="ru-RU"/>
        </a:p>
      </dgm:t>
    </dgm:pt>
    <dgm:pt modelId="{2A41DBF3-99E0-4EBA-96C1-D30741F1C516}" type="pres">
      <dgm:prSet presAssocID="{7AF7F297-943D-4165-A8A8-54DA59560CD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2966B-4B80-426D-9FF6-EEF2EC55E311}" type="pres">
      <dgm:prSet presAssocID="{7AF7F297-943D-4165-A8A8-54DA59560CD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9E4A-9593-43D5-A717-BB4CF5B1B509}" type="pres">
      <dgm:prSet presAssocID="{C885DA16-C873-468A-A64B-CC8D27ABB87D}" presName="sp" presStyleCnt="0"/>
      <dgm:spPr/>
      <dgm:t>
        <a:bodyPr/>
        <a:lstStyle/>
        <a:p>
          <a:endParaRPr lang="ru-RU"/>
        </a:p>
      </dgm:t>
    </dgm:pt>
    <dgm:pt modelId="{1C8CB0F8-42A6-419F-B599-033415DCC38D}" type="pres">
      <dgm:prSet presAssocID="{43E791CD-00E1-4D30-BCD5-1EA4857975C7}" presName="composite" presStyleCnt="0"/>
      <dgm:spPr/>
      <dgm:t>
        <a:bodyPr/>
        <a:lstStyle/>
        <a:p>
          <a:endParaRPr lang="ru-RU"/>
        </a:p>
      </dgm:t>
    </dgm:pt>
    <dgm:pt modelId="{85C8A1A4-1AB8-4974-B763-DB81763921CB}" type="pres">
      <dgm:prSet presAssocID="{43E791CD-00E1-4D30-BCD5-1EA4857975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711F-29FA-4DD0-8F3C-2057DF279F2E}" type="pres">
      <dgm:prSet presAssocID="{43E791CD-00E1-4D30-BCD5-1EA4857975C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9B354-AF9E-455A-AEA6-07AEEE3683F6}" type="presOf" srcId="{98987586-3A4E-4117-841C-FA7DD5296F9C}" destId="{F462966B-4B80-426D-9FF6-EEF2EC55E311}" srcOrd="0" destOrd="0" presId="urn:microsoft.com/office/officeart/2005/8/layout/chevron2"/>
    <dgm:cxn modelId="{4B3432C0-CA94-4A4A-8713-534EF74B2011}" type="presOf" srcId="{9748E425-1F62-4E54-AB72-024F4DE93407}" destId="{EDF4C371-C09B-4697-A66E-94C5AA04B36B}" srcOrd="0" destOrd="0" presId="urn:microsoft.com/office/officeart/2005/8/layout/chevron2"/>
    <dgm:cxn modelId="{F8F93A76-E24D-41C4-86B3-35565A5C5DEC}" type="presOf" srcId="{E67351FC-25B9-4739-89D5-49788E48D753}" destId="{FB21711F-29FA-4DD0-8F3C-2057DF279F2E}" srcOrd="0" destOrd="0" presId="urn:microsoft.com/office/officeart/2005/8/layout/chevron2"/>
    <dgm:cxn modelId="{AD1CD8D3-23B7-4F47-AB90-E526F0C2E939}" srcId="{7AF7F297-943D-4165-A8A8-54DA59560CD7}" destId="{98987586-3A4E-4117-841C-FA7DD5296F9C}" srcOrd="0" destOrd="0" parTransId="{1AFA7F55-768F-45AA-A5B3-8CF51FA11482}" sibTransId="{F037AA84-507C-45B3-B11B-624DC22CB31D}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291E4716-C357-42C6-B593-A4B7B38047D6}" srcId="{9748E425-1F62-4E54-AB72-024F4DE93407}" destId="{1C2F1FB4-02DF-4B45-997F-AD883C89DE44}" srcOrd="0" destOrd="0" parTransId="{FC7ED8CD-D11F-472A-A60A-21CB4DB7EEE1}" sibTransId="{F815C551-40F5-44BA-96D3-6F0E4A8009F0}"/>
    <dgm:cxn modelId="{6D806A76-9E6C-490B-9582-06241FE59847}" type="presOf" srcId="{7AF7F297-943D-4165-A8A8-54DA59560CD7}" destId="{2A41DBF3-99E0-4EBA-96C1-D30741F1C516}" srcOrd="0" destOrd="0" presId="urn:microsoft.com/office/officeart/2005/8/layout/chevron2"/>
    <dgm:cxn modelId="{EF382847-0D95-4456-8730-206D837E270F}" type="presOf" srcId="{1C2F1FB4-02DF-4B45-997F-AD883C89DE44}" destId="{8C28AE45-F4AA-44F1-A906-48F3FE2B673E}" srcOrd="0" destOrd="0" presId="urn:microsoft.com/office/officeart/2005/8/layout/chevron2"/>
    <dgm:cxn modelId="{788EF789-FCFA-469A-A0A4-720561C51A52}" srcId="{E948EA84-102C-437F-80FA-896499AE9317}" destId="{A2261A13-B070-413A-93C1-72BF776512ED}" srcOrd="0" destOrd="0" parTransId="{5BD92A68-75F2-4D9B-956B-A7EB48C7E69A}" sibTransId="{A79C033D-DA0E-44B6-B11D-CECA4D195058}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649BCE12-865A-4486-B8F5-57137496D941}" type="presOf" srcId="{43E791CD-00E1-4D30-BCD5-1EA4857975C7}" destId="{85C8A1A4-1AB8-4974-B763-DB81763921CB}" srcOrd="0" destOrd="0" presId="urn:microsoft.com/office/officeart/2005/8/layout/chevron2"/>
    <dgm:cxn modelId="{11CB86B5-B18D-4BAB-8D20-DF5199737CE1}" srcId="{43E791CD-00E1-4D30-BCD5-1EA4857975C7}" destId="{E67351FC-25B9-4739-89D5-49788E48D753}" srcOrd="0" destOrd="0" parTransId="{00C4755F-0BFD-4F84-9CF5-8059113536C3}" sibTransId="{D86D1729-D887-481B-A9BB-B369FD2440C9}"/>
    <dgm:cxn modelId="{21E7AEBF-B8D1-4EC9-B719-96243F909AC4}" type="presOf" srcId="{FB75A1A5-0896-433E-BA91-78C3856BD7D9}" destId="{23F210E5-D318-4B93-86B2-BCFCDB8E5E40}" srcOrd="0" destOrd="0" presId="urn:microsoft.com/office/officeart/2005/8/layout/chevron2"/>
    <dgm:cxn modelId="{B47E7075-B190-4A3D-8FD8-E2DE1697D374}" type="presOf" srcId="{E948EA84-102C-437F-80FA-896499AE9317}" destId="{1E81F90D-7C12-449C-BF74-DFBDC81748F0}" srcOrd="0" destOrd="0" presId="urn:microsoft.com/office/officeart/2005/8/layout/chevron2"/>
    <dgm:cxn modelId="{57424CC3-A42D-4199-BF86-DB16B77052C4}" type="presOf" srcId="{A2261A13-B070-413A-93C1-72BF776512ED}" destId="{A01E7E39-A97B-4A9B-BDBA-F06392B84135}" srcOrd="0" destOrd="0" presId="urn:microsoft.com/office/officeart/2005/8/layout/chevron2"/>
    <dgm:cxn modelId="{BEDF38C9-4124-4247-9C10-D04E7B740546}" type="presParOf" srcId="{23F210E5-D318-4B93-86B2-BCFCDB8E5E40}" destId="{7B4EE0D8-CFC1-4AC5-A2BD-8A5211316CF1}" srcOrd="0" destOrd="0" presId="urn:microsoft.com/office/officeart/2005/8/layout/chevron2"/>
    <dgm:cxn modelId="{8302238E-4BA5-4DF9-B178-D15D5457DB31}" type="presParOf" srcId="{7B4EE0D8-CFC1-4AC5-A2BD-8A5211316CF1}" destId="{EDF4C371-C09B-4697-A66E-94C5AA04B36B}" srcOrd="0" destOrd="0" presId="urn:microsoft.com/office/officeart/2005/8/layout/chevron2"/>
    <dgm:cxn modelId="{C72C6021-68E3-445F-A3F8-8FC072E4A5F7}" type="presParOf" srcId="{7B4EE0D8-CFC1-4AC5-A2BD-8A5211316CF1}" destId="{8C28AE45-F4AA-44F1-A906-48F3FE2B673E}" srcOrd="1" destOrd="0" presId="urn:microsoft.com/office/officeart/2005/8/layout/chevron2"/>
    <dgm:cxn modelId="{0957F34D-E273-4CF3-B271-39967B390C62}" type="presParOf" srcId="{23F210E5-D318-4B93-86B2-BCFCDB8E5E40}" destId="{A8B13B57-6126-43E8-93F9-ABE7D8E58E6A}" srcOrd="1" destOrd="0" presId="urn:microsoft.com/office/officeart/2005/8/layout/chevron2"/>
    <dgm:cxn modelId="{40CD19A9-F572-4BBC-B1A8-BA35D22CA227}" type="presParOf" srcId="{23F210E5-D318-4B93-86B2-BCFCDB8E5E40}" destId="{91B7FD1C-6AB5-4419-BDD4-845FCC2A3A6F}" srcOrd="2" destOrd="0" presId="urn:microsoft.com/office/officeart/2005/8/layout/chevron2"/>
    <dgm:cxn modelId="{4165A19C-9282-43D3-A381-CF506BB998FD}" type="presParOf" srcId="{91B7FD1C-6AB5-4419-BDD4-845FCC2A3A6F}" destId="{1E81F90D-7C12-449C-BF74-DFBDC81748F0}" srcOrd="0" destOrd="0" presId="urn:microsoft.com/office/officeart/2005/8/layout/chevron2"/>
    <dgm:cxn modelId="{5463AC83-F775-402B-BAD1-CD9F0D2314A7}" type="presParOf" srcId="{91B7FD1C-6AB5-4419-BDD4-845FCC2A3A6F}" destId="{A01E7E39-A97B-4A9B-BDBA-F06392B84135}" srcOrd="1" destOrd="0" presId="urn:microsoft.com/office/officeart/2005/8/layout/chevron2"/>
    <dgm:cxn modelId="{FF0FC9F0-AF0D-4D72-928A-14C0CB5BD2F0}" type="presParOf" srcId="{23F210E5-D318-4B93-86B2-BCFCDB8E5E40}" destId="{8CBA7D06-3554-456A-B9F8-3421087C6168}" srcOrd="3" destOrd="0" presId="urn:microsoft.com/office/officeart/2005/8/layout/chevron2"/>
    <dgm:cxn modelId="{207CE4A8-E1A9-4121-8E2A-DA5702F3C066}" type="presParOf" srcId="{23F210E5-D318-4B93-86B2-BCFCDB8E5E40}" destId="{35D49679-1475-43AE-B2FF-12AC97097CCB}" srcOrd="4" destOrd="0" presId="urn:microsoft.com/office/officeart/2005/8/layout/chevron2"/>
    <dgm:cxn modelId="{67969EE8-60E3-4C8A-ACC1-C2BDA55B498C}" type="presParOf" srcId="{35D49679-1475-43AE-B2FF-12AC97097CCB}" destId="{2A41DBF3-99E0-4EBA-96C1-D30741F1C516}" srcOrd="0" destOrd="0" presId="urn:microsoft.com/office/officeart/2005/8/layout/chevron2"/>
    <dgm:cxn modelId="{D811436B-5C2B-4159-9591-E5CAC09A4B09}" type="presParOf" srcId="{35D49679-1475-43AE-B2FF-12AC97097CCB}" destId="{F462966B-4B80-426D-9FF6-EEF2EC55E311}" srcOrd="1" destOrd="0" presId="urn:microsoft.com/office/officeart/2005/8/layout/chevron2"/>
    <dgm:cxn modelId="{DAC1EE0E-B34B-4877-B81A-1BE04F61CBEF}" type="presParOf" srcId="{23F210E5-D318-4B93-86B2-BCFCDB8E5E40}" destId="{6DDF9E4A-9593-43D5-A717-BB4CF5B1B509}" srcOrd="5" destOrd="0" presId="urn:microsoft.com/office/officeart/2005/8/layout/chevron2"/>
    <dgm:cxn modelId="{29B2A90B-B268-4C99-94AD-1EF825CEC33E}" type="presParOf" srcId="{23F210E5-D318-4B93-86B2-BCFCDB8E5E40}" destId="{1C8CB0F8-42A6-419F-B599-033415DCC38D}" srcOrd="6" destOrd="0" presId="urn:microsoft.com/office/officeart/2005/8/layout/chevron2"/>
    <dgm:cxn modelId="{87AFE5F3-4DEA-4910-95EB-F60A563D3FBE}" type="presParOf" srcId="{1C8CB0F8-42A6-419F-B599-033415DCC38D}" destId="{85C8A1A4-1AB8-4974-B763-DB81763921CB}" srcOrd="0" destOrd="0" presId="urn:microsoft.com/office/officeart/2005/8/layout/chevron2"/>
    <dgm:cxn modelId="{CD2B453C-6464-452C-91B4-9C8E499EF2BD}" type="presParOf" srcId="{1C8CB0F8-42A6-419F-B599-033415DCC38D}" destId="{FB21711F-29FA-4DD0-8F3C-2057DF279F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en-US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789 818,2</a:t>
          </a:r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131 630,5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489 669,0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4 043,8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5 951,7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418,0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40 429,6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99085" custScaleY="8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1 383,7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40 922,7 тыс. рублей 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творчества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4 470,8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19 687,1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Другие вопросы в области культуры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2 177,4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404,1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286C3E9D-37B6-4091-B940-C72C7EB043F6}" type="pres">
      <dgm:prSet presAssocID="{2528276B-DE6A-466B-872E-9FFF419418FA}" presName="text_1" presStyleLbl="node1" presStyleIdx="0" presStyleCnt="6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6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6"/>
      <dgm:spPr/>
    </dgm:pt>
    <dgm:pt modelId="{C4366844-5D70-47CC-8F2D-622A3F956373}" type="pres">
      <dgm:prSet presAssocID="{FEE30B3A-C4F8-4EC6-8EA4-5753C35FC2EA}" presName="text_3" presStyleLbl="node1" presStyleIdx="2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6"/>
      <dgm:spPr/>
    </dgm:pt>
    <dgm:pt modelId="{C923594B-622C-4AAA-B00F-1961072950D7}" type="pres">
      <dgm:prSet presAssocID="{6986C4B9-B145-472D-B5FE-F8225511AC7D}" presName="text_4" presStyleLbl="node1" presStyleIdx="3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6"/>
      <dgm:spPr/>
    </dgm:pt>
    <dgm:pt modelId="{BE4F6CBD-BEC7-4BB2-8CA8-4AB62F12DFF9}" type="pres">
      <dgm:prSet presAssocID="{57D1A95B-FCA3-4CCF-BC28-0705EF0DA074}" presName="text_5" presStyleLbl="node1" presStyleIdx="4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6"/>
      <dgm:spPr/>
    </dgm:pt>
    <dgm:pt modelId="{D721E583-BAE3-4507-BD24-52408A068D6F}" type="pres">
      <dgm:prSet presAssocID="{8678C995-4796-4396-A4B9-CBFBF977C272}" presName="text_6" presStyleLbl="node1" presStyleIdx="5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6"/>
      <dgm:spPr/>
    </dgm:pt>
  </dgm:ptLst>
  <dgm:cxnLst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2 046,8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1 152,5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36 234,3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6 407,1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81 992,2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101433"/>
          <a:ext cx="8686800" cy="680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повышение устойчивости бюджета</a:t>
          </a:r>
          <a:b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96" y="134629"/>
        <a:ext cx="8620408" cy="613638"/>
      </dsp:txXfrm>
    </dsp:sp>
    <dsp:sp modelId="{BE009EB4-12F8-493B-809A-503A74EE649C}">
      <dsp:nvSpPr>
        <dsp:cNvPr id="0" name=""/>
        <dsp:cNvSpPr/>
      </dsp:nvSpPr>
      <dsp:spPr>
        <a:xfrm>
          <a:off x="0" y="763353"/>
          <a:ext cx="8686800" cy="7452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381" y="799734"/>
        <a:ext cx="8614038" cy="672503"/>
      </dsp:txXfrm>
    </dsp:sp>
    <dsp:sp modelId="{CAC9EF1D-A7CD-466F-A821-633F432D6349}">
      <dsp:nvSpPr>
        <dsp:cNvPr id="0" name=""/>
        <dsp:cNvSpPr/>
      </dsp:nvSpPr>
      <dsp:spPr>
        <a:xfrm>
          <a:off x="0" y="1497846"/>
          <a:ext cx="8686800" cy="858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02" y="1539748"/>
        <a:ext cx="8602996" cy="774560"/>
      </dsp:txXfrm>
    </dsp:sp>
    <dsp:sp modelId="{71226DFC-4BFE-474B-8791-807BACD1654A}">
      <dsp:nvSpPr>
        <dsp:cNvPr id="0" name=""/>
        <dsp:cNvSpPr/>
      </dsp:nvSpPr>
      <dsp:spPr>
        <a:xfrm>
          <a:off x="0" y="2377472"/>
          <a:ext cx="8686800" cy="14699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757" y="2449229"/>
        <a:ext cx="8543286" cy="13264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42232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175265" y="228627"/>
          <a:ext cx="8046372" cy="457053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122,9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265" y="228627"/>
        <a:ext cx="8046372" cy="457053"/>
      </dsp:txXfrm>
    </dsp:sp>
    <dsp:sp modelId="{2CC09460-0385-4576-B212-932E023A1EEB}">
      <dsp:nvSpPr>
        <dsp:cNvPr id="0" name=""/>
        <dsp:cNvSpPr/>
      </dsp:nvSpPr>
      <dsp:spPr>
        <a:xfrm>
          <a:off x="7962" y="171495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2A91-E19F-463D-BD24-AB9142C0ABED}">
      <dsp:nvSpPr>
        <dsp:cNvPr id="0" name=""/>
        <dsp:cNvSpPr/>
      </dsp:nvSpPr>
      <dsp:spPr>
        <a:xfrm>
          <a:off x="765728" y="921388"/>
          <a:ext cx="7395758" cy="457053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2 272,4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5728" y="921388"/>
        <a:ext cx="7395758" cy="457053"/>
      </dsp:txXfrm>
    </dsp:sp>
    <dsp:sp modelId="{7FF197B5-19DF-437E-8EA4-F5EF1D7448A3}">
      <dsp:nvSpPr>
        <dsp:cNvPr id="0" name=""/>
        <dsp:cNvSpPr/>
      </dsp:nvSpPr>
      <dsp:spPr>
        <a:xfrm>
          <a:off x="421865" y="85747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D1F4-A210-4170-91D2-7E7F9DCC880D}">
      <dsp:nvSpPr>
        <dsp:cNvPr id="0" name=""/>
        <dsp:cNvSpPr/>
      </dsp:nvSpPr>
      <dsp:spPr>
        <a:xfrm>
          <a:off x="934340" y="1600090"/>
          <a:ext cx="7168941" cy="457053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 120,0 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340" y="1600090"/>
        <a:ext cx="7168941" cy="457053"/>
      </dsp:txXfrm>
    </dsp:sp>
    <dsp:sp modelId="{22575A18-223C-4A93-B3F0-1CA215286AC0}">
      <dsp:nvSpPr>
        <dsp:cNvPr id="0" name=""/>
        <dsp:cNvSpPr/>
      </dsp:nvSpPr>
      <dsp:spPr>
        <a:xfrm>
          <a:off x="648682" y="1542958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7230-A43F-4ADE-AA01-F0A3AFAA6F65}">
      <dsp:nvSpPr>
        <dsp:cNvPr id="0" name=""/>
        <dsp:cNvSpPr/>
      </dsp:nvSpPr>
      <dsp:spPr>
        <a:xfrm>
          <a:off x="1017547" y="2172070"/>
          <a:ext cx="7096521" cy="685059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19,0 тыс. рублей; доплата к пенсии муниципальных служащих 1 368,5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7547" y="2172070"/>
        <a:ext cx="7096521" cy="685059"/>
      </dsp:txXfrm>
    </dsp:sp>
    <dsp:sp modelId="{AEA2F258-E6EB-4F32-89BB-D45632EC2648}">
      <dsp:nvSpPr>
        <dsp:cNvPr id="0" name=""/>
        <dsp:cNvSpPr/>
      </dsp:nvSpPr>
      <dsp:spPr>
        <a:xfrm>
          <a:off x="721102" y="2228941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8962-C758-45E9-A4AF-50ECCD017247}">
      <dsp:nvSpPr>
        <dsp:cNvPr id="0" name=""/>
        <dsp:cNvSpPr/>
      </dsp:nvSpPr>
      <dsp:spPr>
        <a:xfrm>
          <a:off x="934340" y="2972056"/>
          <a:ext cx="7168941" cy="4570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жильем молодых семей 8 917,6 тыс. рублей;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4340" y="2972056"/>
        <a:ext cx="7168941" cy="457053"/>
      </dsp:txXfrm>
    </dsp:sp>
    <dsp:sp modelId="{15B8E1F6-A601-42B6-8932-11EC4DA5A6CA}">
      <dsp:nvSpPr>
        <dsp:cNvPr id="0" name=""/>
        <dsp:cNvSpPr/>
      </dsp:nvSpPr>
      <dsp:spPr>
        <a:xfrm>
          <a:off x="648682" y="291492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B57CB-2748-437A-A9D0-C9DCB5687D69}">
      <dsp:nvSpPr>
        <dsp:cNvPr id="0" name=""/>
        <dsp:cNvSpPr/>
      </dsp:nvSpPr>
      <dsp:spPr>
        <a:xfrm>
          <a:off x="707523" y="3657535"/>
          <a:ext cx="7395758" cy="4570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8 427,7 тыс. рублей; Обеспечение жильем многодетных семей  773,4тыс. рублей; 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523" y="3657535"/>
        <a:ext cx="7395758" cy="457053"/>
      </dsp:txXfrm>
    </dsp:sp>
    <dsp:sp modelId="{C7062D9B-4A87-46F0-8AA9-37927D866D8E}">
      <dsp:nvSpPr>
        <dsp:cNvPr id="0" name=""/>
        <dsp:cNvSpPr/>
      </dsp:nvSpPr>
      <dsp:spPr>
        <a:xfrm>
          <a:off x="421865" y="3600404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D6A93-F7BC-4355-A6B0-54B956AD5D0E}">
      <dsp:nvSpPr>
        <dsp:cNvPr id="0" name=""/>
        <dsp:cNvSpPr/>
      </dsp:nvSpPr>
      <dsp:spPr>
        <a:xfrm>
          <a:off x="293620" y="4343518"/>
          <a:ext cx="7809661" cy="457053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27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16 232,0тыс. рублей;  выплата пособия при устройстве опекаемых детей в семью 344,5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3620" y="4343518"/>
        <a:ext cx="7809661" cy="457053"/>
      </dsp:txXfrm>
    </dsp:sp>
    <dsp:sp modelId="{EDEB7342-95E5-451F-BEA3-9E3A2F970986}">
      <dsp:nvSpPr>
        <dsp:cNvPr id="0" name=""/>
        <dsp:cNvSpPr/>
      </dsp:nvSpPr>
      <dsp:spPr>
        <a:xfrm>
          <a:off x="7962" y="4286387"/>
          <a:ext cx="571317" cy="571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42D6-A327-49D7-9CF0-4F39C7BCE590}">
      <dsp:nvSpPr>
        <dsp:cNvPr id="0" name=""/>
        <dsp:cNvSpPr/>
      </dsp:nvSpPr>
      <dsp:spPr>
        <a:xfrm rot="10800000">
          <a:off x="0" y="0"/>
          <a:ext cx="3600399" cy="3600399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D9D2-F5B1-4EF3-8CD4-8D783F223AEC}">
      <dsp:nvSpPr>
        <dsp:cNvPr id="0" name=""/>
        <dsp:cNvSpPr/>
      </dsp:nvSpPr>
      <dsp:spPr>
        <a:xfrm>
          <a:off x="1655393" y="2241050"/>
          <a:ext cx="3439221" cy="1224344"/>
        </a:xfrm>
        <a:prstGeom prst="roundRect">
          <a:avLst/>
        </a:prstGeom>
        <a:solidFill>
          <a:srgbClr val="66FFFF">
            <a:alpha val="90000"/>
          </a:srgb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- 64 487,7 тыс. рублей.</a:t>
          </a:r>
          <a:endParaRPr lang="ru-RU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5161" y="2300818"/>
        <a:ext cx="3319685" cy="1104808"/>
      </dsp:txXfrm>
    </dsp:sp>
    <dsp:sp modelId="{5943FBF8-3D2A-4B8E-B0F6-352AE796E670}">
      <dsp:nvSpPr>
        <dsp:cNvPr id="0" name=""/>
        <dsp:cNvSpPr/>
      </dsp:nvSpPr>
      <dsp:spPr>
        <a:xfrm>
          <a:off x="1661653" y="0"/>
          <a:ext cx="3338520" cy="1089997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26 782,4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862" y="53209"/>
        <a:ext cx="3232102" cy="983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6173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36" y="30136"/>
        <a:ext cx="8626528" cy="55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60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61" y="27361"/>
        <a:ext cx="8632078" cy="505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60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открытости бюджетного процесса в муниципальном образовании «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и вовлечение в него граждан;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1" y="27361"/>
        <a:ext cx="8632078" cy="505775"/>
      </dsp:txXfrm>
    </dsp:sp>
    <dsp:sp modelId="{4676942F-5B98-4889-B706-55B5B9D69E0D}">
      <dsp:nvSpPr>
        <dsp:cNvPr id="0" name=""/>
        <dsp:cNvSpPr/>
      </dsp:nvSpPr>
      <dsp:spPr>
        <a:xfrm>
          <a:off x="0" y="558801"/>
          <a:ext cx="8686800" cy="893276"/>
        </a:xfrm>
        <a:prstGeom prst="roundRect">
          <a:avLst/>
        </a:prstGeom>
        <a:solidFill>
          <a:schemeClr val="accent3">
            <a:hueOff val="3000641"/>
            <a:satOff val="271"/>
            <a:lumOff val="-28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продвижение положительного инвестиционного имиджа 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муни-ципального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образования «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эффективности;</a:t>
          </a:r>
        </a:p>
      </dsp:txBody>
      <dsp:txXfrm>
        <a:off x="43606" y="602407"/>
        <a:ext cx="8599588" cy="806064"/>
      </dsp:txXfrm>
    </dsp:sp>
    <dsp:sp modelId="{A1CC4FC0-F5F6-4AF5-AA3B-2DD0039CF50B}">
      <dsp:nvSpPr>
        <dsp:cNvPr id="0" name=""/>
        <dsp:cNvSpPr/>
      </dsp:nvSpPr>
      <dsp:spPr>
        <a:xfrm>
          <a:off x="0" y="1473196"/>
          <a:ext cx="8686800" cy="630729"/>
        </a:xfrm>
        <a:prstGeom prst="roundRect">
          <a:avLst/>
        </a:prstGeom>
        <a:solidFill>
          <a:schemeClr val="accent3">
            <a:hueOff val="6001281"/>
            <a:satOff val="542"/>
            <a:lumOff val="-57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мероприятий Подпрограммы «Управление муниципальными финансами муниципального образования «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район»;</a:t>
          </a:r>
        </a:p>
      </dsp:txBody>
      <dsp:txXfrm>
        <a:off x="30790" y="1503986"/>
        <a:ext cx="8625220" cy="569149"/>
      </dsp:txXfrm>
    </dsp:sp>
    <dsp:sp modelId="{63B0F66A-B1CF-42A6-A39D-6127461354E8}">
      <dsp:nvSpPr>
        <dsp:cNvPr id="0" name=""/>
        <dsp:cNvSpPr/>
      </dsp:nvSpPr>
      <dsp:spPr>
        <a:xfrm>
          <a:off x="0" y="2082798"/>
          <a:ext cx="8686800" cy="478321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Ориентация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бюджетной политики в сфере межбюджетных отношений на решение следующих задач:</a:t>
          </a:r>
        </a:p>
      </dsp:txBody>
      <dsp:txXfrm>
        <a:off x="23350" y="2106148"/>
        <a:ext cx="8640100" cy="431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C371-C09B-4697-A66E-94C5AA04B36B}">
      <dsp:nvSpPr>
        <dsp:cNvPr id="0" name=""/>
        <dsp:cNvSpPr/>
      </dsp:nvSpPr>
      <dsp:spPr>
        <a:xfrm rot="5400000">
          <a:off x="-207328" y="213182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/>
            </a:solidFill>
          </a:endParaRPr>
        </a:p>
      </dsp:txBody>
      <dsp:txXfrm rot="-5400000">
        <a:off x="1" y="489620"/>
        <a:ext cx="967534" cy="414658"/>
      </dsp:txXfrm>
    </dsp:sp>
    <dsp:sp modelId="{8C28AE45-F4AA-44F1-A906-48F3FE2B673E}">
      <dsp:nvSpPr>
        <dsp:cNvPr id="0" name=""/>
        <dsp:cNvSpPr/>
      </dsp:nvSpPr>
      <dsp:spPr>
        <a:xfrm rot="5400000">
          <a:off x="4339854" y="-3366466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49710"/>
        <a:ext cx="7599208" cy="810711"/>
      </dsp:txXfrm>
    </dsp:sp>
    <dsp:sp modelId="{1E81F90D-7C12-449C-BF74-DFBDC81748F0}">
      <dsp:nvSpPr>
        <dsp:cNvPr id="0" name=""/>
        <dsp:cNvSpPr/>
      </dsp:nvSpPr>
      <dsp:spPr>
        <a:xfrm rot="5400000">
          <a:off x="-207328" y="1450349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3000641"/>
              <a:satOff val="271"/>
              <a:lumOff val="-28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-5400000">
        <a:off x="1" y="1726787"/>
        <a:ext cx="967534" cy="414658"/>
      </dsp:txXfrm>
    </dsp:sp>
    <dsp:sp modelId="{A01E7E39-A97B-4A9B-BDBA-F06392B84135}">
      <dsp:nvSpPr>
        <dsp:cNvPr id="0" name=""/>
        <dsp:cNvSpPr/>
      </dsp:nvSpPr>
      <dsp:spPr>
        <a:xfrm rot="5400000">
          <a:off x="4339854" y="-2129299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000641"/>
              <a:satOff val="271"/>
              <a:lumOff val="-28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«Мало-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пургинский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Рес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-публики и Управления Федеральной налоговой службы по Удмуртской Республике;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1286877"/>
        <a:ext cx="7599208" cy="810711"/>
      </dsp:txXfrm>
    </dsp:sp>
    <dsp:sp modelId="{2A41DBF3-99E0-4EBA-96C1-D30741F1C516}">
      <dsp:nvSpPr>
        <dsp:cNvPr id="0" name=""/>
        <dsp:cNvSpPr/>
      </dsp:nvSpPr>
      <dsp:spPr>
        <a:xfrm rot="5400000">
          <a:off x="-207328" y="2687516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6001281"/>
              <a:satOff val="542"/>
              <a:lumOff val="-57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</dsp:txBody>
      <dsp:txXfrm rot="-5400000">
        <a:off x="1" y="2963954"/>
        <a:ext cx="967534" cy="414658"/>
      </dsp:txXfrm>
    </dsp:sp>
    <dsp:sp modelId="{F462966B-4B80-426D-9FF6-EEF2EC55E311}">
      <dsp:nvSpPr>
        <dsp:cNvPr id="0" name=""/>
        <dsp:cNvSpPr/>
      </dsp:nvSpPr>
      <dsp:spPr>
        <a:xfrm rot="5400000">
          <a:off x="4339854" y="-892132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001281"/>
              <a:satOff val="542"/>
              <a:lumOff val="-575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</a:t>
          </a:r>
          <a:r>
            <a:rPr lang="ru-RU" sz="1500" b="1" i="1" kern="1200" dirty="0" err="1" smtClean="0">
              <a:latin typeface="Times New Roman" pitchFamily="18" charset="0"/>
              <a:cs typeface="Times New Roman" pitchFamily="18" charset="0"/>
            </a:rPr>
            <a:t>привлекатель-ности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муниципального образования «</a:t>
          </a:r>
          <a:r>
            <a:rPr lang="ru-RU" sz="15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5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5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2524044"/>
        <a:ext cx="7599208" cy="810711"/>
      </dsp:txXfrm>
    </dsp:sp>
    <dsp:sp modelId="{85C8A1A4-1AB8-4974-B763-DB81763921CB}">
      <dsp:nvSpPr>
        <dsp:cNvPr id="0" name=""/>
        <dsp:cNvSpPr/>
      </dsp:nvSpPr>
      <dsp:spPr>
        <a:xfrm rot="5400000">
          <a:off x="-207328" y="3924683"/>
          <a:ext cx="1382192" cy="967534"/>
        </a:xfrm>
        <a:prstGeom prst="chevron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 rot="-5400000">
        <a:off x="1" y="4201121"/>
        <a:ext cx="967534" cy="414658"/>
      </dsp:txXfrm>
    </dsp:sp>
    <dsp:sp modelId="{FB21711F-29FA-4DD0-8F3C-2057DF279F2E}">
      <dsp:nvSpPr>
        <dsp:cNvPr id="0" name=""/>
        <dsp:cNvSpPr/>
      </dsp:nvSpPr>
      <dsp:spPr>
        <a:xfrm rot="5400000">
          <a:off x="4339854" y="345034"/>
          <a:ext cx="898425" cy="7643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1922"/>
              <a:satOff val="813"/>
              <a:lumOff val="-863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вовлечение в экономику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самозанятых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граждан.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7535" y="3761211"/>
        <a:ext cx="7599208" cy="810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789 818,2</a:t>
          </a: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317498" y="201365"/>
          <a:ext cx="8133837" cy="324096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131 630,5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498" y="201365"/>
        <a:ext cx="8133837" cy="324096"/>
      </dsp:txXfrm>
    </dsp:sp>
    <dsp:sp modelId="{2CC09460-0385-4576-B212-932E023A1EEB}">
      <dsp:nvSpPr>
        <dsp:cNvPr id="0" name=""/>
        <dsp:cNvSpPr/>
      </dsp:nvSpPr>
      <dsp:spPr>
        <a:xfrm>
          <a:off x="52851" y="1363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7858-2E8A-4A1B-8B00-797726621971}">
      <dsp:nvSpPr>
        <dsp:cNvPr id="0" name=""/>
        <dsp:cNvSpPr/>
      </dsp:nvSpPr>
      <dsp:spPr>
        <a:xfrm>
          <a:off x="798164" y="763504"/>
          <a:ext cx="7689698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489 669,0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8164" y="763504"/>
        <a:ext cx="7689698" cy="363344"/>
      </dsp:txXfrm>
    </dsp:sp>
    <dsp:sp modelId="{5586553E-F5FE-4248-95EC-7786E1F5D059}">
      <dsp:nvSpPr>
        <dsp:cNvPr id="0" name=""/>
        <dsp:cNvSpPr/>
      </dsp:nvSpPr>
      <dsp:spPr>
        <a:xfrm>
          <a:off x="361755" y="699348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8ED8-C4FF-49CF-805C-71A060ED7E2F}">
      <dsp:nvSpPr>
        <dsp:cNvPr id="0" name=""/>
        <dsp:cNvSpPr/>
      </dsp:nvSpPr>
      <dsp:spPr>
        <a:xfrm>
          <a:off x="715486" y="1271638"/>
          <a:ext cx="7773404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40 429,6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71638"/>
        <a:ext cx="7773404" cy="363344"/>
      </dsp:txXfrm>
    </dsp:sp>
    <dsp:sp modelId="{F517DEC1-EB8D-4770-88E8-5D66BB1934B5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E0853-FA09-49CE-90A7-661C24366857}">
      <dsp:nvSpPr>
        <dsp:cNvPr id="0" name=""/>
        <dsp:cNvSpPr/>
      </dsp:nvSpPr>
      <dsp:spPr>
        <a:xfrm>
          <a:off x="715486" y="1816241"/>
          <a:ext cx="7773404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418,0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816241"/>
        <a:ext cx="7773404" cy="363344"/>
      </dsp:txXfrm>
    </dsp:sp>
    <dsp:sp modelId="{476526DF-747C-4FDA-AEBF-69A48C7254D0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B445E-114F-4C12-A53A-30AA6A98DC68}">
      <dsp:nvSpPr>
        <dsp:cNvPr id="0" name=""/>
        <dsp:cNvSpPr/>
      </dsp:nvSpPr>
      <dsp:spPr>
        <a:xfrm>
          <a:off x="578818" y="2361190"/>
          <a:ext cx="7910073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4 043,8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61190"/>
        <a:ext cx="7910073" cy="363344"/>
      </dsp:txXfrm>
    </dsp:sp>
    <dsp:sp modelId="{7FF197B5-19DF-437E-8EA4-F5EF1D7448A3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8732C-9064-4779-B11E-FA263F689B2B}">
      <dsp:nvSpPr>
        <dsp:cNvPr id="0" name=""/>
        <dsp:cNvSpPr/>
      </dsp:nvSpPr>
      <dsp:spPr>
        <a:xfrm>
          <a:off x="279942" y="2906138"/>
          <a:ext cx="8208949" cy="363344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5 951,7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906138"/>
        <a:ext cx="8208949" cy="363344"/>
      </dsp:txXfrm>
    </dsp:sp>
    <dsp:sp modelId="{22575A18-223C-4A93-B3F0-1CA215286AC0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C3E9D-37B6-4091-B940-C72C7EB043F6}">
      <dsp:nvSpPr>
        <dsp:cNvPr id="0" name=""/>
        <dsp:cNvSpPr/>
      </dsp:nvSpPr>
      <dsp:spPr>
        <a:xfrm>
          <a:off x="546199" y="144460"/>
          <a:ext cx="7835800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kern="1200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404,1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6199" y="144460"/>
        <a:ext cx="7835800" cy="434062"/>
      </dsp:txXfrm>
    </dsp:sp>
    <dsp:sp modelId="{55455E02-F49A-458F-9ACC-1718D8D45F00}">
      <dsp:nvSpPr>
        <dsp:cNvPr id="0" name=""/>
        <dsp:cNvSpPr/>
      </dsp:nvSpPr>
      <dsp:spPr>
        <a:xfrm>
          <a:off x="172737" y="144462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95AD2-FE45-4B8B-A2C1-75FE0D6BA4CF}">
      <dsp:nvSpPr>
        <dsp:cNvPr id="0" name=""/>
        <dsp:cNvSpPr/>
      </dsp:nvSpPr>
      <dsp:spPr>
        <a:xfrm>
          <a:off x="578818" y="691331"/>
          <a:ext cx="7757673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1 383,7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691331"/>
        <a:ext cx="7757673" cy="434062"/>
      </dsp:txXfrm>
    </dsp:sp>
    <dsp:sp modelId="{2CC09460-0385-4576-B212-932E023A1EEB}">
      <dsp:nvSpPr>
        <dsp:cNvPr id="0" name=""/>
        <dsp:cNvSpPr/>
      </dsp:nvSpPr>
      <dsp:spPr>
        <a:xfrm>
          <a:off x="351727" y="6812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6844-5D70-47CC-8F2D-622A3F956373}">
      <dsp:nvSpPr>
        <dsp:cNvPr id="0" name=""/>
        <dsp:cNvSpPr/>
      </dsp:nvSpPr>
      <dsp:spPr>
        <a:xfrm>
          <a:off x="715486" y="1236279"/>
          <a:ext cx="7621004" cy="434062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40 922,7 тыс. рублей 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36279"/>
        <a:ext cx="7621004" cy="434062"/>
      </dsp:txXfrm>
    </dsp:sp>
    <dsp:sp modelId="{666F0470-AA64-4EAB-A3C2-C237F6CC60A4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594B-622C-4AAA-B00F-1961072950D7}">
      <dsp:nvSpPr>
        <dsp:cNvPr id="0" name=""/>
        <dsp:cNvSpPr/>
      </dsp:nvSpPr>
      <dsp:spPr>
        <a:xfrm>
          <a:off x="715486" y="1780882"/>
          <a:ext cx="7621004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творчества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4 470,8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780882"/>
        <a:ext cx="7621004" cy="434062"/>
      </dsp:txXfrm>
    </dsp:sp>
    <dsp:sp modelId="{7FF197B5-19DF-437E-8EA4-F5EF1D7448A3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6CBD-BEC7-4BB2-8CA8-4AB62F12DFF9}">
      <dsp:nvSpPr>
        <dsp:cNvPr id="0" name=""/>
        <dsp:cNvSpPr/>
      </dsp:nvSpPr>
      <dsp:spPr>
        <a:xfrm>
          <a:off x="578818" y="2325831"/>
          <a:ext cx="7757673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19 687,1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25831"/>
        <a:ext cx="7757673" cy="434062"/>
      </dsp:txXfrm>
    </dsp:sp>
    <dsp:sp modelId="{22575A18-223C-4A93-B3F0-1CA215286AC0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E583-BAE3-4507-BD24-52408A068D6F}">
      <dsp:nvSpPr>
        <dsp:cNvPr id="0" name=""/>
        <dsp:cNvSpPr/>
      </dsp:nvSpPr>
      <dsp:spPr>
        <a:xfrm>
          <a:off x="279942" y="2870779"/>
          <a:ext cx="8056549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культуры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2 177,4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870779"/>
        <a:ext cx="8056549" cy="434062"/>
      </dsp:txXfrm>
    </dsp:sp>
    <dsp:sp modelId="{40BF02B9-9F94-4357-980E-8F3E7121E9A6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F0B6-DE0A-4F27-8E63-E56E857A5C17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AB5E-E564-463C-B267-CC607A7C5A15}">
      <dsp:nvSpPr>
        <dsp:cNvPr id="0" name=""/>
        <dsp:cNvSpPr/>
      </dsp:nvSpPr>
      <dsp:spPr>
        <a:xfrm>
          <a:off x="357475" y="233228"/>
          <a:ext cx="7784089" cy="4973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2 046,8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475" y="233228"/>
        <a:ext cx="7784089" cy="497384"/>
      </dsp:txXfrm>
    </dsp:sp>
    <dsp:sp modelId="{28BFEB6D-855D-4BBB-AE26-37D88D2FDD0B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3722-9FF0-4553-941E-64B9573CAE59}">
      <dsp:nvSpPr>
        <dsp:cNvPr id="0" name=""/>
        <dsp:cNvSpPr/>
      </dsp:nvSpPr>
      <dsp:spPr>
        <a:xfrm>
          <a:off x="789027" y="994769"/>
          <a:ext cx="7374956" cy="4973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1 152,5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027" y="994769"/>
        <a:ext cx="7374956" cy="497384"/>
      </dsp:txXfrm>
    </dsp:sp>
    <dsp:sp modelId="{CEF61A5A-A404-4503-8C18-096A012E075D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1D33-ED31-4E11-B569-038E9B5E1ECA}">
      <dsp:nvSpPr>
        <dsp:cNvPr id="0" name=""/>
        <dsp:cNvSpPr/>
      </dsp:nvSpPr>
      <dsp:spPr>
        <a:xfrm>
          <a:off x="976113" y="1740752"/>
          <a:ext cx="7187869" cy="49738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36 234,3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6113" y="1740752"/>
        <a:ext cx="7187869" cy="497384"/>
      </dsp:txXfrm>
    </dsp:sp>
    <dsp:sp modelId="{71F09C3E-EAA5-43D9-AB34-6004D936D625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A3B5F-D157-46FB-9326-8A99C4749BF5}">
      <dsp:nvSpPr>
        <dsp:cNvPr id="0" name=""/>
        <dsp:cNvSpPr/>
      </dsp:nvSpPr>
      <dsp:spPr>
        <a:xfrm>
          <a:off x="920263" y="2523084"/>
          <a:ext cx="7187869" cy="49738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2,0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0263" y="2523084"/>
        <a:ext cx="7187869" cy="497384"/>
      </dsp:txXfrm>
    </dsp:sp>
    <dsp:sp modelId="{04416FE6-8E75-4AE2-8CB6-1266DD65FACD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91D8-7D16-45EA-B36D-C889ACCECC39}">
      <dsp:nvSpPr>
        <dsp:cNvPr id="0" name=""/>
        <dsp:cNvSpPr/>
      </dsp:nvSpPr>
      <dsp:spPr>
        <a:xfrm>
          <a:off x="789027" y="3232245"/>
          <a:ext cx="7374956" cy="49738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6 407,1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9027" y="3232245"/>
        <a:ext cx="7374956" cy="497384"/>
      </dsp:txXfrm>
    </dsp:sp>
    <dsp:sp modelId="{508DA39C-ADBA-48D3-8BF1-2428AF75CDD5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339B-3476-47F7-B256-E613C0254E79}">
      <dsp:nvSpPr>
        <dsp:cNvPr id="0" name=""/>
        <dsp:cNvSpPr/>
      </dsp:nvSpPr>
      <dsp:spPr>
        <a:xfrm>
          <a:off x="379894" y="3978228"/>
          <a:ext cx="778408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81 992,2 тыс. рублей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894" y="3978228"/>
        <a:ext cx="7784089" cy="497384"/>
      </dsp:txXfrm>
    </dsp:sp>
    <dsp:sp modelId="{A55542A5-B230-4E3D-A8E4-87AD73F79EFF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0.46479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00615" y="533392"/>
          <a:ext cx="3886170" cy="19812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</a:t>
          </a:r>
          <a:r>
            <a:rPr lang="en-US" sz="1600" dirty="0" smtClean="0">
              <a:solidFill>
                <a:schemeClr val="tx1"/>
              </a:solidFill>
            </a:rPr>
            <a:t>20</a:t>
          </a:r>
          <a:r>
            <a:rPr lang="ru-RU" sz="1600" dirty="0" smtClean="0">
              <a:solidFill>
                <a:schemeClr val="tx1"/>
              </a:solidFill>
            </a:rPr>
            <a:t>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175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384,3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0.6038</cdr:x>
      <cdr:y>0.085</cdr:y>
    </cdr:from>
    <cdr:to>
      <cdr:x>0.82284</cdr:x>
      <cdr:y>0.16375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9767" y="388640"/>
          <a:ext cx="1440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Дотации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0.76606</cdr:x>
      <cdr:y>0.61667</cdr:y>
    </cdr:from>
    <cdr:to>
      <cdr:x>0.95225</cdr:x>
      <cdr:y>0.71683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36567" y="2819400"/>
          <a:ext cx="1224130" cy="4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Субсидии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Субвенции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0.36041</cdr:x>
      <cdr:y>0.01667</cdr:y>
    </cdr:from>
    <cdr:to>
      <cdr:x>0.54585</cdr:x>
      <cdr:y>0.085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9567" y="76235"/>
          <a:ext cx="1219200" cy="31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Иные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73,6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0.84576</cdr:x>
      <cdr:y>0.23036</cdr:y>
    </cdr:from>
    <cdr:to>
      <cdr:x>0.87844</cdr:x>
      <cdr:y>0.42848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024727" y="1246287"/>
          <a:ext cx="271423" cy="1071875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41275" cmpd="sng">
          <a:headEnd type="stealth"/>
          <a:tailEnd type="stealth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22.03.2021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w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(к проекту Решения Совета депутатов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Исп. Кузнецов С.А.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87481"/>
              </p:ext>
            </p:extLst>
          </p:nvPr>
        </p:nvGraphicFramePr>
        <p:xfrm>
          <a:off x="228600" y="12192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12511" cy="1143000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</a:t>
            </a:r>
            <a:r>
              <a:rPr lang="en-US" sz="2000" b="1" dirty="0" smtClean="0">
                <a:solidFill>
                  <a:prstClr val="black"/>
                </a:solidFill>
              </a:rPr>
              <a:t>20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22279"/>
              </p:ext>
            </p:extLst>
          </p:nvPr>
        </p:nvGraphicFramePr>
        <p:xfrm>
          <a:off x="228600" y="1447800"/>
          <a:ext cx="8534400" cy="50539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01.01.2020г.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01.01.2021г.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220 350,6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221 613,0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218 894,2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201 872,1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206 152,3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201 454,0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172 185,0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175 305,2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</a:t>
                      </a: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15 514,1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15 229,7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8 323,8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18 478,5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17 440,2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5 324,4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4 247,0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1570518"/>
              </p:ext>
            </p:extLst>
          </p:nvPr>
        </p:nvGraphicFramePr>
        <p:xfrm>
          <a:off x="0" y="14478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762000"/>
            <a:ext cx="8839200" cy="762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и неналоговых доходов в бюджет муниципального образования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 за 2012-202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00885"/>
              </p:ext>
            </p:extLst>
          </p:nvPr>
        </p:nvGraphicFramePr>
        <p:xfrm>
          <a:off x="228601" y="1524000"/>
          <a:ext cx="8610600" cy="50124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1676400"/>
                <a:gridCol w="17436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693 663,3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838 643,2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829 164,1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183 730,3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14 423,9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529 521,4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506 301,9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502 464,6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495 119,2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21 935,8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21 294,4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 и автономными учреждениями остатков субсидий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2020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944364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Безвозмездные поступления в бюджет района в 20</a:t>
            </a:r>
            <a:r>
              <a:rPr lang="en-US" sz="2000" b="1" dirty="0" smtClean="0">
                <a:solidFill>
                  <a:schemeClr val="tx1"/>
                </a:solidFill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</a:rPr>
              <a:t> году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7789" y="2286000"/>
            <a:ext cx="2088232" cy="2990374"/>
          </a:xfrm>
          <a:prstGeom prst="roundRect">
            <a:avLst/>
          </a:prstGeom>
          <a:solidFill>
            <a:srgbClr val="31B6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безвозмездных поступлений от других бюджетов бюджетной системы Российской Федерации в 20</a:t>
            </a:r>
            <a:r>
              <a:rPr lang="en-US" dirty="0" smtClean="0"/>
              <a:t>20</a:t>
            </a:r>
            <a:r>
              <a:rPr lang="ru-RU" dirty="0" smtClean="0"/>
              <a:t> году составил         </a:t>
            </a:r>
            <a:r>
              <a:rPr lang="en-US" dirty="0" smtClean="0"/>
              <a:t>844 994,8</a:t>
            </a:r>
            <a:endParaRPr lang="ru-RU" dirty="0"/>
          </a:p>
          <a:p>
            <a:pPr algn="ctr"/>
            <a:r>
              <a:rPr lang="ru-RU" dirty="0" smtClean="0"/>
              <a:t>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437357"/>
              </p:ext>
            </p:extLst>
          </p:nvPr>
        </p:nvGraphicFramePr>
        <p:xfrm>
          <a:off x="304800" y="1447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617413"/>
              </p:ext>
            </p:extLst>
          </p:nvPr>
        </p:nvGraphicFramePr>
        <p:xfrm>
          <a:off x="228599" y="1630263"/>
          <a:ext cx="7972425" cy="507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78898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бюджета муниципального образования «Малопургинский район» в 2020 году по направлениям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9000" y="2590800"/>
            <a:ext cx="1905000" cy="1600200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37000">
                <a:srgbClr val="CCFFFF"/>
              </a:gs>
              <a:gs pos="94167">
                <a:schemeClr val="bg2">
                  <a:lumMod val="75000"/>
                </a:schemeClr>
              </a:gs>
              <a:gs pos="67000">
                <a:srgbClr val="E9DA88"/>
              </a:gs>
              <a:gs pos="92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2800" y="2876550"/>
            <a:ext cx="205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СОЦИАЛЬНОЙ НАПРАВЛЕННОСТИ </a:t>
            </a:r>
          </a:p>
          <a:p>
            <a:pPr algn="ctr"/>
            <a:r>
              <a:rPr lang="ru-RU" b="1" dirty="0" smtClean="0"/>
              <a:t>(7</a:t>
            </a:r>
            <a:r>
              <a:rPr lang="en-US" b="1" dirty="0" smtClean="0"/>
              <a:t>89 </a:t>
            </a:r>
            <a:r>
              <a:rPr lang="ru-RU" b="1" dirty="0" smtClean="0"/>
              <a:t>818,2тыс. рублей)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72174" y="1447800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615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68178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</a:t>
            </a:r>
            <a:r>
              <a:rPr lang="en-US" sz="2000" b="1" dirty="0" smtClean="0"/>
              <a:t>85,1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8,</a:t>
            </a:r>
            <a:r>
              <a:rPr lang="en-US" sz="2000" b="1" dirty="0"/>
              <a:t>7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</a:t>
            </a:r>
            <a:r>
              <a:rPr lang="en-US" sz="2000" b="1" dirty="0" smtClean="0"/>
              <a:t>5,0</a:t>
            </a:r>
            <a:r>
              <a:rPr lang="ru-RU" sz="2000" b="1" dirty="0" smtClean="0"/>
              <a:t>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</a:t>
            </a:r>
            <a:r>
              <a:rPr lang="en-US" sz="2000" b="1" u="sng" dirty="0" smtClean="0"/>
              <a:t>1,2</a:t>
            </a:r>
            <a:r>
              <a:rPr lang="ru-RU" sz="2000" b="1" u="sng" dirty="0" smtClean="0"/>
              <a:t>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1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073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716,0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49369"/>
              </p:ext>
            </p:extLst>
          </p:nvPr>
        </p:nvGraphicFramePr>
        <p:xfrm>
          <a:off x="228601" y="1524002"/>
          <a:ext cx="8686799" cy="51285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33800"/>
                <a:gridCol w="1447800"/>
                <a:gridCol w="1280595"/>
                <a:gridCol w="167205"/>
                <a:gridCol w="1371600"/>
              </a:tblGrid>
              <a:tr h="5407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747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945 691,5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1 102 702,2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1 073 716,0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111 684,8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129 640,3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127 834,9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2 053,4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1 294,9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38 858,5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37 378,0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36 234,3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17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6 158,7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6 511,7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6 407,1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407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резервного фонда расходуются с подраздела 1003 «Социальное обеспечение населения»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63 010,5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82 519,8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81 992,3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88721746"/>
              </p:ext>
            </p:extLst>
          </p:nvPr>
        </p:nvGraphicFramePr>
        <p:xfrm>
          <a:off x="228600" y="1346451"/>
          <a:ext cx="8686799" cy="512758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371600"/>
                <a:gridCol w="1371600"/>
                <a:gridCol w="1371600"/>
              </a:tblGrid>
              <a:tr h="6257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74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9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342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30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186,4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749,4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640,2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506,4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3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895,2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388782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2020 год и на плановый период 2021 и 2022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22 октября 2019 года № 1198)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5448300"/>
            <a:ext cx="8610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Поэтапное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объема муниципального долга муниципального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район», проведение мероприятий, направленных на снижение расходов по обслуживанию муниципального долга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район»</a:t>
            </a:r>
          </a:p>
        </p:txBody>
      </p:sp>
    </p:spTree>
    <p:extLst>
      <p:ext uri="{BB962C8B-B14F-4D97-AF65-F5344CB8AC3E}">
        <p14:creationId xmlns:p14="http://schemas.microsoft.com/office/powerpoint/2010/main" val="3140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17914520"/>
              </p:ext>
            </p:extLst>
          </p:nvPr>
        </p:nvGraphicFramePr>
        <p:xfrm>
          <a:off x="228600" y="1371600"/>
          <a:ext cx="8686803" cy="5130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9"/>
                <a:gridCol w="13716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691 531,0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672 142,6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134 510,5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131 630,5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933,9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504 614,7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489 669,0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977,6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41 479,0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40 429,6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4 185,1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4 043,8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6 190,7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5 951,7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70 159,3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69 045,8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68 622,3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67 513,3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41 372,5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39 058,8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1 368,5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9 065,0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9 056,6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30 929,7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28 633,7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6592499"/>
              </p:ext>
            </p:extLst>
          </p:nvPr>
        </p:nvGraphicFramePr>
        <p:xfrm>
          <a:off x="228600" y="1676400"/>
          <a:ext cx="8686802" cy="449856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8"/>
                <a:gridCol w="1371601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9 777,1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9 571,0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4 683,2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5 092,5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4 310,4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45 945,2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43 475,4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30 472,7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13 951,0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13 002,7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72302"/>
              </p:ext>
            </p:extLst>
          </p:nvPr>
        </p:nvGraphicFramePr>
        <p:xfrm>
          <a:off x="228600" y="1523997"/>
          <a:ext cx="8686798" cy="47278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0169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7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2020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47443"/>
              </p:ext>
            </p:extLst>
          </p:nvPr>
        </p:nvGraphicFramePr>
        <p:xfrm>
          <a:off x="228600" y="1295749"/>
          <a:ext cx="8686800" cy="54388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6800"/>
                <a:gridCol w="4876800"/>
                <a:gridCol w="1447800"/>
                <a:gridCol w="1295400"/>
              </a:tblGrid>
              <a:tr h="513280"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34 127,6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32 238,9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3 657,0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3 838,3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1 386,9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23 768,0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20 181,4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2 317,5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2 073,1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691" y="304800"/>
            <a:ext cx="8229600" cy="72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 (рублей).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" y="5347780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0" y="5029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4649967"/>
            <a:ext cx="762000" cy="3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4" y="4365395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3705019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362325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841888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2498988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146561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" y="5590667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5873796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1" y="1815838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3981218"/>
            <a:ext cx="807705" cy="3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06932"/>
              </p:ext>
            </p:extLst>
          </p:nvPr>
        </p:nvGraphicFramePr>
        <p:xfrm>
          <a:off x="304800" y="2674938"/>
          <a:ext cx="85344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13512"/>
            <a:ext cx="8229600" cy="12527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014825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672 142,6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266982"/>
              </p:ext>
            </p:extLst>
          </p:nvPr>
        </p:nvGraphicFramePr>
        <p:xfrm>
          <a:off x="381000" y="2674938"/>
          <a:ext cx="83820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2020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057400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69 045,8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356299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52500" y="232183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2020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127 834,9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007096"/>
              </p:ext>
            </p:extLst>
          </p:nvPr>
        </p:nvGraphicFramePr>
        <p:xfrm>
          <a:off x="571500" y="156468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399" cy="7858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2020 году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5" y="1195348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 39 058,8тыс.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577184"/>
              </p:ext>
            </p:extLst>
          </p:nvPr>
        </p:nvGraphicFramePr>
        <p:xfrm>
          <a:off x="3429000" y="1295400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431" y="2200315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000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25 182,4 тыс. руб.</a:t>
            </a:r>
            <a:endParaRPr lang="ru-RU" sz="2000" dirty="0">
              <a:solidFill>
                <a:srgbClr val="007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15" y="5029723"/>
            <a:ext cx="2762790" cy="126037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01.01.2021 года составил      61 887,7 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244414"/>
            <a:ext cx="307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63 487,7тыс. 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3515" y="4856469"/>
            <a:ext cx="2895600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к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оммерческих кредитов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64 487,7 тыс. руб.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кредитов -62 887,7 тыс. 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246747">
            <a:off x="4447175" y="2003973"/>
            <a:ext cx="635663" cy="224121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76683" y="2732006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5335" y="2410051"/>
            <a:ext cx="3373815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кредитов от кредитных организаций  62 887,7тыс.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167545">
            <a:off x="4594390" y="3520029"/>
            <a:ext cx="253851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444042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54462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1242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ожидаемого исполнения бюджета за 2019 год и прогноза показателей социально-экономического развития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на 2020 год и на плановый период 2021 и 2022 годов</a:t>
            </a:r>
            <a:r>
              <a:rPr lang="ru-RU" b="1" i="1" dirty="0" smtClean="0"/>
              <a:t>;</a:t>
            </a:r>
            <a:endParaRPr lang="ru-RU" b="1" i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сохранения достигнутых в 2018 году показателей по заработной плате работников бюджетной сферы в отраслях образования и культуры с учетом роста прогнозного показателя «Среднемесячный доход от трудовой деятельности» в 2020 - 2022 годах;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повышения с 1 января очередного финансового года минимального размера оплаты труда, устанавливаемого федеральным законом в размере величины прожиточного минимума трудоспособного населения в целом по Российской Федерации за второй квартал текущего года;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предоставления социальных выплат и льгот отдельным категориям граждан, установленных нормативными правовыми актами Удмуртской Республики и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с учетом адресности и критериев нуждаемости;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обеспечения требуемого уровня </a:t>
            </a:r>
            <a:r>
              <a:rPr lang="ru-RU" b="1" i="1" dirty="0" err="1"/>
              <a:t>софинансирования</a:t>
            </a:r>
            <a:r>
              <a:rPr lang="ru-RU" b="1" i="1" dirty="0"/>
              <a:t> мероприятий, реализуемых в рамках национальных проектов</a:t>
            </a:r>
            <a:r>
              <a:rPr lang="ru-RU" b="1" i="1" dirty="0" smtClean="0"/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объема целевых межбюджетных трансфертов, предоставляемых из бюджета Уд-</a:t>
            </a:r>
            <a:r>
              <a:rPr lang="ru-RU" b="1" i="1" dirty="0" err="1"/>
              <a:t>муртской</a:t>
            </a:r>
            <a:r>
              <a:rPr lang="ru-RU" b="1" i="1" dirty="0"/>
              <a:t> Республики;</a:t>
            </a:r>
          </a:p>
        </p:txBody>
      </p:sp>
    </p:spTree>
    <p:extLst>
      <p:ext uri="{BB962C8B-B14F-4D97-AF65-F5344CB8AC3E}">
        <p14:creationId xmlns:p14="http://schemas.microsoft.com/office/powerpoint/2010/main" val="1369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16658"/>
              </p:ext>
            </p:extLst>
          </p:nvPr>
        </p:nvGraphicFramePr>
        <p:xfrm>
          <a:off x="228600" y="1143000"/>
          <a:ext cx="8686799" cy="5181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43400"/>
                <a:gridCol w="2971800"/>
                <a:gridCol w="1371599"/>
              </a:tblGrid>
              <a:tr h="5774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179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-290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(70%)-168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1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безвозмездных субсидий многодетным семьям, признанным нуждающимися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семьи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3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873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Проезд- 300</a:t>
                      </a: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7 373,3</a:t>
                      </a: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054,4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10 045,7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семей (42 детей)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73">
                <a:tc>
                  <a:txBody>
                    <a:bodyPr/>
                    <a:lstStyle/>
                    <a:p>
                      <a:endParaRPr 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8 917,6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699348"/>
              </p:ext>
            </p:extLst>
          </p:nvPr>
        </p:nvGraphicFramePr>
        <p:xfrm>
          <a:off x="228600" y="1447800"/>
          <a:ext cx="8686799" cy="513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10200"/>
                <a:gridCol w="1905000"/>
                <a:gridCol w="1371599"/>
              </a:tblGrid>
              <a:tr h="5043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50437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расходов по оплате жилых помещений и коммунальных услуг (отопление, освещение) работникам муниципальных организаций (образования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культуры)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"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район", проживающим и работающим в сельских населенных пунктах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1 264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15 918,3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в дошкольных образовательных учреждениях (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5 953,5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обучающихся с ограниченными возможностями здоровья в муниципальных общеобразовательных организациях за счет средств местного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291,3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(в том числе горячее питание 1-4 классы) в общеобразовательных учреждениях (в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 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11 926,4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освобождению от родительской платы за присмотр и уход за детьми-инвалидами, детьми-сиротами и детьми, оставшимся без попечения родителей, обучающимися в муниципальных образовательных организациях, реализующих основную общеобразовательную программу дошкольного образования, а также родителей, если один или оба из них являются инвалидами первой или второй группы и не имеют других доходов, кроме пенсии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46,6(местный бюджет)</a:t>
                      </a:r>
                    </a:p>
                    <a:p>
                      <a:pPr algn="ctr"/>
                      <a:endParaRPr lang="ru-RU" sz="13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150,9 (бюджет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УР)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(продолжение)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82025" cy="65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29349"/>
              </p:ext>
            </p:extLst>
          </p:nvPr>
        </p:nvGraphicFramePr>
        <p:xfrm>
          <a:off x="457200" y="18288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512511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984266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1 028 014,2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646 504,2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69 403,7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38 128,3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17 883,7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51 960,0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2020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16091"/>
              </p:ext>
            </p:extLst>
          </p:nvPr>
        </p:nvGraphicFramePr>
        <p:xfrm>
          <a:off x="228601" y="1677441"/>
          <a:ext cx="8686798" cy="5124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2741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01.01.2021 г.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5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166 975,3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27 895,2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</a:t>
                      </a:r>
                      <a:r>
                        <a:rPr lang="ru-RU" sz="15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43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2016-2024 годы»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2020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4175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реализации муниципальных программ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как эффективного инструмента организации проектной и процессной (текущей) деятельности органов местного самоуправления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район», отражающего взаимосвязь затраченных ресурсов и полученных результатов</a:t>
            </a:r>
            <a:r>
              <a:rPr lang="ru-RU" b="1" i="1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(работ);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оптимизации деятельности органов местного самоуправления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за счет повышения эффективности использования финансовых, кадровых и информационно-коммуникационных ресурсов;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формирования муниципальных заданий муниципальными учреждениям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 в соответствии с общероссийскими и региональными перечнями услуг и работ;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оперативного освоения средств федерального бюджета и бюджета Удмуртской Республики, в том числе поступивших в рамках реализации национальных проектов;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дальнейшего развития контрактной системы в сфере закупок товаров, работ, услуг для обеспечения муниципальных нужд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39364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76564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610600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контроль за эффективностью выполнения утвержденного плана мероприятий по росту доходов бюджета, оптимизации расходов бюджета и сокращению муниципального долга в целях оздоровления муниципальных финансов муниципального образования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соблюдение органами местного самоуправления муниципального образования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район» требований бюджетного законодательства и повышение качества управления бюджетным процессом в муниципальном образовании «</a:t>
            </a:r>
            <a:r>
              <a:rPr lang="ru-RU" sz="1550" b="1" i="1" dirty="0" err="1"/>
              <a:t>Малопургинский</a:t>
            </a:r>
            <a:r>
              <a:rPr lang="ru-RU" sz="1550" b="1" i="1" dirty="0"/>
              <a:t> район</a:t>
            </a:r>
            <a:r>
              <a:rPr lang="ru-RU" sz="1550" b="1" i="1" dirty="0" smtClean="0"/>
              <a:t>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550" b="1" i="1" dirty="0"/>
              <a:t>расширение практики общественного участия в управлении муниципальными финансами посредством развития механизмов инициативного бюджетирования.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2343"/>
              </p:ext>
            </p:extLst>
          </p:nvPr>
        </p:nvGraphicFramePr>
        <p:xfrm>
          <a:off x="2286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на плановый период 2021 и 2022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1198)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 от 5 декабря 2019  года № 26-5-245 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2020 год и на плановый период 2021 и 2022 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100" y="2667000"/>
            <a:ext cx="7774632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2020 год и на плановый период 2021 и 2022 год проведены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декабря 2019 года.</a:t>
            </a: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87216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939 291,5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1 082 533,0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1 048 533,6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231 993,0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221 613,0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218 894,2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707 298,5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860 920,0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829 639,4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945 691,5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1 102 702,2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1 073 716,0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-6 400,0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-20 169,2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-25 182,4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32809440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17699</TotalTime>
  <Words>3543</Words>
  <Application>Microsoft Office PowerPoint</Application>
  <PresentationFormat>Экран (4:3)</PresentationFormat>
  <Paragraphs>820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Муниципальное образование «Малопургинский район»</vt:lpstr>
      <vt:lpstr>Основные направления бюджетной политики на 2020 год и на плановый период 2021 и 2022 годов (установлены Постановлением Администрации муниципального образования «Малопургинский район» от 22 октября 2019 года № 1198) </vt:lpstr>
      <vt:lpstr>Основные направления бюджетной политики на 2020 год и на плановый период 2021 и 2022 годов(продолжение)</vt:lpstr>
      <vt:lpstr>Основные направления бюджетной политики на 2020 год и на плановый период 2021 и 2022 годов(продолжение)</vt:lpstr>
      <vt:lpstr>Основные направления бюджетной политики на 2020 год и на плановый период 2021 и 2022 годов(продолжение)</vt:lpstr>
      <vt:lpstr>Основные направления налоговой политики на 2020 год и на плановый период 2021 и 2022 годов (установлены Постановлением Администрации муниципального образования «Малопургинский район» от 22 октября 2019 года № 1198) </vt:lpstr>
      <vt:lpstr>Презентация PowerPoint</vt:lpstr>
      <vt:lpstr> Основные характеристики бюджета муниципального образования «Малопургинский район» на 2020 год.  </vt:lpstr>
      <vt:lpstr>Структура доходов бюджета муниципального образования «Малопургинский район» в 2020 году</vt:lpstr>
      <vt:lpstr>Структура налоговых и неналоговых доходов  бюджета муниципального образования  «Малопургинский район» в 2020 году</vt:lpstr>
      <vt:lpstr>Основные источники формирования налоговых и  неналоговых доходов бюджета муниципального образования «Малопургинский район» в 2020 году </vt:lpstr>
      <vt:lpstr>Динамика поступления налоговых и неналоговых доходов в бюджет муниципального образования «Малопургинский район» за 2012-2020 годы                                                                                                   тыс. рублей                                                                                                                                                                                            </vt:lpstr>
      <vt:lpstr>Безвозмездные поступления  в бюджет муниципального образования «Малопругинский район» в 2020 году                                                                                                                                            тыс.руб. </vt:lpstr>
      <vt:lpstr>Безвозмездные поступления в бюджет района в 2020 году</vt:lpstr>
      <vt:lpstr>Структура расходов  бюджета муниципального образования «Малопургинский район» в 2020 году</vt:lpstr>
      <vt:lpstr>Расходы бюджета муниципального образования «Малопургинский район» в 2020 году по направлениям</vt:lpstr>
      <vt:lpstr>Расходы социальной направленности бюджета муниципального образования «Малопургинский район» на 2020 год</vt:lpstr>
      <vt:lpstr>Расходы бюджета муниципального образования «Малопургинский район» по разделам и подразделам  в 2020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2020 году, тыс. руб. (продолжение) </vt:lpstr>
      <vt:lpstr>Расходы бюджета муниципального образования «Малопургинский район» по разделам и подразделам  в  2020 году, тыс. руб. (продолжение) </vt:lpstr>
      <vt:lpstr>Расходы бюджета муниципального образования «Малопургинский район» по разделам и подразделам  в 2020 году, тыс. руб. (продолжение)</vt:lpstr>
      <vt:lpstr>Структура расходов бюджета муниципального образования «Малопургинский район» по разделам в 2020 году в % к общему объему</vt:lpstr>
      <vt:lpstr>РАСХОДЫ БЮДЖЕТА МУНИЦИПАЛЬНОГО ОБРАЗОВАНИЯ «МАЛОПУРГИНСКИЙ РАЙОН» В РАСЧЕТЕ НА ДУШУ НАСЕЛЕНИЯ (рублей).</vt:lpstr>
      <vt:lpstr>Расходы на образование за 2020 год</vt:lpstr>
      <vt:lpstr>Основные направления расходов в области  культуры  в  2020 году </vt:lpstr>
      <vt:lpstr>Общегосударственные вопросы в 2020 году </vt:lpstr>
      <vt:lpstr>Основные направления расходов в области социальной политики в 2020 году</vt:lpstr>
      <vt:lpstr>Источники финансирования дефицита бюджета муниципального образования «Малопургинский район»</vt:lpstr>
      <vt:lpstr>Динамика муниципального долга  тыс. рублей</vt:lpstr>
      <vt:lpstr>Сведения о мерах социальной поддержки отдельных целевых групп в 2020 году.</vt:lpstr>
      <vt:lpstr>Сведения о мерах социальной поддержки отдельных целевых групп в 2020 году (продолжение)</vt:lpstr>
      <vt:lpstr>Презентация PowerPoint</vt:lpstr>
      <vt:lpstr>Расходы на реализацию муниципальных программ</vt:lpstr>
      <vt:lpstr>Расходы муниципального образования  «Малопургинский  район» за 2020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2020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ovk1963@yandex.ru</cp:lastModifiedBy>
  <cp:revision>972</cp:revision>
  <cp:lastPrinted>2021-02-17T11:25:56Z</cp:lastPrinted>
  <dcterms:created xsi:type="dcterms:W3CDTF">1601-01-01T00:00:00Z</dcterms:created>
  <dcterms:modified xsi:type="dcterms:W3CDTF">2021-03-22T06:50:11Z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