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7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7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6" r:id="rId1"/>
  </p:sldMasterIdLst>
  <p:notesMasterIdLst>
    <p:notesMasterId r:id="rId37"/>
  </p:notesMasterIdLst>
  <p:sldIdLst>
    <p:sldId id="256" r:id="rId2"/>
    <p:sldId id="336" r:id="rId3"/>
    <p:sldId id="337" r:id="rId4"/>
    <p:sldId id="338" r:id="rId5"/>
    <p:sldId id="339" r:id="rId6"/>
    <p:sldId id="340" r:id="rId7"/>
    <p:sldId id="305" r:id="rId8"/>
    <p:sldId id="271" r:id="rId9"/>
    <p:sldId id="272" r:id="rId10"/>
    <p:sldId id="325" r:id="rId11"/>
    <p:sldId id="273" r:id="rId12"/>
    <p:sldId id="341" r:id="rId13"/>
    <p:sldId id="288" r:id="rId14"/>
    <p:sldId id="317" r:id="rId15"/>
    <p:sldId id="299" r:id="rId16"/>
    <p:sldId id="344" r:id="rId17"/>
    <p:sldId id="330" r:id="rId18"/>
    <p:sldId id="277" r:id="rId19"/>
    <p:sldId id="306" r:id="rId20"/>
    <p:sldId id="307" r:id="rId21"/>
    <p:sldId id="308" r:id="rId22"/>
    <p:sldId id="278" r:id="rId23"/>
    <p:sldId id="319" r:id="rId24"/>
    <p:sldId id="301" r:id="rId25"/>
    <p:sldId id="302" r:id="rId26"/>
    <p:sldId id="318" r:id="rId27"/>
    <p:sldId id="303" r:id="rId28"/>
    <p:sldId id="320" r:id="rId29"/>
    <p:sldId id="321" r:id="rId30"/>
    <p:sldId id="342" r:id="rId31"/>
    <p:sldId id="343" r:id="rId32"/>
    <p:sldId id="331" r:id="rId33"/>
    <p:sldId id="314" r:id="rId34"/>
    <p:sldId id="285" r:id="rId35"/>
    <p:sldId id="286" r:id="rId36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F273AF"/>
    <a:srgbClr val="009E47"/>
    <a:srgbClr val="007033"/>
    <a:srgbClr val="31B6FD"/>
    <a:srgbClr val="000000"/>
    <a:srgbClr val="4584D3"/>
    <a:srgbClr val="DBFDEB"/>
    <a:srgbClr val="CCFFCC"/>
    <a:srgbClr val="98A3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3124" autoAdjust="0"/>
  </p:normalViewPr>
  <p:slideViewPr>
    <p:cSldViewPr>
      <p:cViewPr>
        <p:scale>
          <a:sx n="100" d="100"/>
          <a:sy n="100" d="100"/>
        </p:scale>
        <p:origin x="-306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235055314347389"/>
          <c:y val="0.18261075538634597"/>
          <c:w val="0.45958005249343825"/>
          <c:h val="0.631578047936315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explosion val="16"/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Pt>
            <c:idx val="2"/>
            <c:bubble3D val="0"/>
            <c:spPr>
              <a:solidFill>
                <a:srgbClr val="FF66FF"/>
              </a:solidFill>
            </c:spPr>
          </c:dPt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201454</c:v>
                </c:pt>
                <c:pt idx="1">
                  <c:v>17440.2</c:v>
                </c:pt>
                <c:pt idx="2">
                  <c:v>829639.37000000011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7404363517060428"/>
          <c:y val="0.35766699835597515"/>
          <c:w val="0.32595636482939688"/>
          <c:h val="0.37761919183179032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rgbClr val="CCFFCC">
        <a:alpha val="0"/>
      </a:srgb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1096245384581162E-2"/>
          <c:y val="9.6151713430187426E-4"/>
          <c:w val="0.4582274567373994"/>
          <c:h val="0.6941767402314146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explosion val="0"/>
            <c:spPr>
              <a:solidFill>
                <a:schemeClr val="bg2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5.5884436585257352E-2"/>
                  <c:y val="-0.1163426490702746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Лист1!$A$2:$A$12</c:f>
              <c:strCache>
                <c:ptCount val="11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 на совокупный доход</c:v>
                </c:pt>
                <c:pt idx="3">
                  <c:v>Госпошлина</c:v>
                </c:pt>
                <c:pt idx="4">
                  <c:v>Налоги, сборы и регулярные платежи за пользование природными ресурсами</c:v>
                </c:pt>
                <c:pt idx="5">
                  <c:v>Доходы от использования имущества</c:v>
                </c:pt>
                <c:pt idx="6">
                  <c:v>Платежи за пользование природными ресурсами</c:v>
                </c:pt>
                <c:pt idx="7">
                  <c:v>Платные услуги и компенсация затрат государства</c:v>
                </c:pt>
                <c:pt idx="8">
                  <c:v>Доходы от продажи имущества</c:v>
                </c:pt>
                <c:pt idx="9">
                  <c:v>Штрафы</c:v>
                </c:pt>
                <c:pt idx="10">
                  <c:v>Прочие неналоговые доходы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175384.3</c:v>
                </c:pt>
                <c:pt idx="1">
                  <c:v>15229.7</c:v>
                </c:pt>
                <c:pt idx="2">
                  <c:v>8323.7999999999993</c:v>
                </c:pt>
                <c:pt idx="3">
                  <c:v>2505.5</c:v>
                </c:pt>
                <c:pt idx="4">
                  <c:v>10.7</c:v>
                </c:pt>
                <c:pt idx="5">
                  <c:v>7705.8</c:v>
                </c:pt>
                <c:pt idx="6">
                  <c:v>287</c:v>
                </c:pt>
                <c:pt idx="7">
                  <c:v>992.9</c:v>
                </c:pt>
                <c:pt idx="8">
                  <c:v>5324.4</c:v>
                </c:pt>
                <c:pt idx="9">
                  <c:v>3129.7</c:v>
                </c:pt>
                <c:pt idx="10">
                  <c:v>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3.2485875706214688E-2"/>
          <c:y val="0.52320431777013787"/>
          <c:w val="0.49947395346768092"/>
          <c:h val="0.42384773206166132"/>
        </c:manualLayout>
      </c:layout>
      <c:overlay val="0"/>
      <c:txPr>
        <a:bodyPr/>
        <a:lstStyle/>
        <a:p>
          <a:pPr>
            <a:defRPr sz="10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effectLst>
      <a:outerShdw blurRad="50800" dist="38100" dir="5400000" algn="t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623580346849166"/>
          <c:y val="2.1730959173200757E-2"/>
          <c:w val="0.77972774784730858"/>
          <c:h val="0.5307015985300366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dLbls>
            <c:dLbl>
              <c:idx val="0"/>
              <c:layout>
                <c:manualLayout>
                  <c:x val="-4.0469017459774048E-2"/>
                  <c:y val="-3.02029223958944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1911559968047472E-2"/>
                  <c:y val="-6.19467622517334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0364030583133628E-3"/>
                  <c:y val="2.35769969052375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9675369526177644E-2"/>
                  <c:y val="-4.00007607744684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5755744347746009E-2"/>
                  <c:y val="-6.24607250180683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6327160493827161E-2"/>
                  <c:y val="-3.36370007007708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697398151318042E-2"/>
                  <c:y val="4.03588357425471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4.5854630013353485E-2"/>
                  <c:y val="-2.60030811365970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0288598793571855E-2"/>
                  <c:y val="4.12421545132945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2585669781931463E-2"/>
                  <c:y val="-2.52277505255781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1.807512547773623E-2"/>
                  <c:y val="-3.14009661835748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2012 год (исполнение)</c:v>
                </c:pt>
                <c:pt idx="1">
                  <c:v>2013 год (исполнение)</c:v>
                </c:pt>
                <c:pt idx="2">
                  <c:v>2014 год (исполнение)</c:v>
                </c:pt>
                <c:pt idx="3">
                  <c:v>2015 год (исполнение)</c:v>
                </c:pt>
                <c:pt idx="4">
                  <c:v>2016 год (исполнение)</c:v>
                </c:pt>
                <c:pt idx="5">
                  <c:v>2017 год (исполнение)</c:v>
                </c:pt>
                <c:pt idx="6">
                  <c:v>2018 год (исполнение)</c:v>
                </c:pt>
                <c:pt idx="7">
                  <c:v>2019 год (исполнение)</c:v>
                </c:pt>
                <c:pt idx="8">
                  <c:v>2020 год (исполнение)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57329.8</c:v>
                </c:pt>
                <c:pt idx="1">
                  <c:v>68272</c:v>
                </c:pt>
                <c:pt idx="2">
                  <c:v>147574</c:v>
                </c:pt>
                <c:pt idx="3">
                  <c:v>170074.2</c:v>
                </c:pt>
                <c:pt idx="4">
                  <c:v>178234</c:v>
                </c:pt>
                <c:pt idx="5">
                  <c:v>178106</c:v>
                </c:pt>
                <c:pt idx="6">
                  <c:v>192291.4</c:v>
                </c:pt>
                <c:pt idx="7" formatCode="0.00">
                  <c:v>201872.1</c:v>
                </c:pt>
                <c:pt idx="8">
                  <c:v>201454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</c:spPr>
          </c:marker>
          <c:dLbls>
            <c:dLbl>
              <c:idx val="0"/>
              <c:layout>
                <c:manualLayout>
                  <c:x val="-4.5555555555555516E-2"/>
                  <c:y val="-4.20462508759635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1800867282893985E-2"/>
                  <c:y val="-3.98742507932777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6265432098765468E-2"/>
                  <c:y val="-3.92431674842327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5138888888888902E-2"/>
                  <c:y val="-4.48493342676944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7808641975308678E-2"/>
                  <c:y val="-3.36370007007708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3179012345679056E-2"/>
                  <c:y val="-5.60616678346181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1707303034489107E-2"/>
                  <c:y val="-3.56649168853893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5046851620182992E-2"/>
                  <c:y val="-3.92431674842326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0756435050881797E-2"/>
                  <c:y val="-3.40246871314998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5.711424229865896E-3"/>
                  <c:y val="-3.36370725398455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9.6711101901735975E-3"/>
                  <c:y val="-2.41545893719806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2012 год (исполнение)</c:v>
                </c:pt>
                <c:pt idx="1">
                  <c:v>2013 год (исполнение)</c:v>
                </c:pt>
                <c:pt idx="2">
                  <c:v>2014 год (исполнение)</c:v>
                </c:pt>
                <c:pt idx="3">
                  <c:v>2015 год (исполнение)</c:v>
                </c:pt>
                <c:pt idx="4">
                  <c:v>2016 год (исполнение)</c:v>
                </c:pt>
                <c:pt idx="5">
                  <c:v>2017 год (исполнение)</c:v>
                </c:pt>
                <c:pt idx="6">
                  <c:v>2018 год (исполнение)</c:v>
                </c:pt>
                <c:pt idx="7">
                  <c:v>2019 год (исполнение)</c:v>
                </c:pt>
                <c:pt idx="8">
                  <c:v>2020 год (исполнение)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9860.2000000000007</c:v>
                </c:pt>
                <c:pt idx="1">
                  <c:v>11276</c:v>
                </c:pt>
                <c:pt idx="2">
                  <c:v>13247</c:v>
                </c:pt>
                <c:pt idx="3">
                  <c:v>9975.2000000000007</c:v>
                </c:pt>
                <c:pt idx="4">
                  <c:v>13595.2</c:v>
                </c:pt>
                <c:pt idx="5">
                  <c:v>10262</c:v>
                </c:pt>
                <c:pt idx="6">
                  <c:v>9292.7999999999993</c:v>
                </c:pt>
                <c:pt idx="7">
                  <c:v>18478.5</c:v>
                </c:pt>
                <c:pt idx="8">
                  <c:v>17440.2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0018304"/>
        <c:axId val="170019840"/>
      </c:lineChart>
      <c:catAx>
        <c:axId val="1700183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0019840"/>
        <c:crosses val="autoZero"/>
        <c:auto val="1"/>
        <c:lblAlgn val="ctr"/>
        <c:lblOffset val="100"/>
        <c:noMultiLvlLbl val="0"/>
      </c:catAx>
      <c:valAx>
        <c:axId val="1700198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00183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736876640420018"/>
          <c:y val="0.84223143095200004"/>
          <c:w val="0.32337197433654191"/>
          <c:h val="0.1004002670654255"/>
        </c:manualLayout>
      </c:layout>
      <c:overlay val="0"/>
      <c:txPr>
        <a:bodyPr/>
        <a:lstStyle/>
        <a:p>
          <a:pPr>
            <a:defRPr sz="14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1816606893983859E-2"/>
          <c:y val="8.7499999999999994E-2"/>
          <c:w val="0.83250345152450378"/>
          <c:h val="0.8138888888888888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B3D8EF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F273AF"/>
              </a:solidFill>
            </c:spPr>
          </c:dPt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Lbls>
            <c:dLbl>
              <c:idx val="1"/>
              <c:layout>
                <c:manualLayout>
                  <c:x val="-0.11873472442788044"/>
                  <c:y val="-0.125429352580927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23164554786420713"/>
                  <c:y val="-0.158169947506561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2188737284267361E-2"/>
                  <c:y val="7.460629921259842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183730.3</c:v>
                </c:pt>
                <c:pt idx="1">
                  <c:v>108247.80000000002</c:v>
                </c:pt>
                <c:pt idx="2">
                  <c:v>515891.57000000012</c:v>
                </c:pt>
                <c:pt idx="3">
                  <c:v>36399.5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8339617360975993E-2"/>
          <c:y val="5.5682359494302766E-2"/>
          <c:w val="0.60158677505336733"/>
          <c:h val="0.5091914102941863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30"/>
          <c:dPt>
            <c:idx val="0"/>
            <c:bubble3D val="0"/>
            <c:explosion val="77"/>
            <c:spPr>
              <a:solidFill>
                <a:srgbClr val="FFFF00"/>
              </a:solidFill>
            </c:spPr>
          </c:dPt>
          <c:dPt>
            <c:idx val="1"/>
            <c:bubble3D val="0"/>
            <c:explosion val="52"/>
            <c:spPr>
              <a:solidFill>
                <a:srgbClr val="FF66FF"/>
              </a:solidFill>
            </c:spPr>
          </c:dPt>
          <c:dPt>
            <c:idx val="2"/>
            <c:bubble3D val="0"/>
            <c:explosion val="50"/>
            <c:spPr>
              <a:solidFill>
                <a:srgbClr val="00FF00"/>
              </a:solidFill>
            </c:spPr>
          </c:dPt>
          <c:dPt>
            <c:idx val="3"/>
            <c:bubble3D val="0"/>
            <c:explosion val="63"/>
            <c:spPr>
              <a:solidFill>
                <a:srgbClr val="FF0000"/>
              </a:solidFill>
            </c:spPr>
          </c:dPt>
          <c:dPt>
            <c:idx val="4"/>
            <c:bubble3D val="0"/>
            <c:explosion val="54"/>
            <c:spPr>
              <a:solidFill>
                <a:srgbClr val="B3D8EF"/>
              </a:solidFill>
            </c:spPr>
          </c:dPt>
          <c:dPt>
            <c:idx val="5"/>
            <c:bubble3D val="0"/>
            <c:explosion val="36"/>
            <c:spPr>
              <a:solidFill>
                <a:srgbClr val="00CC99"/>
              </a:solidFill>
            </c:spPr>
          </c:dPt>
          <c:dPt>
            <c:idx val="6"/>
            <c:bubble3D val="0"/>
            <c:explosion val="29"/>
            <c:spPr>
              <a:solidFill>
                <a:srgbClr val="002060"/>
              </a:solidFill>
            </c:spPr>
          </c:dPt>
          <c:dPt>
            <c:idx val="7"/>
            <c:bubble3D val="0"/>
            <c:spPr>
              <a:solidFill>
                <a:schemeClr val="tx1"/>
              </a:solidFill>
            </c:spPr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Расходы социальной направленности</c:v>
                </c:pt>
                <c:pt idx="1">
                  <c:v>Межбюджетные трансферты</c:v>
                </c:pt>
                <c:pt idx="2">
                  <c:v>Общегосударственные вопросы</c:v>
                </c:pt>
                <c:pt idx="3">
                  <c:v>Расходы на обеспечение безопасности</c:v>
                </c:pt>
                <c:pt idx="4">
                  <c:v>Национальная экономика</c:v>
                </c:pt>
                <c:pt idx="5">
                  <c:v>Жилищно-коммунальное хозяйство</c:v>
                </c:pt>
                <c:pt idx="6">
                  <c:v>Охрана окружающей среды</c:v>
                </c:pt>
                <c:pt idx="7">
                  <c:v>Обслуживание муниципального долга</c:v>
                </c:pt>
                <c:pt idx="8">
                  <c:v>Средства массовой информации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789818.2</c:v>
                </c:pt>
                <c:pt idx="1">
                  <c:v>43475.388930000001</c:v>
                </c:pt>
                <c:pt idx="2">
                  <c:v>127834.92706999998</c:v>
                </c:pt>
                <c:pt idx="3">
                  <c:v>1516.1088699999998</c:v>
                </c:pt>
                <c:pt idx="4">
                  <c:v>32430.904630000001</c:v>
                </c:pt>
                <c:pt idx="5">
                  <c:v>46190.391869999992</c:v>
                </c:pt>
                <c:pt idx="6">
                  <c:v>27895.200000000001</c:v>
                </c:pt>
                <c:pt idx="7">
                  <c:v>4310.3746300000003</c:v>
                </c:pt>
                <c:pt idx="8">
                  <c:v>244.5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0.60431086340477036"/>
          <c:y val="1.7157916431185588E-3"/>
          <c:w val="0.39568913659522964"/>
          <c:h val="0.5385119969111497"/>
        </c:manualLayout>
      </c:layout>
      <c:overlay val="0"/>
      <c:spPr>
        <a:scene3d>
          <a:camera prst="orthographicFront"/>
          <a:lightRig rig="threePt" dir="t"/>
        </a:scene3d>
        <a:sp3d>
          <a:bevelT/>
        </a:sp3d>
      </c:spPr>
      <c:txPr>
        <a:bodyPr/>
        <a:lstStyle/>
        <a:p>
          <a:pPr>
            <a:defRPr sz="14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3272562969102544"/>
          <c:y val="2.5831668429506013E-2"/>
          <c:w val="0.33550490399226413"/>
          <c:h val="0.5091914102941863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66FF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FF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CCCCFF"/>
              </a:solidFill>
            </c:spPr>
          </c:dPt>
          <c:dPt>
            <c:idx val="7"/>
            <c:invertIfNegative val="0"/>
            <c:bubble3D val="0"/>
            <c:spPr>
              <a:solidFill>
                <a:srgbClr val="FFC000"/>
              </a:solidFill>
            </c:spPr>
          </c:dPt>
          <c:dLbls>
            <c:dLbl>
              <c:idx val="2"/>
              <c:layout>
                <c:manualLayout>
                  <c:x val="-6.2409761853162847E-2"/>
                  <c:y val="-3.69977080329747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7624441681631901E-3"/>
                  <c:y val="2.48752356659642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1967352765114891E-3"/>
                  <c:y val="2.48756218905472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экономика и ЖКХ</c:v>
                </c:pt>
                <c:pt idx="2">
                  <c:v>Образование</c:v>
                </c:pt>
                <c:pt idx="3">
                  <c:v>Культура и кинематография</c:v>
                </c:pt>
                <c:pt idx="4">
                  <c:v>Социальная политика</c:v>
                </c:pt>
                <c:pt idx="5">
                  <c:v>Физическая культура и спорт</c:v>
                </c:pt>
                <c:pt idx="6">
                  <c:v>Охрана окружающей среды</c:v>
                </c:pt>
                <c:pt idx="7">
                  <c:v>Обслуживание муниципального долга</c:v>
                </c:pt>
                <c:pt idx="8">
                  <c:v>Межбюджетные трансферты поселениям</c:v>
                </c:pt>
                <c:pt idx="9">
                  <c:v>Прчие расходы</c:v>
                </c:pt>
              </c:strCache>
            </c:strRef>
          </c:cat>
          <c:val>
            <c:numRef>
              <c:f>Лист1!$B$2:$B$11</c:f>
              <c:numCache>
                <c:formatCode>#,##0.0</c:formatCode>
                <c:ptCount val="10"/>
                <c:pt idx="0">
                  <c:v>127834.92706999998</c:v>
                </c:pt>
                <c:pt idx="1">
                  <c:v>78621.3</c:v>
                </c:pt>
                <c:pt idx="2">
                  <c:v>672142.56754000008</c:v>
                </c:pt>
                <c:pt idx="3">
                  <c:v>69045.774820000006</c:v>
                </c:pt>
                <c:pt idx="4">
                  <c:v>39058.824540000001</c:v>
                </c:pt>
                <c:pt idx="5">
                  <c:v>9571.0319</c:v>
                </c:pt>
                <c:pt idx="6">
                  <c:v>27895.200000000001</c:v>
                </c:pt>
                <c:pt idx="7">
                  <c:v>4310.3746300000003</c:v>
                </c:pt>
                <c:pt idx="8">
                  <c:v>43475.388930000001</c:v>
                </c:pt>
                <c:pt idx="9">
                  <c:v>1760.6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axId val="171652224"/>
        <c:axId val="171642240"/>
      </c:barChart>
      <c:valAx>
        <c:axId val="171642240"/>
        <c:scaling>
          <c:orientation val="minMax"/>
        </c:scaling>
        <c:delete val="0"/>
        <c:axPos val="b"/>
        <c:majorGridlines/>
        <c:numFmt formatCode="#,##0.0" sourceLinked="1"/>
        <c:majorTickMark val="out"/>
        <c:minorTickMark val="none"/>
        <c:tickLblPos val="nextTo"/>
        <c:crossAx val="171652224"/>
        <c:crosses val="autoZero"/>
        <c:crossBetween val="between"/>
      </c:valAx>
      <c:catAx>
        <c:axId val="171652224"/>
        <c:scaling>
          <c:orientation val="minMax"/>
        </c:scaling>
        <c:delete val="0"/>
        <c:axPos val="l"/>
        <c:min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171642240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gradFill rotWithShape="1">
          <a:gsLst>
            <a:gs pos="0">
              <a:schemeClr val="accent4">
                <a:tint val="0"/>
              </a:schemeClr>
            </a:gs>
            <a:gs pos="44000">
              <a:schemeClr val="accent4">
                <a:tint val="60000"/>
                <a:satMod val="120000"/>
              </a:schemeClr>
            </a:gs>
            <a:gs pos="100000">
              <a:schemeClr val="accent4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/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628205128205128E-2"/>
          <c:y val="3.2508308001907217E-2"/>
          <c:w val="0.97275641025641024"/>
          <c:h val="0.8643468098924852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3.52179298654825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4283267794703153E-3"/>
                  <c:y val="-0.121435142594296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8566535589405682E-3"/>
                  <c:y val="-0.158233670653173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217948717948718E-2"/>
                  <c:y val="-6.79719167312605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2435897435897436E-2"/>
                  <c:y val="-5.615071382147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9230769230769232E-2"/>
                  <c:y val="-4.72848116391377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  <c:pt idx="5">
                  <c:v>2020 год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118483.6</c:v>
                </c:pt>
                <c:pt idx="1">
                  <c:v>95502.2</c:v>
                </c:pt>
                <c:pt idx="2">
                  <c:v>50689.4</c:v>
                </c:pt>
                <c:pt idx="3">
                  <c:v>48117.7</c:v>
                </c:pt>
                <c:pt idx="4">
                  <c:v>63487.7</c:v>
                </c:pt>
                <c:pt idx="5" formatCode="#,##0.00">
                  <c:v>61887.7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2014720"/>
        <c:axId val="182016256"/>
        <c:axId val="0"/>
      </c:bar3DChart>
      <c:catAx>
        <c:axId val="182014720"/>
        <c:scaling>
          <c:orientation val="minMax"/>
        </c:scaling>
        <c:delete val="0"/>
        <c:axPos val="b"/>
        <c:majorTickMark val="out"/>
        <c:minorTickMark val="none"/>
        <c:tickLblPos val="nextTo"/>
        <c:crossAx val="182016256"/>
        <c:crosses val="autoZero"/>
        <c:auto val="1"/>
        <c:lblAlgn val="ctr"/>
        <c:lblOffset val="100"/>
        <c:noMultiLvlLbl val="0"/>
      </c:catAx>
      <c:valAx>
        <c:axId val="1820162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82014720"/>
        <c:crosses val="autoZero"/>
        <c:crossBetween val="between"/>
      </c:valAx>
    </c:plotArea>
    <c:plotVisOnly val="1"/>
    <c:dispBlanksAs val="gap"/>
    <c:showDLblsOverMax val="0"/>
  </c:chart>
  <c:spPr>
    <a:effectLst>
      <a:innerShdw blurRad="63500" dist="50800" dir="13500000">
        <a:prstClr val="black">
          <a:alpha val="50000"/>
        </a:prstClr>
      </a:innerShd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Расходы </a:t>
            </a:r>
            <a:r>
              <a:rPr lang="ru-RU" dirty="0" smtClean="0"/>
              <a:t>бюджета</a:t>
            </a:r>
          </a:p>
          <a:p>
            <a:pPr>
              <a:defRPr/>
            </a:pPr>
            <a:r>
              <a:rPr lang="ru-RU" dirty="0" smtClean="0"/>
              <a:t> Всего </a:t>
            </a:r>
            <a:r>
              <a:rPr lang="ru-RU" sz="2160" b="1" i="0" u="none" strike="noStrike" baseline="0" dirty="0" smtClean="0">
                <a:effectLst/>
              </a:rPr>
              <a:t>1 073 716,0</a:t>
            </a:r>
            <a:r>
              <a:rPr lang="ru-RU" sz="2160" b="1" i="0" u="none" strike="noStrike" baseline="0" dirty="0" smtClean="0"/>
              <a:t> </a:t>
            </a:r>
            <a:r>
              <a:rPr lang="ru-RU" dirty="0" smtClean="0"/>
              <a:t>тыс. руб</a:t>
            </a:r>
            <a:r>
              <a:rPr lang="ru-RU" dirty="0"/>
              <a:t>.</a:t>
            </a:r>
          </a:p>
        </c:rich>
      </c:tx>
      <c:layout>
        <c:manualLayout>
          <c:xMode val="edge"/>
          <c:yMode val="edge"/>
          <c:x val="1.7235845397039373E-2"/>
          <c:y val="0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3816202662167231E-2"/>
          <c:y val="0.3122584010025426"/>
          <c:w val="0.55402312992125979"/>
          <c:h val="0.5952808060905909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 Всего 964 002,3 тыс.руб.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Расходы на реализацию муниципальных программ        (1 028 014,2 тыс.руб)</c:v>
                </c:pt>
                <c:pt idx="1">
                  <c:v>Непрограммные направления деятельности (45 701,8 тыс.руб.)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1028014.2</c:v>
                </c:pt>
                <c:pt idx="1">
                  <c:v>45701.8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600" b="0" i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0" i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1689116985376826"/>
          <c:y val="0.22437540293663841"/>
          <c:w val="0.45496660573678283"/>
          <c:h val="0.63947004324551426"/>
        </c:manualLayout>
      </c:layout>
      <c:overlay val="0"/>
      <c:txPr>
        <a:bodyPr/>
        <a:lstStyle/>
        <a:p>
          <a:pPr>
            <a:defRPr b="0" i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jpeg"/><Relationship Id="rId4" Type="http://schemas.openxmlformats.org/officeDocument/2006/relationships/image" Target="../media/image8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jpe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0A6D7A-C020-493A-AB44-A8475828C53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B3DA8C3-8B91-472B-A367-1715EA9F1B6B}">
      <dgm:prSet phldrT="[Текст]" custT="1"/>
      <dgm:spPr/>
      <dgm:t>
        <a:bodyPr/>
        <a:lstStyle/>
        <a:p>
          <a:pPr algn="ctr"/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Обеспечение сбалансированности и повышение устойчивости бюджета</a:t>
          </a:r>
          <a:b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муниципального образования «</a:t>
          </a:r>
          <a:r>
            <a:rPr lang="ru-RU" sz="18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Малопургинский</a:t>
          </a: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район»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1807FC3-64EC-48DA-A5C0-E5B7EAC8F9C3}" type="parTrans" cxnId="{C9C2CE3A-E657-49E8-9664-802A8120C9F9}">
      <dgm:prSet/>
      <dgm:spPr/>
      <dgm:t>
        <a:bodyPr/>
        <a:lstStyle/>
        <a:p>
          <a:endParaRPr lang="ru-RU"/>
        </a:p>
      </dgm:t>
    </dgm:pt>
    <dgm:pt modelId="{9325C95A-899F-40E5-AC32-BA48E2804A2D}" type="sibTrans" cxnId="{C9C2CE3A-E657-49E8-9664-802A8120C9F9}">
      <dgm:prSet/>
      <dgm:spPr/>
      <dgm:t>
        <a:bodyPr/>
        <a:lstStyle/>
        <a:p>
          <a:endParaRPr lang="ru-RU"/>
        </a:p>
      </dgm:t>
    </dgm:pt>
    <dgm:pt modelId="{D8EA9587-6B91-4F5E-9880-25966FAE98D4}">
      <dgm:prSet phldrT="[Текст]" custT="1"/>
      <dgm:spPr/>
      <dgm:t>
        <a:bodyPr/>
        <a:lstStyle/>
        <a:p>
          <a:pPr algn="ctr"/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Гарантированное исполнение социальных обязательств бюджета муниципального образования «</a:t>
          </a:r>
          <a:r>
            <a:rPr lang="ru-RU" sz="18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Малопургинский</a:t>
          </a: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район»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A3D511E-D3E7-4513-82AF-ED58DD4D79EE}" type="parTrans" cxnId="{775DFC5C-BFD6-4473-8C0B-FE169AB5D60F}">
      <dgm:prSet/>
      <dgm:spPr/>
      <dgm:t>
        <a:bodyPr/>
        <a:lstStyle/>
        <a:p>
          <a:endParaRPr lang="ru-RU"/>
        </a:p>
      </dgm:t>
    </dgm:pt>
    <dgm:pt modelId="{F76A8C4C-0D77-493F-BDB1-EF54A4B02EC2}" type="sibTrans" cxnId="{775DFC5C-BFD6-4473-8C0B-FE169AB5D60F}">
      <dgm:prSet/>
      <dgm:spPr/>
      <dgm:t>
        <a:bodyPr/>
        <a:lstStyle/>
        <a:p>
          <a:endParaRPr lang="ru-RU"/>
        </a:p>
      </dgm:t>
    </dgm:pt>
    <dgm:pt modelId="{1FBEC071-DB22-475C-B29A-7A990AC7180E}">
      <dgm:prSet phldrT="[Текст]" custT="1"/>
      <dgm:spPr/>
      <dgm:t>
        <a:bodyPr/>
        <a:lstStyle/>
        <a:p>
          <a:pPr algn="ctr"/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Создание условий для поступательного социально-экономического развития муниципального образования «</a:t>
          </a:r>
          <a:r>
            <a:rPr lang="ru-RU" sz="18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Малопургинский</a:t>
          </a: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район»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F6AF489-EE88-44F6-8330-DDDE8F44842B}" type="parTrans" cxnId="{CB2A592A-D484-4457-BF98-73DE2C3C8D74}">
      <dgm:prSet/>
      <dgm:spPr/>
      <dgm:t>
        <a:bodyPr/>
        <a:lstStyle/>
        <a:p>
          <a:endParaRPr lang="ru-RU"/>
        </a:p>
      </dgm:t>
    </dgm:pt>
    <dgm:pt modelId="{F96BB349-89A9-496D-B5DF-266F0FA7B48B}" type="sibTrans" cxnId="{CB2A592A-D484-4457-BF98-73DE2C3C8D74}">
      <dgm:prSet/>
      <dgm:spPr/>
      <dgm:t>
        <a:bodyPr/>
        <a:lstStyle/>
        <a:p>
          <a:endParaRPr lang="ru-RU"/>
        </a:p>
      </dgm:t>
    </dgm:pt>
    <dgm:pt modelId="{AB06523B-5E92-48E8-9924-570AC8191C4A}">
      <dgm:prSet phldrT="[Текст]" custT="1"/>
      <dgm:spPr/>
      <dgm:t>
        <a:bodyPr/>
        <a:lstStyle/>
        <a:p>
          <a:pPr algn="ctr"/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Обеспечение достижения целей и показателей региональных проектов и муниципальных программ, разработанных в рамках реализации Указа Президента Российской Федерации от 7 мая 2018 года № 204 «О национальных целях и стратегических задачах развития Российской Федерации на период до 2024 года»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E14511C-6197-45E1-9524-678B6121C4AA}" type="parTrans" cxnId="{ED8B99D0-6DCF-45EE-82CD-9C7F492ABA0B}">
      <dgm:prSet/>
      <dgm:spPr/>
      <dgm:t>
        <a:bodyPr/>
        <a:lstStyle/>
        <a:p>
          <a:endParaRPr lang="ru-RU"/>
        </a:p>
      </dgm:t>
    </dgm:pt>
    <dgm:pt modelId="{18781756-CB80-4B8F-8DD8-AC2B1CF68B46}" type="sibTrans" cxnId="{ED8B99D0-6DCF-45EE-82CD-9C7F492ABA0B}">
      <dgm:prSet/>
      <dgm:spPr/>
      <dgm:t>
        <a:bodyPr/>
        <a:lstStyle/>
        <a:p>
          <a:endParaRPr lang="ru-RU"/>
        </a:p>
      </dgm:t>
    </dgm:pt>
    <dgm:pt modelId="{259DFEA1-F96D-44E6-B20E-A6B1A23D2ACF}" type="pres">
      <dgm:prSet presAssocID="{480A6D7A-C020-493A-AB44-A8475828C53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3FEC88-9754-416A-8186-33A3B3C28868}" type="pres">
      <dgm:prSet presAssocID="{FB3DA8C3-8B91-472B-A367-1715EA9F1B6B}" presName="parentText" presStyleLbl="node1" presStyleIdx="0" presStyleCnt="4" custScaleY="45408" custLinFactY="-1013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EF8FC2-EB53-432C-91F1-3156E57D4F86}" type="pres">
      <dgm:prSet presAssocID="{9325C95A-899F-40E5-AC32-BA48E2804A2D}" presName="spacer" presStyleCnt="0"/>
      <dgm:spPr/>
      <dgm:t>
        <a:bodyPr/>
        <a:lstStyle/>
        <a:p>
          <a:endParaRPr lang="ru-RU"/>
        </a:p>
      </dgm:t>
    </dgm:pt>
    <dgm:pt modelId="{BE009EB4-12F8-493B-809A-503A74EE649C}" type="pres">
      <dgm:prSet presAssocID="{D8EA9587-6B91-4F5E-9880-25966FAE98D4}" presName="parentText" presStyleLbl="node1" presStyleIdx="1" presStyleCnt="4" custScaleY="49764" custLinFactY="-23651" custLinFactNeighborX="87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8F962C-A6E7-4ABE-8F7B-C52F89CE76DD}" type="pres">
      <dgm:prSet presAssocID="{F76A8C4C-0D77-493F-BDB1-EF54A4B02EC2}" presName="spacer" presStyleCnt="0"/>
      <dgm:spPr/>
      <dgm:t>
        <a:bodyPr/>
        <a:lstStyle/>
        <a:p>
          <a:endParaRPr lang="ru-RU"/>
        </a:p>
      </dgm:t>
    </dgm:pt>
    <dgm:pt modelId="{CAC9EF1D-A7CD-466F-A821-633F432D6349}" type="pres">
      <dgm:prSet presAssocID="{1FBEC071-DB22-475C-B29A-7A990AC7180E}" presName="parentText" presStyleLbl="node1" presStyleIdx="2" presStyleCnt="4" custScaleY="57316" custLinFactY="-3667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8F791B-B07B-4865-BC90-C513E6A08283}" type="pres">
      <dgm:prSet presAssocID="{F96BB349-89A9-496D-B5DF-266F0FA7B48B}" presName="spacer" presStyleCnt="0"/>
      <dgm:spPr/>
      <dgm:t>
        <a:bodyPr/>
        <a:lstStyle/>
        <a:p>
          <a:endParaRPr lang="ru-RU"/>
        </a:p>
      </dgm:t>
    </dgm:pt>
    <dgm:pt modelId="{71226DFC-4BFE-474B-8791-807BACD1654A}" type="pres">
      <dgm:prSet presAssocID="{AB06523B-5E92-48E8-9924-570AC8191C4A}" presName="parentText" presStyleLbl="node1" presStyleIdx="3" presStyleCnt="4" custScaleY="98153" custLinFactY="-47566" custLinFactNeighborX="87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8B99D0-6DCF-45EE-82CD-9C7F492ABA0B}" srcId="{480A6D7A-C020-493A-AB44-A8475828C53A}" destId="{AB06523B-5E92-48E8-9924-570AC8191C4A}" srcOrd="3" destOrd="0" parTransId="{5E14511C-6197-45E1-9524-678B6121C4AA}" sibTransId="{18781756-CB80-4B8F-8DD8-AC2B1CF68B46}"/>
    <dgm:cxn modelId="{A3284A58-168D-43CC-8746-59C12D1DC64C}" type="presOf" srcId="{AB06523B-5E92-48E8-9924-570AC8191C4A}" destId="{71226DFC-4BFE-474B-8791-807BACD1654A}" srcOrd="0" destOrd="0" presId="urn:microsoft.com/office/officeart/2005/8/layout/vList2"/>
    <dgm:cxn modelId="{CB2A592A-D484-4457-BF98-73DE2C3C8D74}" srcId="{480A6D7A-C020-493A-AB44-A8475828C53A}" destId="{1FBEC071-DB22-475C-B29A-7A990AC7180E}" srcOrd="2" destOrd="0" parTransId="{2F6AF489-EE88-44F6-8330-DDDE8F44842B}" sibTransId="{F96BB349-89A9-496D-B5DF-266F0FA7B48B}"/>
    <dgm:cxn modelId="{C9C2CE3A-E657-49E8-9664-802A8120C9F9}" srcId="{480A6D7A-C020-493A-AB44-A8475828C53A}" destId="{FB3DA8C3-8B91-472B-A367-1715EA9F1B6B}" srcOrd="0" destOrd="0" parTransId="{F1807FC3-64EC-48DA-A5C0-E5B7EAC8F9C3}" sibTransId="{9325C95A-899F-40E5-AC32-BA48E2804A2D}"/>
    <dgm:cxn modelId="{2A47AD3B-024D-443F-B461-5591F862A2CF}" type="presOf" srcId="{FB3DA8C3-8B91-472B-A367-1715EA9F1B6B}" destId="{AF3FEC88-9754-416A-8186-33A3B3C28868}" srcOrd="0" destOrd="0" presId="urn:microsoft.com/office/officeart/2005/8/layout/vList2"/>
    <dgm:cxn modelId="{682B1DFC-FE72-47E4-9738-1F4884BDA138}" type="presOf" srcId="{480A6D7A-C020-493A-AB44-A8475828C53A}" destId="{259DFEA1-F96D-44E6-B20E-A6B1A23D2ACF}" srcOrd="0" destOrd="0" presId="urn:microsoft.com/office/officeart/2005/8/layout/vList2"/>
    <dgm:cxn modelId="{9D3E4D08-C09A-4718-83AE-501281738DAD}" type="presOf" srcId="{1FBEC071-DB22-475C-B29A-7A990AC7180E}" destId="{CAC9EF1D-A7CD-466F-A821-633F432D6349}" srcOrd="0" destOrd="0" presId="urn:microsoft.com/office/officeart/2005/8/layout/vList2"/>
    <dgm:cxn modelId="{38794516-6E14-48DB-8B78-008F656C0EBF}" type="presOf" srcId="{D8EA9587-6B91-4F5E-9880-25966FAE98D4}" destId="{BE009EB4-12F8-493B-809A-503A74EE649C}" srcOrd="0" destOrd="0" presId="urn:microsoft.com/office/officeart/2005/8/layout/vList2"/>
    <dgm:cxn modelId="{775DFC5C-BFD6-4473-8C0B-FE169AB5D60F}" srcId="{480A6D7A-C020-493A-AB44-A8475828C53A}" destId="{D8EA9587-6B91-4F5E-9880-25966FAE98D4}" srcOrd="1" destOrd="0" parTransId="{6A3D511E-D3E7-4513-82AF-ED58DD4D79EE}" sibTransId="{F76A8C4C-0D77-493F-BDB1-EF54A4B02EC2}"/>
    <dgm:cxn modelId="{E56482E7-5C93-4D66-94EB-C103CF792CE9}" type="presParOf" srcId="{259DFEA1-F96D-44E6-B20E-A6B1A23D2ACF}" destId="{AF3FEC88-9754-416A-8186-33A3B3C28868}" srcOrd="0" destOrd="0" presId="urn:microsoft.com/office/officeart/2005/8/layout/vList2"/>
    <dgm:cxn modelId="{220ED8EF-C01D-49CC-9ED7-F04E1286D4DF}" type="presParOf" srcId="{259DFEA1-F96D-44E6-B20E-A6B1A23D2ACF}" destId="{F7EF8FC2-EB53-432C-91F1-3156E57D4F86}" srcOrd="1" destOrd="0" presId="urn:microsoft.com/office/officeart/2005/8/layout/vList2"/>
    <dgm:cxn modelId="{F6189DEF-618E-4DDE-B985-9F2D58AF2E1F}" type="presParOf" srcId="{259DFEA1-F96D-44E6-B20E-A6B1A23D2ACF}" destId="{BE009EB4-12F8-493B-809A-503A74EE649C}" srcOrd="2" destOrd="0" presId="urn:microsoft.com/office/officeart/2005/8/layout/vList2"/>
    <dgm:cxn modelId="{7702DB05-DDE8-400F-836D-14F4CF78AE21}" type="presParOf" srcId="{259DFEA1-F96D-44E6-B20E-A6B1A23D2ACF}" destId="{6C8F962C-A6E7-4ABE-8F7B-C52F89CE76DD}" srcOrd="3" destOrd="0" presId="urn:microsoft.com/office/officeart/2005/8/layout/vList2"/>
    <dgm:cxn modelId="{BADF7C81-6C88-4AD0-8653-F467962108D7}" type="presParOf" srcId="{259DFEA1-F96D-44E6-B20E-A6B1A23D2ACF}" destId="{CAC9EF1D-A7CD-466F-A821-633F432D6349}" srcOrd="4" destOrd="0" presId="urn:microsoft.com/office/officeart/2005/8/layout/vList2"/>
    <dgm:cxn modelId="{8D66AA0C-DFA9-4F45-BD3D-D27EAABD25D4}" type="presParOf" srcId="{259DFEA1-F96D-44E6-B20E-A6B1A23D2ACF}" destId="{E08F791B-B07B-4865-BC90-C513E6A08283}" srcOrd="5" destOrd="0" presId="urn:microsoft.com/office/officeart/2005/8/layout/vList2"/>
    <dgm:cxn modelId="{AD1DEEE1-4DEA-4F55-87CA-301EB417CC6F}" type="presParOf" srcId="{259DFEA1-F96D-44E6-B20E-A6B1A23D2ACF}" destId="{71226DFC-4BFE-474B-8791-807BACD1654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84F6C66-5521-40C2-99FF-C86F056ED85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2DB187-3135-4C98-9D1D-37EECE5C3DAA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Выплата денежных средств на содержание усыновленных (удочеренных) детей 240,0 тыс. рублей; расходы по присмотру и уходу за детьми-инвалидами 122,9 тыс. рублей</a:t>
          </a:r>
          <a:endParaRPr lang="ru-RU" sz="1400" b="1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FF8DFCD-AAF2-49B2-A066-9924369639BF}" type="parTrans" cxnId="{B2FD290F-A12C-411E-AC92-AF7C602D2D99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6AB27FEB-6B46-4226-A3D0-F39ED297C4D3}" type="sibTrans" cxnId="{B2FD290F-A12C-411E-AC92-AF7C602D2D99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6986C4B9-B145-472D-B5FE-F8225511AC7D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Компенсация части родительской платы за содержание ребенка в детских садах </a:t>
          </a:r>
        </a:p>
        <a:p>
          <a:r>
            <a:rPr lang="ru-RU" sz="14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2 272,4 тыс. рублей</a:t>
          </a:r>
          <a:endParaRPr lang="ru-RU" sz="1400" b="1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39FDE78-2533-4329-8AC3-3A63DB680452}" type="parTrans" cxnId="{AA12733F-E9AE-4BF9-8B87-079B3FF10231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60A19B1F-4756-4B09-ADE7-D83714F4E966}" type="sibTrans" cxnId="{AA12733F-E9AE-4BF9-8B87-079B3FF10231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57D1A95B-FCA3-4CCF-BC28-0705EF0DA074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Оказание материальной помощи гражданам  120,0  тыс. рублей</a:t>
          </a:r>
          <a:endParaRPr lang="ru-RU" sz="1400" b="1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191505A-3AE0-48A1-8DBF-71E3C42AB60A}" type="parTrans" cxnId="{02DF88C0-07CE-49E7-91D1-17FD22084D01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875898E9-CE1B-4FC3-A10D-75A6FED452FD}" type="sibTrans" cxnId="{02DF88C0-07CE-49E7-91D1-17FD22084D01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AF01EF08-2799-4C6A-929A-2A15551D8D32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Социальная поддержка старшего поколения, ветеранов и инвалидов, иных категорий граждан 19,0 тыс. рублей; доплата к пенсии муниципальных служащих 1 368,5 тыс. рублей</a:t>
          </a:r>
          <a:endParaRPr lang="ru-RU" sz="1400" b="1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CCF450B-01A7-4768-BEA0-6B0BAEEC488E}" type="parTrans" cxnId="{21355851-7154-443D-B2FD-8DD1657782CE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C70B2A5A-3523-499F-B32C-4564AFC3CDF7}" type="sibTrans" cxnId="{21355851-7154-443D-B2FD-8DD1657782CE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A72E44ED-20D6-43BA-8BFB-3D49339C0985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Поддержка многодетных семей 8 427,7 тыс. рублей; Обеспечение жильем многодетных семей  773,4тыс. рублей; </a:t>
          </a:r>
          <a:endParaRPr lang="ru-RU" sz="1400" b="1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7699D2A-0A7A-4462-B74C-D68DABE3F582}" type="parTrans" cxnId="{0112D811-2DA9-4E58-AE9D-962FE2A4A61D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1A4B600A-EDBA-43AD-8598-AA4063970E68}" type="sibTrans" cxnId="{0112D811-2DA9-4E58-AE9D-962FE2A4A61D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C7DCCDF0-352F-4595-829A-4603F3C4EC74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Выплата пособия на содержание опекаемых детей 16 232,0тыс. рублей;  выплата пособия при устройстве опекаемых детей в семью 344,5 тыс. рублей</a:t>
          </a:r>
          <a:endParaRPr lang="ru-RU" sz="1400" b="1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6C7C7D0-253A-4AD4-B86B-C3C35DB6D635}" type="parTrans" cxnId="{77BC41C9-1A5C-4368-8283-D87EBA899CEB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935EA0A0-AC9C-44F7-935D-C0DD386484C4}" type="sibTrans" cxnId="{77BC41C9-1A5C-4368-8283-D87EBA899CEB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9F1E1127-FB95-4366-A6E8-07BB64E94FB2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Обеспечение жильем молодых семей 8 917,6 тыс. рублей;</a:t>
          </a:r>
          <a:endParaRPr lang="ru-RU" sz="1400" b="1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E2F94F1-4149-4370-A1F0-EF1B51D0BB98}" type="parTrans" cxnId="{B73F08BE-73A4-4C1A-8FAD-820BBD30981C}">
      <dgm:prSet/>
      <dgm:spPr/>
      <dgm:t>
        <a:bodyPr/>
        <a:lstStyle/>
        <a:p>
          <a:endParaRPr lang="ru-RU"/>
        </a:p>
      </dgm:t>
    </dgm:pt>
    <dgm:pt modelId="{B8C82310-23FC-4E5B-8127-2A3B11FC3B9D}" type="sibTrans" cxnId="{B73F08BE-73A4-4C1A-8FAD-820BBD30981C}">
      <dgm:prSet/>
      <dgm:spPr/>
      <dgm:t>
        <a:bodyPr/>
        <a:lstStyle/>
        <a:p>
          <a:endParaRPr lang="ru-RU"/>
        </a:p>
      </dgm:t>
    </dgm:pt>
    <dgm:pt modelId="{CC40E849-C888-4AC7-910D-E24D8544BF0D}" type="pres">
      <dgm:prSet presAssocID="{F84F6C66-5521-40C2-99FF-C86F056ED85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170B91E-7745-44B8-97A4-A475B63696D5}" type="pres">
      <dgm:prSet presAssocID="{F84F6C66-5521-40C2-99FF-C86F056ED85A}" presName="Name1" presStyleCnt="0"/>
      <dgm:spPr/>
    </dgm:pt>
    <dgm:pt modelId="{B63202F2-F136-4A53-BBC0-18A18E8C1FF9}" type="pres">
      <dgm:prSet presAssocID="{F84F6C66-5521-40C2-99FF-C86F056ED85A}" presName="cycle" presStyleCnt="0"/>
      <dgm:spPr/>
    </dgm:pt>
    <dgm:pt modelId="{7E7B918D-80DD-4DD8-AF7E-2AC82BB8EC7D}" type="pres">
      <dgm:prSet presAssocID="{F84F6C66-5521-40C2-99FF-C86F056ED85A}" presName="srcNode" presStyleLbl="node1" presStyleIdx="0" presStyleCnt="7"/>
      <dgm:spPr/>
    </dgm:pt>
    <dgm:pt modelId="{30C4D84D-83B0-4115-B1BA-BB76086E6A0A}" type="pres">
      <dgm:prSet presAssocID="{F84F6C66-5521-40C2-99FF-C86F056ED85A}" presName="conn" presStyleLbl="parChTrans1D2" presStyleIdx="0" presStyleCnt="1"/>
      <dgm:spPr/>
      <dgm:t>
        <a:bodyPr/>
        <a:lstStyle/>
        <a:p>
          <a:endParaRPr lang="ru-RU"/>
        </a:p>
      </dgm:t>
    </dgm:pt>
    <dgm:pt modelId="{A159ED3E-2BCE-454E-809E-1592E13B2FD6}" type="pres">
      <dgm:prSet presAssocID="{F84F6C66-5521-40C2-99FF-C86F056ED85A}" presName="extraNode" presStyleLbl="node1" presStyleIdx="0" presStyleCnt="7"/>
      <dgm:spPr/>
    </dgm:pt>
    <dgm:pt modelId="{566083D9-89B6-435D-846D-36DACD77A22D}" type="pres">
      <dgm:prSet presAssocID="{F84F6C66-5521-40C2-99FF-C86F056ED85A}" presName="dstNode" presStyleLbl="node1" presStyleIdx="0" presStyleCnt="7"/>
      <dgm:spPr/>
    </dgm:pt>
    <dgm:pt modelId="{854879FE-BE8F-4624-AAD6-7DAD88595B55}" type="pres">
      <dgm:prSet presAssocID="{A42DB187-3135-4C98-9D1D-37EECE5C3DAA}" presName="text_1" presStyleLbl="node1" presStyleIdx="0" presStyleCnt="7" custScaleX="1030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6EA7A6-9687-48F0-B5E9-2EC6C67105D3}" type="pres">
      <dgm:prSet presAssocID="{A42DB187-3135-4C98-9D1D-37EECE5C3DAA}" presName="accent_1" presStyleCnt="0"/>
      <dgm:spPr/>
    </dgm:pt>
    <dgm:pt modelId="{2CC09460-0385-4576-B212-932E023A1EEB}" type="pres">
      <dgm:prSet presAssocID="{A42DB187-3135-4C98-9D1D-37EECE5C3DAA}" presName="accentRepeatNode" presStyleLbl="solidFgAcc1" presStyleIdx="0" presStyleCnt="7"/>
      <dgm:spPr/>
    </dgm:pt>
    <dgm:pt modelId="{6D8C2A91-E19F-463D-BD24-AB9142C0ABED}" type="pres">
      <dgm:prSet presAssocID="{6986C4B9-B145-472D-B5FE-F8225511AC7D}" presName="text_2" presStyleLbl="node1" presStyleIdx="1" presStyleCnt="7" custLinFactNeighborX="787" custLinFactNeighborY="14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753EA5-A45D-491F-AA72-02A8019248CE}" type="pres">
      <dgm:prSet presAssocID="{6986C4B9-B145-472D-B5FE-F8225511AC7D}" presName="accent_2" presStyleCnt="0"/>
      <dgm:spPr/>
    </dgm:pt>
    <dgm:pt modelId="{7FF197B5-19DF-437E-8EA4-F5EF1D7448A3}" type="pres">
      <dgm:prSet presAssocID="{6986C4B9-B145-472D-B5FE-F8225511AC7D}" presName="accentRepeatNode" presStyleLbl="solidFgAcc1" presStyleIdx="1" presStyleCnt="7"/>
      <dgm:spPr/>
    </dgm:pt>
    <dgm:pt modelId="{516DD1F4-A210-4170-91D2-7E7F9DCC880D}" type="pres">
      <dgm:prSet presAssocID="{57D1A95B-FCA3-4CCF-BC28-0705EF0DA074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1040A0-D0FE-4D55-B1B6-846EE577A400}" type="pres">
      <dgm:prSet presAssocID="{57D1A95B-FCA3-4CCF-BC28-0705EF0DA074}" presName="accent_3" presStyleCnt="0"/>
      <dgm:spPr/>
    </dgm:pt>
    <dgm:pt modelId="{22575A18-223C-4A93-B3F0-1CA215286AC0}" type="pres">
      <dgm:prSet presAssocID="{57D1A95B-FCA3-4CCF-BC28-0705EF0DA074}" presName="accentRepeatNode" presStyleLbl="solidFgAcc1" presStyleIdx="2" presStyleCnt="7"/>
      <dgm:spPr/>
    </dgm:pt>
    <dgm:pt modelId="{FFB87230-A43F-4ADE-AA01-F0A3AFAA6F65}" type="pres">
      <dgm:prSet presAssocID="{AF01EF08-2799-4C6A-929A-2A15551D8D32}" presName="text_4" presStyleLbl="node1" presStyleIdx="3" presStyleCnt="7" custScaleY="149886" custLinFactNeighborX="1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D36DD9-5FA3-413F-B45E-60A64B3D0AAD}" type="pres">
      <dgm:prSet presAssocID="{AF01EF08-2799-4C6A-929A-2A15551D8D32}" presName="accent_4" presStyleCnt="0"/>
      <dgm:spPr/>
    </dgm:pt>
    <dgm:pt modelId="{AEA2F258-E6EB-4F32-89BB-D45632EC2648}" type="pres">
      <dgm:prSet presAssocID="{AF01EF08-2799-4C6A-929A-2A15551D8D32}" presName="accentRepeatNode" presStyleLbl="solidFgAcc1" presStyleIdx="3" presStyleCnt="7"/>
      <dgm:spPr/>
    </dgm:pt>
    <dgm:pt modelId="{27AD8962-C758-45E9-A4AF-50ECCD017247}" type="pres">
      <dgm:prSet presAssocID="{9F1E1127-FB95-4366-A6E8-07BB64E94FB2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0398B4-DDA0-4D9E-8B8E-AE05C1321077}" type="pres">
      <dgm:prSet presAssocID="{9F1E1127-FB95-4366-A6E8-07BB64E94FB2}" presName="accent_5" presStyleCnt="0"/>
      <dgm:spPr/>
    </dgm:pt>
    <dgm:pt modelId="{15B8E1F6-A601-42B6-8932-11EC4DA5A6CA}" type="pres">
      <dgm:prSet presAssocID="{9F1E1127-FB95-4366-A6E8-07BB64E94FB2}" presName="accentRepeatNode" presStyleLbl="solidFgAcc1" presStyleIdx="4" presStyleCnt="7"/>
      <dgm:spPr/>
    </dgm:pt>
    <dgm:pt modelId="{E85B57CB-2748-437A-A9D0-C9DCB5687D69}" type="pres">
      <dgm:prSet presAssocID="{A72E44ED-20D6-43BA-8BFB-3D49339C0985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D2D1D7-B4E9-4950-A0FC-A21EB6A8E2CD}" type="pres">
      <dgm:prSet presAssocID="{A72E44ED-20D6-43BA-8BFB-3D49339C0985}" presName="accent_6" presStyleCnt="0"/>
      <dgm:spPr/>
    </dgm:pt>
    <dgm:pt modelId="{C7062D9B-4A87-46F0-8AA9-37927D866D8E}" type="pres">
      <dgm:prSet presAssocID="{A72E44ED-20D6-43BA-8BFB-3D49339C0985}" presName="accentRepeatNode" presStyleLbl="solidFgAcc1" presStyleIdx="5" presStyleCnt="7"/>
      <dgm:spPr/>
    </dgm:pt>
    <dgm:pt modelId="{B17D6A93-F7BC-4355-A6B0-54B956AD5D0E}" type="pres">
      <dgm:prSet presAssocID="{C7DCCDF0-352F-4595-829A-4603F3C4EC74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530A22-12A8-4359-9EA7-3092B7A6BDDE}" type="pres">
      <dgm:prSet presAssocID="{C7DCCDF0-352F-4595-829A-4603F3C4EC74}" presName="accent_7" presStyleCnt="0"/>
      <dgm:spPr/>
    </dgm:pt>
    <dgm:pt modelId="{EDEB7342-95E5-451F-BEA3-9E3A2F970986}" type="pres">
      <dgm:prSet presAssocID="{C7DCCDF0-352F-4595-829A-4603F3C4EC74}" presName="accentRepeatNode" presStyleLbl="solidFgAcc1" presStyleIdx="6" presStyleCnt="7"/>
      <dgm:spPr/>
    </dgm:pt>
  </dgm:ptLst>
  <dgm:cxnLst>
    <dgm:cxn modelId="{77BC41C9-1A5C-4368-8283-D87EBA899CEB}" srcId="{F84F6C66-5521-40C2-99FF-C86F056ED85A}" destId="{C7DCCDF0-352F-4595-829A-4603F3C4EC74}" srcOrd="6" destOrd="0" parTransId="{26C7C7D0-253A-4AD4-B86B-C3C35DB6D635}" sibTransId="{935EA0A0-AC9C-44F7-935D-C0DD386484C4}"/>
    <dgm:cxn modelId="{41F5046C-E5FB-4F44-B16D-9AEA25F40187}" type="presOf" srcId="{F84F6C66-5521-40C2-99FF-C86F056ED85A}" destId="{CC40E849-C888-4AC7-910D-E24D8544BF0D}" srcOrd="0" destOrd="0" presId="urn:microsoft.com/office/officeart/2008/layout/VerticalCurvedList"/>
    <dgm:cxn modelId="{AA12733F-E9AE-4BF9-8B87-079B3FF10231}" srcId="{F84F6C66-5521-40C2-99FF-C86F056ED85A}" destId="{6986C4B9-B145-472D-B5FE-F8225511AC7D}" srcOrd="1" destOrd="0" parTransId="{739FDE78-2533-4329-8AC3-3A63DB680452}" sibTransId="{60A19B1F-4756-4B09-ADE7-D83714F4E966}"/>
    <dgm:cxn modelId="{6010C1ED-2A36-4661-A7A9-3706031F6ADD}" type="presOf" srcId="{9F1E1127-FB95-4366-A6E8-07BB64E94FB2}" destId="{27AD8962-C758-45E9-A4AF-50ECCD017247}" srcOrd="0" destOrd="0" presId="urn:microsoft.com/office/officeart/2008/layout/VerticalCurvedList"/>
    <dgm:cxn modelId="{6B5C6A15-92CA-4AB3-826D-F62B4639A120}" type="presOf" srcId="{A72E44ED-20D6-43BA-8BFB-3D49339C0985}" destId="{E85B57CB-2748-437A-A9D0-C9DCB5687D69}" srcOrd="0" destOrd="0" presId="urn:microsoft.com/office/officeart/2008/layout/VerticalCurvedList"/>
    <dgm:cxn modelId="{4F6FC983-8B0B-4BA3-BC75-B9742F5FCCEE}" type="presOf" srcId="{A42DB187-3135-4C98-9D1D-37EECE5C3DAA}" destId="{854879FE-BE8F-4624-AAD6-7DAD88595B55}" srcOrd="0" destOrd="0" presId="urn:microsoft.com/office/officeart/2008/layout/VerticalCurvedList"/>
    <dgm:cxn modelId="{F90FCF80-C46D-4DBA-A432-FB92EBDFBD9C}" type="presOf" srcId="{C7DCCDF0-352F-4595-829A-4603F3C4EC74}" destId="{B17D6A93-F7BC-4355-A6B0-54B956AD5D0E}" srcOrd="0" destOrd="0" presId="urn:microsoft.com/office/officeart/2008/layout/VerticalCurvedList"/>
    <dgm:cxn modelId="{D49B0FDF-1DCE-407D-B3D6-087A057D1B9A}" type="presOf" srcId="{6AB27FEB-6B46-4226-A3D0-F39ED297C4D3}" destId="{30C4D84D-83B0-4115-B1BA-BB76086E6A0A}" srcOrd="0" destOrd="0" presId="urn:microsoft.com/office/officeart/2008/layout/VerticalCurvedList"/>
    <dgm:cxn modelId="{02DF88C0-07CE-49E7-91D1-17FD22084D01}" srcId="{F84F6C66-5521-40C2-99FF-C86F056ED85A}" destId="{57D1A95B-FCA3-4CCF-BC28-0705EF0DA074}" srcOrd="2" destOrd="0" parTransId="{1191505A-3AE0-48A1-8DBF-71E3C42AB60A}" sibTransId="{875898E9-CE1B-4FC3-A10D-75A6FED452FD}"/>
    <dgm:cxn modelId="{79A8392E-8D75-495D-B09C-4591DB89DA3E}" type="presOf" srcId="{6986C4B9-B145-472D-B5FE-F8225511AC7D}" destId="{6D8C2A91-E19F-463D-BD24-AB9142C0ABED}" srcOrd="0" destOrd="0" presId="urn:microsoft.com/office/officeart/2008/layout/VerticalCurvedList"/>
    <dgm:cxn modelId="{21355851-7154-443D-B2FD-8DD1657782CE}" srcId="{F84F6C66-5521-40C2-99FF-C86F056ED85A}" destId="{AF01EF08-2799-4C6A-929A-2A15551D8D32}" srcOrd="3" destOrd="0" parTransId="{ECCF450B-01A7-4768-BEA0-6B0BAEEC488E}" sibTransId="{C70B2A5A-3523-499F-B32C-4564AFC3CDF7}"/>
    <dgm:cxn modelId="{56491A57-B091-4F3C-8DEF-2F9DFA8F78A9}" type="presOf" srcId="{AF01EF08-2799-4C6A-929A-2A15551D8D32}" destId="{FFB87230-A43F-4ADE-AA01-F0A3AFAA6F65}" srcOrd="0" destOrd="0" presId="urn:microsoft.com/office/officeart/2008/layout/VerticalCurvedList"/>
    <dgm:cxn modelId="{0112D811-2DA9-4E58-AE9D-962FE2A4A61D}" srcId="{F84F6C66-5521-40C2-99FF-C86F056ED85A}" destId="{A72E44ED-20D6-43BA-8BFB-3D49339C0985}" srcOrd="5" destOrd="0" parTransId="{77699D2A-0A7A-4462-B74C-D68DABE3F582}" sibTransId="{1A4B600A-EDBA-43AD-8598-AA4063970E68}"/>
    <dgm:cxn modelId="{B2FD290F-A12C-411E-AC92-AF7C602D2D99}" srcId="{F84F6C66-5521-40C2-99FF-C86F056ED85A}" destId="{A42DB187-3135-4C98-9D1D-37EECE5C3DAA}" srcOrd="0" destOrd="0" parTransId="{3FF8DFCD-AAF2-49B2-A066-9924369639BF}" sibTransId="{6AB27FEB-6B46-4226-A3D0-F39ED297C4D3}"/>
    <dgm:cxn modelId="{B73F08BE-73A4-4C1A-8FAD-820BBD30981C}" srcId="{F84F6C66-5521-40C2-99FF-C86F056ED85A}" destId="{9F1E1127-FB95-4366-A6E8-07BB64E94FB2}" srcOrd="4" destOrd="0" parTransId="{EE2F94F1-4149-4370-A1F0-EF1B51D0BB98}" sibTransId="{B8C82310-23FC-4E5B-8127-2A3B11FC3B9D}"/>
    <dgm:cxn modelId="{B2F46F6A-3B4D-430F-8D80-2964926EBE63}" type="presOf" srcId="{57D1A95B-FCA3-4CCF-BC28-0705EF0DA074}" destId="{516DD1F4-A210-4170-91D2-7E7F9DCC880D}" srcOrd="0" destOrd="0" presId="urn:microsoft.com/office/officeart/2008/layout/VerticalCurvedList"/>
    <dgm:cxn modelId="{CBB39713-9604-4FD8-B5FA-DDAF64B35EBE}" type="presParOf" srcId="{CC40E849-C888-4AC7-910D-E24D8544BF0D}" destId="{3170B91E-7745-44B8-97A4-A475B63696D5}" srcOrd="0" destOrd="0" presId="urn:microsoft.com/office/officeart/2008/layout/VerticalCurvedList"/>
    <dgm:cxn modelId="{22012E61-1079-4153-A1BF-983C7DC9B97A}" type="presParOf" srcId="{3170B91E-7745-44B8-97A4-A475B63696D5}" destId="{B63202F2-F136-4A53-BBC0-18A18E8C1FF9}" srcOrd="0" destOrd="0" presId="urn:microsoft.com/office/officeart/2008/layout/VerticalCurvedList"/>
    <dgm:cxn modelId="{5BC6BD11-628C-43F4-A772-7CF7505FF71F}" type="presParOf" srcId="{B63202F2-F136-4A53-BBC0-18A18E8C1FF9}" destId="{7E7B918D-80DD-4DD8-AF7E-2AC82BB8EC7D}" srcOrd="0" destOrd="0" presId="urn:microsoft.com/office/officeart/2008/layout/VerticalCurvedList"/>
    <dgm:cxn modelId="{FC99753F-4CB2-4146-9AD8-AB85EF0D316F}" type="presParOf" srcId="{B63202F2-F136-4A53-BBC0-18A18E8C1FF9}" destId="{30C4D84D-83B0-4115-B1BA-BB76086E6A0A}" srcOrd="1" destOrd="0" presId="urn:microsoft.com/office/officeart/2008/layout/VerticalCurvedList"/>
    <dgm:cxn modelId="{4AF675C7-288B-4BD6-9B07-00E85AA0D68C}" type="presParOf" srcId="{B63202F2-F136-4A53-BBC0-18A18E8C1FF9}" destId="{A159ED3E-2BCE-454E-809E-1592E13B2FD6}" srcOrd="2" destOrd="0" presId="urn:microsoft.com/office/officeart/2008/layout/VerticalCurvedList"/>
    <dgm:cxn modelId="{F033EB66-FF4E-4D73-A414-D7E2D5040F39}" type="presParOf" srcId="{B63202F2-F136-4A53-BBC0-18A18E8C1FF9}" destId="{566083D9-89B6-435D-846D-36DACD77A22D}" srcOrd="3" destOrd="0" presId="urn:microsoft.com/office/officeart/2008/layout/VerticalCurvedList"/>
    <dgm:cxn modelId="{2EC07893-FD04-4ECF-9AF9-49E4B8699D42}" type="presParOf" srcId="{3170B91E-7745-44B8-97A4-A475B63696D5}" destId="{854879FE-BE8F-4624-AAD6-7DAD88595B55}" srcOrd="1" destOrd="0" presId="urn:microsoft.com/office/officeart/2008/layout/VerticalCurvedList"/>
    <dgm:cxn modelId="{0FE594E0-FEB8-4A81-A7A7-0D06AEA9B011}" type="presParOf" srcId="{3170B91E-7745-44B8-97A4-A475B63696D5}" destId="{576EA7A6-9687-48F0-B5E9-2EC6C67105D3}" srcOrd="2" destOrd="0" presId="urn:microsoft.com/office/officeart/2008/layout/VerticalCurvedList"/>
    <dgm:cxn modelId="{464EAF40-3C2D-4093-AEF1-E3D624B16284}" type="presParOf" srcId="{576EA7A6-9687-48F0-B5E9-2EC6C67105D3}" destId="{2CC09460-0385-4576-B212-932E023A1EEB}" srcOrd="0" destOrd="0" presId="urn:microsoft.com/office/officeart/2008/layout/VerticalCurvedList"/>
    <dgm:cxn modelId="{75047D52-5A45-45DC-ABD3-698C32EB23C6}" type="presParOf" srcId="{3170B91E-7745-44B8-97A4-A475B63696D5}" destId="{6D8C2A91-E19F-463D-BD24-AB9142C0ABED}" srcOrd="3" destOrd="0" presId="urn:microsoft.com/office/officeart/2008/layout/VerticalCurvedList"/>
    <dgm:cxn modelId="{F4D23DBD-4551-4A24-9E4F-7FA30BF47DA1}" type="presParOf" srcId="{3170B91E-7745-44B8-97A4-A475B63696D5}" destId="{70753EA5-A45D-491F-AA72-02A8019248CE}" srcOrd="4" destOrd="0" presId="urn:microsoft.com/office/officeart/2008/layout/VerticalCurvedList"/>
    <dgm:cxn modelId="{EA7407E6-EFB7-42FE-9C56-6E722191279D}" type="presParOf" srcId="{70753EA5-A45D-491F-AA72-02A8019248CE}" destId="{7FF197B5-19DF-437E-8EA4-F5EF1D7448A3}" srcOrd="0" destOrd="0" presId="urn:microsoft.com/office/officeart/2008/layout/VerticalCurvedList"/>
    <dgm:cxn modelId="{98F8CEF0-E808-41BC-BF98-5830FF3BFE1A}" type="presParOf" srcId="{3170B91E-7745-44B8-97A4-A475B63696D5}" destId="{516DD1F4-A210-4170-91D2-7E7F9DCC880D}" srcOrd="5" destOrd="0" presId="urn:microsoft.com/office/officeart/2008/layout/VerticalCurvedList"/>
    <dgm:cxn modelId="{8DE33EDC-9F8B-4C99-9F80-F28500722B14}" type="presParOf" srcId="{3170B91E-7745-44B8-97A4-A475B63696D5}" destId="{6C1040A0-D0FE-4D55-B1B6-846EE577A400}" srcOrd="6" destOrd="0" presId="urn:microsoft.com/office/officeart/2008/layout/VerticalCurvedList"/>
    <dgm:cxn modelId="{E99A6790-DCEB-45AA-A5CB-55F8B9DE2FFC}" type="presParOf" srcId="{6C1040A0-D0FE-4D55-B1B6-846EE577A400}" destId="{22575A18-223C-4A93-B3F0-1CA215286AC0}" srcOrd="0" destOrd="0" presId="urn:microsoft.com/office/officeart/2008/layout/VerticalCurvedList"/>
    <dgm:cxn modelId="{1B70F581-3359-41B1-8E39-CE44E2BCB0B6}" type="presParOf" srcId="{3170B91E-7745-44B8-97A4-A475B63696D5}" destId="{FFB87230-A43F-4ADE-AA01-F0A3AFAA6F65}" srcOrd="7" destOrd="0" presId="urn:microsoft.com/office/officeart/2008/layout/VerticalCurvedList"/>
    <dgm:cxn modelId="{99F3819F-A493-4C2C-A6BD-439824049E95}" type="presParOf" srcId="{3170B91E-7745-44B8-97A4-A475B63696D5}" destId="{C8D36DD9-5FA3-413F-B45E-60A64B3D0AAD}" srcOrd="8" destOrd="0" presId="urn:microsoft.com/office/officeart/2008/layout/VerticalCurvedList"/>
    <dgm:cxn modelId="{D4A2C4EF-918B-41D6-858F-3EC15873E1B2}" type="presParOf" srcId="{C8D36DD9-5FA3-413F-B45E-60A64B3D0AAD}" destId="{AEA2F258-E6EB-4F32-89BB-D45632EC2648}" srcOrd="0" destOrd="0" presId="urn:microsoft.com/office/officeart/2008/layout/VerticalCurvedList"/>
    <dgm:cxn modelId="{166623E9-556F-4D29-9032-17FA1AD2E571}" type="presParOf" srcId="{3170B91E-7745-44B8-97A4-A475B63696D5}" destId="{27AD8962-C758-45E9-A4AF-50ECCD017247}" srcOrd="9" destOrd="0" presId="urn:microsoft.com/office/officeart/2008/layout/VerticalCurvedList"/>
    <dgm:cxn modelId="{7A59C8E8-6EAA-4948-BF30-6CC75A04B7B6}" type="presParOf" srcId="{3170B91E-7745-44B8-97A4-A475B63696D5}" destId="{E20398B4-DDA0-4D9E-8B8E-AE05C1321077}" srcOrd="10" destOrd="0" presId="urn:microsoft.com/office/officeart/2008/layout/VerticalCurvedList"/>
    <dgm:cxn modelId="{2440DBC4-8C96-4FBC-9836-13B5892DBCE9}" type="presParOf" srcId="{E20398B4-DDA0-4D9E-8B8E-AE05C1321077}" destId="{15B8E1F6-A601-42B6-8932-11EC4DA5A6CA}" srcOrd="0" destOrd="0" presId="urn:microsoft.com/office/officeart/2008/layout/VerticalCurvedList"/>
    <dgm:cxn modelId="{6E88A6D1-EC65-478E-963B-483D59DE5500}" type="presParOf" srcId="{3170B91E-7745-44B8-97A4-A475B63696D5}" destId="{E85B57CB-2748-437A-A9D0-C9DCB5687D69}" srcOrd="11" destOrd="0" presId="urn:microsoft.com/office/officeart/2008/layout/VerticalCurvedList"/>
    <dgm:cxn modelId="{EF5FA733-8227-49FA-B101-E58EF66D5C5D}" type="presParOf" srcId="{3170B91E-7745-44B8-97A4-A475B63696D5}" destId="{36D2D1D7-B4E9-4950-A0FC-A21EB6A8E2CD}" srcOrd="12" destOrd="0" presId="urn:microsoft.com/office/officeart/2008/layout/VerticalCurvedList"/>
    <dgm:cxn modelId="{D45EB72E-DE3F-4837-9195-E71D1C6229D3}" type="presParOf" srcId="{36D2D1D7-B4E9-4950-A0FC-A21EB6A8E2CD}" destId="{C7062D9B-4A87-46F0-8AA9-37927D866D8E}" srcOrd="0" destOrd="0" presId="urn:microsoft.com/office/officeart/2008/layout/VerticalCurvedList"/>
    <dgm:cxn modelId="{75D11909-F518-46E6-B9CE-D7E4C8776BD4}" type="presParOf" srcId="{3170B91E-7745-44B8-97A4-A475B63696D5}" destId="{B17D6A93-F7BC-4355-A6B0-54B956AD5D0E}" srcOrd="13" destOrd="0" presId="urn:microsoft.com/office/officeart/2008/layout/VerticalCurvedList"/>
    <dgm:cxn modelId="{89DA8CB8-6893-498A-9278-902FFE34709A}" type="presParOf" srcId="{3170B91E-7745-44B8-97A4-A475B63696D5}" destId="{5D530A22-12A8-4359-9EA7-3092B7A6BDDE}" srcOrd="14" destOrd="0" presId="urn:microsoft.com/office/officeart/2008/layout/VerticalCurvedList"/>
    <dgm:cxn modelId="{00ADFA26-500F-4996-B93C-59D808137469}" type="presParOf" srcId="{5D530A22-12A8-4359-9EA7-3092B7A6BDDE}" destId="{EDEB7342-95E5-451F-BEA3-9E3A2F97098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2816D5C-A86F-46B2-AE62-D48E72A9E066}" type="doc">
      <dgm:prSet loTypeId="urn:microsoft.com/office/officeart/2005/8/layout/pyramid2" loCatId="pyramid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3CCE6D13-87B0-4332-AF3E-46CF4533EF61}">
      <dgm:prSet phldrT="[Текст]" custT="1"/>
      <dgm:spPr>
        <a:solidFill>
          <a:srgbClr val="66FFFF">
            <a:alpha val="90000"/>
          </a:srgb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Погашение кредитов от кредитных организаций  - 64 487,7 тыс. рублей.</a:t>
          </a:r>
          <a:endParaRPr lang="ru-RU" sz="19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446597-75AC-4A37-8F87-8137F0F59F06}" type="parTrans" cxnId="{36902F67-76AF-4F7F-A13C-C4B37D675303}">
      <dgm:prSet/>
      <dgm:spPr/>
      <dgm:t>
        <a:bodyPr/>
        <a:lstStyle/>
        <a:p>
          <a:endParaRPr lang="ru-RU"/>
        </a:p>
      </dgm:t>
    </dgm:pt>
    <dgm:pt modelId="{E1B704D9-38CA-4DF2-9C0B-C85755A40CA2}" type="sibTrans" cxnId="{36902F67-76AF-4F7F-A13C-C4B37D675303}">
      <dgm:prSet/>
      <dgm:spPr/>
      <dgm:t>
        <a:bodyPr/>
        <a:lstStyle/>
        <a:p>
          <a:endParaRPr lang="ru-RU"/>
        </a:p>
      </dgm:t>
    </dgm:pt>
    <dgm:pt modelId="{8EBE5D3C-2E38-4137-A7FC-19B2AEC6EE55}">
      <dgm:prSet phldrT="[Текст]" custT="1"/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Изменение остатков на счетах   по учету средств бюджетов </a:t>
          </a:r>
        </a:p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26 782,4 тыс. руб.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672D21-5E78-4C67-832E-BF2E2520A454}" type="parTrans" cxnId="{BCBDE065-3E98-41F5-9E1C-D9B38D3D0A94}">
      <dgm:prSet/>
      <dgm:spPr/>
      <dgm:t>
        <a:bodyPr/>
        <a:lstStyle/>
        <a:p>
          <a:endParaRPr lang="ru-RU"/>
        </a:p>
      </dgm:t>
    </dgm:pt>
    <dgm:pt modelId="{4EAD4A66-B292-4186-B9B5-0B7AF213A3B5}" type="sibTrans" cxnId="{BCBDE065-3E98-41F5-9E1C-D9B38D3D0A94}">
      <dgm:prSet/>
      <dgm:spPr/>
      <dgm:t>
        <a:bodyPr/>
        <a:lstStyle/>
        <a:p>
          <a:endParaRPr lang="ru-RU"/>
        </a:p>
      </dgm:t>
    </dgm:pt>
    <dgm:pt modelId="{6443346A-C433-4003-BF98-7A1909420C8B}" type="pres">
      <dgm:prSet presAssocID="{22816D5C-A86F-46B2-AE62-D48E72A9E066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EE3E42D6-A327-49D7-9CF0-4F39C7BCE590}" type="pres">
      <dgm:prSet presAssocID="{22816D5C-A86F-46B2-AE62-D48E72A9E066}" presName="pyramid" presStyleLbl="node1" presStyleIdx="0" presStyleCnt="1" custAng="10800000" custLinFactNeighborX="-98328" custLinFactNeighborY="75965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392B33D3-8F03-4185-93D0-CDFBB1FE5E59}" type="pres">
      <dgm:prSet presAssocID="{22816D5C-A86F-46B2-AE62-D48E72A9E066}" presName="theList" presStyleCnt="0"/>
      <dgm:spPr/>
    </dgm:pt>
    <dgm:pt modelId="{27F0D9D2-F5B1-4EF3-8CD4-8D783F223AEC}" type="pres">
      <dgm:prSet presAssocID="{3CCE6D13-87B0-4332-AF3E-46CF4533EF61}" presName="aNode" presStyleLbl="fgAcc1" presStyleIdx="0" presStyleCnt="2" custScaleX="146959" custScaleY="54206" custLinFactY="70750" custLinFactNeighborX="364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94A237-1BAB-460D-87C3-B5C08E52720D}" type="pres">
      <dgm:prSet presAssocID="{3CCE6D13-87B0-4332-AF3E-46CF4533EF61}" presName="aSpace" presStyleCnt="0"/>
      <dgm:spPr/>
    </dgm:pt>
    <dgm:pt modelId="{5943FBF8-3D2A-4B8E-B0F6-352AE796E670}" type="pres">
      <dgm:prSet presAssocID="{8EBE5D3C-2E38-4137-A7FC-19B2AEC6EE55}" presName="aNode" presStyleLbl="fgAcc1" presStyleIdx="1" presStyleCnt="2" custScaleX="142656" custScaleY="48258" custLinFactY="-108695" custLinFactNeighborX="1763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E1697E-BC18-4BD2-8042-0E55794F3900}" type="pres">
      <dgm:prSet presAssocID="{8EBE5D3C-2E38-4137-A7FC-19B2AEC6EE55}" presName="aSpace" presStyleCnt="0"/>
      <dgm:spPr/>
    </dgm:pt>
  </dgm:ptLst>
  <dgm:cxnLst>
    <dgm:cxn modelId="{F6822543-E5F1-4F23-A5CD-9C927640575E}" type="presOf" srcId="{3CCE6D13-87B0-4332-AF3E-46CF4533EF61}" destId="{27F0D9D2-F5B1-4EF3-8CD4-8D783F223AEC}" srcOrd="0" destOrd="0" presId="urn:microsoft.com/office/officeart/2005/8/layout/pyramid2"/>
    <dgm:cxn modelId="{BCBDE065-3E98-41F5-9E1C-D9B38D3D0A94}" srcId="{22816D5C-A86F-46B2-AE62-D48E72A9E066}" destId="{8EBE5D3C-2E38-4137-A7FC-19B2AEC6EE55}" srcOrd="1" destOrd="0" parTransId="{71672D21-5E78-4C67-832E-BF2E2520A454}" sibTransId="{4EAD4A66-B292-4186-B9B5-0B7AF213A3B5}"/>
    <dgm:cxn modelId="{36902F67-76AF-4F7F-A13C-C4B37D675303}" srcId="{22816D5C-A86F-46B2-AE62-D48E72A9E066}" destId="{3CCE6D13-87B0-4332-AF3E-46CF4533EF61}" srcOrd="0" destOrd="0" parTransId="{E8446597-75AC-4A37-8F87-8137F0F59F06}" sibTransId="{E1B704D9-38CA-4DF2-9C0B-C85755A40CA2}"/>
    <dgm:cxn modelId="{ABC99631-941C-4F00-91ED-02929053E0CC}" type="presOf" srcId="{8EBE5D3C-2E38-4137-A7FC-19B2AEC6EE55}" destId="{5943FBF8-3D2A-4B8E-B0F6-352AE796E670}" srcOrd="0" destOrd="0" presId="urn:microsoft.com/office/officeart/2005/8/layout/pyramid2"/>
    <dgm:cxn modelId="{DB6EFA95-8956-4222-9E5F-29752CA9A81C}" type="presOf" srcId="{22816D5C-A86F-46B2-AE62-D48E72A9E066}" destId="{6443346A-C433-4003-BF98-7A1909420C8B}" srcOrd="0" destOrd="0" presId="urn:microsoft.com/office/officeart/2005/8/layout/pyramid2"/>
    <dgm:cxn modelId="{C6353130-FCF9-4C41-BFD2-A7923C333066}" type="presParOf" srcId="{6443346A-C433-4003-BF98-7A1909420C8B}" destId="{EE3E42D6-A327-49D7-9CF0-4F39C7BCE590}" srcOrd="0" destOrd="0" presId="urn:microsoft.com/office/officeart/2005/8/layout/pyramid2"/>
    <dgm:cxn modelId="{1D860F70-84D9-4FBD-9005-B2677CD321F9}" type="presParOf" srcId="{6443346A-C433-4003-BF98-7A1909420C8B}" destId="{392B33D3-8F03-4185-93D0-CDFBB1FE5E59}" srcOrd="1" destOrd="0" presId="urn:microsoft.com/office/officeart/2005/8/layout/pyramid2"/>
    <dgm:cxn modelId="{BD91F44B-08ED-4F0A-8AF2-8212A8E1ECE8}" type="presParOf" srcId="{392B33D3-8F03-4185-93D0-CDFBB1FE5E59}" destId="{27F0D9D2-F5B1-4EF3-8CD4-8D783F223AEC}" srcOrd="0" destOrd="0" presId="urn:microsoft.com/office/officeart/2005/8/layout/pyramid2"/>
    <dgm:cxn modelId="{11501C7D-E896-43DC-8D2A-E4E434BA83C5}" type="presParOf" srcId="{392B33D3-8F03-4185-93D0-CDFBB1FE5E59}" destId="{6094A237-1BAB-460D-87C3-B5C08E52720D}" srcOrd="1" destOrd="0" presId="urn:microsoft.com/office/officeart/2005/8/layout/pyramid2"/>
    <dgm:cxn modelId="{4EEB7F49-3CB1-4E45-8A39-5A2D4517BA41}" type="presParOf" srcId="{392B33D3-8F03-4185-93D0-CDFBB1FE5E59}" destId="{5943FBF8-3D2A-4B8E-B0F6-352AE796E670}" srcOrd="2" destOrd="0" presId="urn:microsoft.com/office/officeart/2005/8/layout/pyramid2"/>
    <dgm:cxn modelId="{F18BB12F-03BA-4AE8-A31A-318C63CCF998}" type="presParOf" srcId="{392B33D3-8F03-4185-93D0-CDFBB1FE5E59}" destId="{08E1697E-BC18-4BD2-8042-0E55794F3900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6B326A-B1A6-4289-8661-B4FCEBAC4D59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90CB856-25D9-4CFB-A2AD-FD0F9CA12B7D}">
      <dgm:prSet phldrT="[Текст]" custT="1"/>
      <dgm:spPr/>
      <dgm:t>
        <a:bodyPr/>
        <a:lstStyle/>
        <a:p>
          <a:pPr algn="ctr"/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Формирование основных характеристик бюджета муниципального образования «</a:t>
          </a:r>
          <a:r>
            <a:rPr lang="ru-RU" sz="18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Малопургинский</a:t>
          </a: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район» с учетом: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A253B56-A39F-4A6B-9E93-7FD696550198}" type="parTrans" cxnId="{03162FDF-2B5F-4BFD-945F-FE759B6F5D7E}">
      <dgm:prSet/>
      <dgm:spPr/>
      <dgm:t>
        <a:bodyPr/>
        <a:lstStyle/>
        <a:p>
          <a:endParaRPr lang="ru-RU"/>
        </a:p>
      </dgm:t>
    </dgm:pt>
    <dgm:pt modelId="{EF057A0D-4297-44E4-BC5D-339A246363B3}" type="sibTrans" cxnId="{03162FDF-2B5F-4BFD-945F-FE759B6F5D7E}">
      <dgm:prSet/>
      <dgm:spPr/>
      <dgm:t>
        <a:bodyPr/>
        <a:lstStyle/>
        <a:p>
          <a:endParaRPr lang="ru-RU"/>
        </a:p>
      </dgm:t>
    </dgm:pt>
    <dgm:pt modelId="{1EDD2E1F-7D23-435C-8498-29151650CCEA}" type="pres">
      <dgm:prSet presAssocID="{A76B326A-B1A6-4289-8661-B4FCEBAC4D5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3B9877-007F-4FF8-A415-B5437830542E}" type="pres">
      <dgm:prSet presAssocID="{390CB856-25D9-4CFB-A2AD-FD0F9CA12B7D}" presName="parentText" presStyleLbl="node1" presStyleIdx="0" presStyleCnt="1" custScaleY="51527" custLinFactY="-100000" custLinFactNeighborY="-10599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85204E-22BB-4327-966F-001BB19403B7}" type="presOf" srcId="{390CB856-25D9-4CFB-A2AD-FD0F9CA12B7D}" destId="{FB3B9877-007F-4FF8-A415-B5437830542E}" srcOrd="0" destOrd="0" presId="urn:microsoft.com/office/officeart/2005/8/layout/vList2"/>
    <dgm:cxn modelId="{E231D85F-4A71-4944-B827-6DFCD47F77D2}" type="presOf" srcId="{A76B326A-B1A6-4289-8661-B4FCEBAC4D59}" destId="{1EDD2E1F-7D23-435C-8498-29151650CCEA}" srcOrd="0" destOrd="0" presId="urn:microsoft.com/office/officeart/2005/8/layout/vList2"/>
    <dgm:cxn modelId="{03162FDF-2B5F-4BFD-945F-FE759B6F5D7E}" srcId="{A76B326A-B1A6-4289-8661-B4FCEBAC4D59}" destId="{390CB856-25D9-4CFB-A2AD-FD0F9CA12B7D}" srcOrd="0" destOrd="0" parTransId="{4A253B56-A39F-4A6B-9E93-7FD696550198}" sibTransId="{EF057A0D-4297-44E4-BC5D-339A246363B3}"/>
    <dgm:cxn modelId="{1AEE0CBB-F5D6-425F-8D44-B26B3B6965B9}" type="presParOf" srcId="{1EDD2E1F-7D23-435C-8498-29151650CCEA}" destId="{FB3B9877-007F-4FF8-A415-B5437830542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4CAF70-FD7D-4F4E-B149-9CD27B9DCC4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3429FB5-E0E7-4728-BF1D-5693DA5A9B05}">
      <dgm:prSet phldrT="[Текст]" custT="1"/>
      <dgm:spPr/>
      <dgm:t>
        <a:bodyPr/>
        <a:lstStyle/>
        <a:p>
          <a:pPr algn="ctr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Повышение эффективности управления бюджетными ресурсами, в том числе за счет: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68CB53C5-B564-43BB-8C98-0CE135779DBA}" type="parTrans" cxnId="{A381CFCA-6BBF-43DB-9DE7-EF59FECD1A9B}">
      <dgm:prSet/>
      <dgm:spPr/>
      <dgm:t>
        <a:bodyPr/>
        <a:lstStyle/>
        <a:p>
          <a:endParaRPr lang="ru-RU"/>
        </a:p>
      </dgm:t>
    </dgm:pt>
    <dgm:pt modelId="{3B92519C-FA09-4F7D-B9CE-ED411060F2D1}" type="sibTrans" cxnId="{A381CFCA-6BBF-43DB-9DE7-EF59FECD1A9B}">
      <dgm:prSet/>
      <dgm:spPr/>
      <dgm:t>
        <a:bodyPr/>
        <a:lstStyle/>
        <a:p>
          <a:endParaRPr lang="ru-RU"/>
        </a:p>
      </dgm:t>
    </dgm:pt>
    <dgm:pt modelId="{7501055E-F915-45B3-A34B-8BF86EDF43BE}" type="pres">
      <dgm:prSet presAssocID="{7B4CAF70-FD7D-4F4E-B149-9CD27B9DCC4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CF27C9-391B-4FFF-A627-649ACE127A65}" type="pres">
      <dgm:prSet presAssocID="{83429FB5-E0E7-4728-BF1D-5693DA5A9B05}" presName="parentText" presStyleLbl="node1" presStyleIdx="0" presStyleCnt="1" custScaleY="46783" custLinFactY="-100000" custLinFactNeighborY="-12253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81CFCA-6BBF-43DB-9DE7-EF59FECD1A9B}" srcId="{7B4CAF70-FD7D-4F4E-B149-9CD27B9DCC44}" destId="{83429FB5-E0E7-4728-BF1D-5693DA5A9B05}" srcOrd="0" destOrd="0" parTransId="{68CB53C5-B564-43BB-8C98-0CE135779DBA}" sibTransId="{3B92519C-FA09-4F7D-B9CE-ED411060F2D1}"/>
    <dgm:cxn modelId="{451F37F8-84F2-4D4C-BDCB-642DA58F4AC3}" type="presOf" srcId="{7B4CAF70-FD7D-4F4E-B149-9CD27B9DCC44}" destId="{7501055E-F915-45B3-A34B-8BF86EDF43BE}" srcOrd="0" destOrd="0" presId="urn:microsoft.com/office/officeart/2005/8/layout/vList2"/>
    <dgm:cxn modelId="{52CF1672-1270-496A-BD63-BD91AC60FC8C}" type="presOf" srcId="{83429FB5-E0E7-4728-BF1D-5693DA5A9B05}" destId="{CECF27C9-391B-4FFF-A627-649ACE127A65}" srcOrd="0" destOrd="0" presId="urn:microsoft.com/office/officeart/2005/8/layout/vList2"/>
    <dgm:cxn modelId="{8F5CC016-F093-401E-A290-0EE6D38217A8}" type="presParOf" srcId="{7501055E-F915-45B3-A34B-8BF86EDF43BE}" destId="{CECF27C9-391B-4FFF-A627-649ACE127A6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4CAF70-FD7D-4F4E-B149-9CD27B9DCC44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83429FB5-E0E7-4728-BF1D-5693DA5A9B05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Обеспечение открытости бюджетного процесса в муниципальном образовании «</a:t>
          </a:r>
          <a:r>
            <a:rPr lang="ru-RU" sz="16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Малопургинский</a:t>
          </a:r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район» и вовлечение в него граждан;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8CB53C5-B564-43BB-8C98-0CE135779DBA}" type="parTrans" cxnId="{A381CFCA-6BBF-43DB-9DE7-EF59FECD1A9B}">
      <dgm:prSet/>
      <dgm:spPr/>
      <dgm:t>
        <a:bodyPr/>
        <a:lstStyle/>
        <a:p>
          <a:endParaRPr lang="ru-RU"/>
        </a:p>
      </dgm:t>
    </dgm:pt>
    <dgm:pt modelId="{3B92519C-FA09-4F7D-B9CE-ED411060F2D1}" type="sibTrans" cxnId="{A381CFCA-6BBF-43DB-9DE7-EF59FECD1A9B}">
      <dgm:prSet/>
      <dgm:spPr/>
      <dgm:t>
        <a:bodyPr/>
        <a:lstStyle/>
        <a:p>
          <a:endParaRPr lang="ru-RU"/>
        </a:p>
      </dgm:t>
    </dgm:pt>
    <dgm:pt modelId="{042A2875-3359-4A8C-84A8-96B4A75F2A1B}">
      <dgm:prSet custT="1"/>
      <dgm:spPr/>
      <dgm:t>
        <a:bodyPr/>
        <a:lstStyle/>
        <a:p>
          <a:pPr algn="ctr"/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Формирование </a:t>
          </a:r>
          <a:r>
            <a: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 продвижение положительного инвестиционного имиджа </a:t>
          </a:r>
          <a:r>
            <a:rPr lang="ru-RU" sz="16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муни-ципального</a:t>
          </a:r>
          <a:r>
            <a: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образования «</a:t>
          </a:r>
          <a:r>
            <a:rPr lang="ru-RU" sz="16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Малопургинский</a:t>
          </a:r>
          <a:r>
            <a: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район», работа с инвесторами, содействие в организации финансирования инвестиционных и инфраструктурных проектов, повышение их социальной и бюджетной эффективности;</a:t>
          </a:r>
        </a:p>
      </dgm:t>
    </dgm:pt>
    <dgm:pt modelId="{93F934BB-66A7-4871-8173-B78A6DFC13CE}" type="parTrans" cxnId="{FDBBFDDE-C804-4FDB-9668-BE3B6C584078}">
      <dgm:prSet/>
      <dgm:spPr/>
      <dgm:t>
        <a:bodyPr/>
        <a:lstStyle/>
        <a:p>
          <a:endParaRPr lang="ru-RU"/>
        </a:p>
      </dgm:t>
    </dgm:pt>
    <dgm:pt modelId="{4A68CD71-B711-4922-8FA8-1ED53C2304A6}" type="sibTrans" cxnId="{FDBBFDDE-C804-4FDB-9668-BE3B6C584078}">
      <dgm:prSet/>
      <dgm:spPr/>
      <dgm:t>
        <a:bodyPr/>
        <a:lstStyle/>
        <a:p>
          <a:endParaRPr lang="ru-RU"/>
        </a:p>
      </dgm:t>
    </dgm:pt>
    <dgm:pt modelId="{85EF42FA-0C5A-417D-9092-FEFC6F624C46}">
      <dgm:prSet custT="1"/>
      <dgm:spPr/>
      <dgm:t>
        <a:bodyPr/>
        <a:lstStyle/>
        <a:p>
          <a:pPr algn="ctr"/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Реализация </a:t>
          </a:r>
          <a:r>
            <a: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мероприятий Подпрограммы «Управление муниципальными финансами муниципального образования «</a:t>
          </a:r>
          <a:r>
            <a:rPr lang="ru-RU" sz="16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Малопургинский</a:t>
          </a:r>
          <a:r>
            <a: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район»;</a:t>
          </a:r>
        </a:p>
      </dgm:t>
    </dgm:pt>
    <dgm:pt modelId="{91774053-A3F3-48E1-B08D-C22AB9C90532}" type="parTrans" cxnId="{685B0B9F-702C-4235-A80A-3092EE393E52}">
      <dgm:prSet/>
      <dgm:spPr/>
      <dgm:t>
        <a:bodyPr/>
        <a:lstStyle/>
        <a:p>
          <a:endParaRPr lang="ru-RU"/>
        </a:p>
      </dgm:t>
    </dgm:pt>
    <dgm:pt modelId="{ACCBCDD4-CCF6-4E4F-B2DA-34F78FF9635C}" type="sibTrans" cxnId="{685B0B9F-702C-4235-A80A-3092EE393E52}">
      <dgm:prSet/>
      <dgm:spPr/>
      <dgm:t>
        <a:bodyPr/>
        <a:lstStyle/>
        <a:p>
          <a:endParaRPr lang="ru-RU"/>
        </a:p>
      </dgm:t>
    </dgm:pt>
    <dgm:pt modelId="{D286C8C2-A92B-4950-9B98-776FE9EB006B}">
      <dgm:prSet custT="1"/>
      <dgm:spPr/>
      <dgm:t>
        <a:bodyPr/>
        <a:lstStyle/>
        <a:p>
          <a:pPr algn="ctr"/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Ориентация </a:t>
          </a:r>
          <a:r>
            <a: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бюджетной политики в сфере межбюджетных отношений на решение следующих задач:</a:t>
          </a:r>
        </a:p>
      </dgm:t>
    </dgm:pt>
    <dgm:pt modelId="{30CFA4B3-99F3-4753-8EDB-312070797A64}" type="parTrans" cxnId="{442F0AD3-C457-4AB1-BE41-9E64BD2C030E}">
      <dgm:prSet/>
      <dgm:spPr/>
      <dgm:t>
        <a:bodyPr/>
        <a:lstStyle/>
        <a:p>
          <a:endParaRPr lang="ru-RU"/>
        </a:p>
      </dgm:t>
    </dgm:pt>
    <dgm:pt modelId="{BDC7C1F4-3511-452B-B0F7-1C94129554AE}" type="sibTrans" cxnId="{442F0AD3-C457-4AB1-BE41-9E64BD2C030E}">
      <dgm:prSet/>
      <dgm:spPr/>
      <dgm:t>
        <a:bodyPr/>
        <a:lstStyle/>
        <a:p>
          <a:endParaRPr lang="ru-RU"/>
        </a:p>
      </dgm:t>
    </dgm:pt>
    <dgm:pt modelId="{7501055E-F915-45B3-A34B-8BF86EDF43BE}" type="pres">
      <dgm:prSet presAssocID="{7B4CAF70-FD7D-4F4E-B149-9CD27B9DCC4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CF27C9-391B-4FFF-A627-649ACE127A65}" type="pres">
      <dgm:prSet presAssocID="{83429FB5-E0E7-4728-BF1D-5693DA5A9B05}" presName="parentText" presStyleLbl="node1" presStyleIdx="0" presStyleCnt="4" custScaleY="46783" custLinFactY="-121353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F33424-F2EC-415C-877D-CCC9BEF6B615}" type="pres">
      <dgm:prSet presAssocID="{3B92519C-FA09-4F7D-B9CE-ED411060F2D1}" presName="spacer" presStyleCnt="0"/>
      <dgm:spPr/>
      <dgm:t>
        <a:bodyPr/>
        <a:lstStyle/>
        <a:p>
          <a:endParaRPr lang="ru-RU"/>
        </a:p>
      </dgm:t>
    </dgm:pt>
    <dgm:pt modelId="{4676942F-5B98-4889-B706-55B5B9D69E0D}" type="pres">
      <dgm:prSet presAssocID="{042A2875-3359-4A8C-84A8-96B4A75F2A1B}" presName="parentText" presStyleLbl="node1" presStyleIdx="1" presStyleCnt="4" custScaleY="74559" custLinFactY="-100000" custLinFactNeighborY="-13533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93C5D9-1B6B-4EA8-9B26-EE40A46F02B4}" type="pres">
      <dgm:prSet presAssocID="{4A68CD71-B711-4922-8FA8-1ED53C2304A6}" presName="spacer" presStyleCnt="0"/>
      <dgm:spPr/>
      <dgm:t>
        <a:bodyPr/>
        <a:lstStyle/>
        <a:p>
          <a:endParaRPr lang="ru-RU"/>
        </a:p>
      </dgm:t>
    </dgm:pt>
    <dgm:pt modelId="{A1CC4FC0-F5F6-4AF5-AA3B-2DD0039CF50B}" type="pres">
      <dgm:prSet presAssocID="{85EF42FA-0C5A-417D-9092-FEFC6F624C46}" presName="parentText" presStyleLbl="node1" presStyleIdx="2" presStyleCnt="4" custScaleY="52645" custLinFactY="-103673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EC5007-77F3-4953-BF6A-7811F7969D6F}" type="pres">
      <dgm:prSet presAssocID="{ACCBCDD4-CCF6-4E4F-B2DA-34F78FF9635C}" presName="spacer" presStyleCnt="0"/>
      <dgm:spPr/>
    </dgm:pt>
    <dgm:pt modelId="{63B0F66A-B1CF-42A6-A39D-6127461354E8}" type="pres">
      <dgm:prSet presAssocID="{D286C8C2-A92B-4950-9B98-776FE9EB006B}" presName="parentText" presStyleLbl="node1" presStyleIdx="3" presStyleCnt="4" custScaleY="39924" custLinFactY="-120821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2A7560-1F7E-4CB9-95B2-B6DA33F829F8}" type="presOf" srcId="{7B4CAF70-FD7D-4F4E-B149-9CD27B9DCC44}" destId="{7501055E-F915-45B3-A34B-8BF86EDF43BE}" srcOrd="0" destOrd="0" presId="urn:microsoft.com/office/officeart/2005/8/layout/vList2"/>
    <dgm:cxn modelId="{442F0AD3-C457-4AB1-BE41-9E64BD2C030E}" srcId="{7B4CAF70-FD7D-4F4E-B149-9CD27B9DCC44}" destId="{D286C8C2-A92B-4950-9B98-776FE9EB006B}" srcOrd="3" destOrd="0" parTransId="{30CFA4B3-99F3-4753-8EDB-312070797A64}" sibTransId="{BDC7C1F4-3511-452B-B0F7-1C94129554AE}"/>
    <dgm:cxn modelId="{6CBC7FCE-B6D8-47B1-A7D1-FA11A2770DE3}" type="presOf" srcId="{83429FB5-E0E7-4728-BF1D-5693DA5A9B05}" destId="{CECF27C9-391B-4FFF-A627-649ACE127A65}" srcOrd="0" destOrd="0" presId="urn:microsoft.com/office/officeart/2005/8/layout/vList2"/>
    <dgm:cxn modelId="{685B0B9F-702C-4235-A80A-3092EE393E52}" srcId="{7B4CAF70-FD7D-4F4E-B149-9CD27B9DCC44}" destId="{85EF42FA-0C5A-417D-9092-FEFC6F624C46}" srcOrd="2" destOrd="0" parTransId="{91774053-A3F3-48E1-B08D-C22AB9C90532}" sibTransId="{ACCBCDD4-CCF6-4E4F-B2DA-34F78FF9635C}"/>
    <dgm:cxn modelId="{EFC6176C-77A8-4325-A3D7-707FFD55180C}" type="presOf" srcId="{85EF42FA-0C5A-417D-9092-FEFC6F624C46}" destId="{A1CC4FC0-F5F6-4AF5-AA3B-2DD0039CF50B}" srcOrd="0" destOrd="0" presId="urn:microsoft.com/office/officeart/2005/8/layout/vList2"/>
    <dgm:cxn modelId="{B2BB764C-BC0E-4DE6-9AB8-27EC4630049A}" type="presOf" srcId="{D286C8C2-A92B-4950-9B98-776FE9EB006B}" destId="{63B0F66A-B1CF-42A6-A39D-6127461354E8}" srcOrd="0" destOrd="0" presId="urn:microsoft.com/office/officeart/2005/8/layout/vList2"/>
    <dgm:cxn modelId="{81DF1D5D-5D20-4427-8E0A-B780486A9F20}" type="presOf" srcId="{042A2875-3359-4A8C-84A8-96B4A75F2A1B}" destId="{4676942F-5B98-4889-B706-55B5B9D69E0D}" srcOrd="0" destOrd="0" presId="urn:microsoft.com/office/officeart/2005/8/layout/vList2"/>
    <dgm:cxn modelId="{FDBBFDDE-C804-4FDB-9668-BE3B6C584078}" srcId="{7B4CAF70-FD7D-4F4E-B149-9CD27B9DCC44}" destId="{042A2875-3359-4A8C-84A8-96B4A75F2A1B}" srcOrd="1" destOrd="0" parTransId="{93F934BB-66A7-4871-8173-B78A6DFC13CE}" sibTransId="{4A68CD71-B711-4922-8FA8-1ED53C2304A6}"/>
    <dgm:cxn modelId="{A381CFCA-6BBF-43DB-9DE7-EF59FECD1A9B}" srcId="{7B4CAF70-FD7D-4F4E-B149-9CD27B9DCC44}" destId="{83429FB5-E0E7-4728-BF1D-5693DA5A9B05}" srcOrd="0" destOrd="0" parTransId="{68CB53C5-B564-43BB-8C98-0CE135779DBA}" sibTransId="{3B92519C-FA09-4F7D-B9CE-ED411060F2D1}"/>
    <dgm:cxn modelId="{C1E4F83E-0704-4440-AD9F-59E27D1B1DF5}" type="presParOf" srcId="{7501055E-F915-45B3-A34B-8BF86EDF43BE}" destId="{CECF27C9-391B-4FFF-A627-649ACE127A65}" srcOrd="0" destOrd="0" presId="urn:microsoft.com/office/officeart/2005/8/layout/vList2"/>
    <dgm:cxn modelId="{193E5C2A-4F18-48F2-AE54-3E91B6EB8835}" type="presParOf" srcId="{7501055E-F915-45B3-A34B-8BF86EDF43BE}" destId="{C5F33424-F2EC-415C-877D-CCC9BEF6B615}" srcOrd="1" destOrd="0" presId="urn:microsoft.com/office/officeart/2005/8/layout/vList2"/>
    <dgm:cxn modelId="{B178433F-B3E4-4E9C-B7D0-62D690E79639}" type="presParOf" srcId="{7501055E-F915-45B3-A34B-8BF86EDF43BE}" destId="{4676942F-5B98-4889-B706-55B5B9D69E0D}" srcOrd="2" destOrd="0" presId="urn:microsoft.com/office/officeart/2005/8/layout/vList2"/>
    <dgm:cxn modelId="{E67DE70D-AA4B-4908-908E-96AA3BE1CC71}" type="presParOf" srcId="{7501055E-F915-45B3-A34B-8BF86EDF43BE}" destId="{2193C5D9-1B6B-4EA8-9B26-EE40A46F02B4}" srcOrd="3" destOrd="0" presId="urn:microsoft.com/office/officeart/2005/8/layout/vList2"/>
    <dgm:cxn modelId="{9585132C-9433-4D12-873C-9CC864760C34}" type="presParOf" srcId="{7501055E-F915-45B3-A34B-8BF86EDF43BE}" destId="{A1CC4FC0-F5F6-4AF5-AA3B-2DD0039CF50B}" srcOrd="4" destOrd="0" presId="urn:microsoft.com/office/officeart/2005/8/layout/vList2"/>
    <dgm:cxn modelId="{DA4190AA-244E-45D2-B92F-40CFAD804196}" type="presParOf" srcId="{7501055E-F915-45B3-A34B-8BF86EDF43BE}" destId="{B6EC5007-77F3-4953-BF6A-7811F7969D6F}" srcOrd="5" destOrd="0" presId="urn:microsoft.com/office/officeart/2005/8/layout/vList2"/>
    <dgm:cxn modelId="{525C0AAA-F242-4D6F-A12B-4740A1C83E10}" type="presParOf" srcId="{7501055E-F915-45B3-A34B-8BF86EDF43BE}" destId="{63B0F66A-B1CF-42A6-A39D-6127461354E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B75A1A5-0896-433E-BA91-78C3856BD7D9}" type="doc">
      <dgm:prSet loTypeId="urn:microsoft.com/office/officeart/2005/8/layout/chevron2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3E791CD-00E1-4D30-BCD5-1EA4857975C7}">
      <dgm:prSet phldrT="[Текст]" custT="1"/>
      <dgm:spPr/>
      <dgm:t>
        <a:bodyPr/>
        <a:lstStyle/>
        <a:p>
          <a:pPr algn="l"/>
          <a:endParaRPr lang="ru-RU" sz="1600" b="1" dirty="0" smtClean="0">
            <a:solidFill>
              <a:schemeClr val="tx1"/>
            </a:solidFill>
          </a:endParaRPr>
        </a:p>
      </dgm:t>
    </dgm:pt>
    <dgm:pt modelId="{332F8DA6-6D9C-4BC0-BBC4-0C835E28C1AF}" type="sibTrans" cxnId="{3784C0E0-3FF5-4C52-ADA7-D95084A49CA0}">
      <dgm:prSet/>
      <dgm:spPr/>
      <dgm:t>
        <a:bodyPr/>
        <a:lstStyle/>
        <a:p>
          <a:endParaRPr lang="ru-RU"/>
        </a:p>
      </dgm:t>
    </dgm:pt>
    <dgm:pt modelId="{69E93514-DF63-4B06-9BEE-ED636B95538A}" type="parTrans" cxnId="{3784C0E0-3FF5-4C52-ADA7-D95084A49CA0}">
      <dgm:prSet/>
      <dgm:spPr/>
      <dgm:t>
        <a:bodyPr/>
        <a:lstStyle/>
        <a:p>
          <a:endParaRPr lang="ru-RU"/>
        </a:p>
      </dgm:t>
    </dgm:pt>
    <dgm:pt modelId="{7AF7F297-943D-4165-A8A8-54DA59560CD7}">
      <dgm:prSet phldrT="[Текст]" custT="1"/>
      <dgm:spPr/>
      <dgm:t>
        <a:bodyPr/>
        <a:lstStyle/>
        <a:p>
          <a:pPr algn="l"/>
          <a:endParaRPr lang="ru-RU" sz="1400" b="1" dirty="0" smtClean="0">
            <a:solidFill>
              <a:schemeClr val="tx1"/>
            </a:solidFill>
          </a:endParaRPr>
        </a:p>
      </dgm:t>
    </dgm:pt>
    <dgm:pt modelId="{C885DA16-C873-468A-A64B-CC8D27ABB87D}" type="sibTrans" cxnId="{1439231D-97B4-4F40-B5C8-D1C188E4E197}">
      <dgm:prSet/>
      <dgm:spPr/>
      <dgm:t>
        <a:bodyPr/>
        <a:lstStyle/>
        <a:p>
          <a:endParaRPr lang="ru-RU"/>
        </a:p>
      </dgm:t>
    </dgm:pt>
    <dgm:pt modelId="{9537DFCC-875F-4684-8B9E-802F2AC8EFFB}" type="parTrans" cxnId="{1439231D-97B4-4F40-B5C8-D1C188E4E197}">
      <dgm:prSet/>
      <dgm:spPr/>
      <dgm:t>
        <a:bodyPr/>
        <a:lstStyle/>
        <a:p>
          <a:endParaRPr lang="ru-RU"/>
        </a:p>
      </dgm:t>
    </dgm:pt>
    <dgm:pt modelId="{E948EA84-102C-437F-80FA-896499AE9317}">
      <dgm:prSet phldrT="[Текст]" custT="1"/>
      <dgm:spPr/>
      <dgm:t>
        <a:bodyPr/>
        <a:lstStyle/>
        <a:p>
          <a:pPr algn="l"/>
          <a:endParaRPr lang="ru-RU" sz="1300" b="1" dirty="0"/>
        </a:p>
      </dgm:t>
    </dgm:pt>
    <dgm:pt modelId="{AFFD2F5B-1ECB-4E46-AC3B-08F56C5DB04C}" type="sibTrans" cxnId="{6FBF8FDE-9725-478F-92D6-1E36D3881D33}">
      <dgm:prSet/>
      <dgm:spPr/>
      <dgm:t>
        <a:bodyPr/>
        <a:lstStyle/>
        <a:p>
          <a:endParaRPr lang="ru-RU"/>
        </a:p>
      </dgm:t>
    </dgm:pt>
    <dgm:pt modelId="{9D60C099-0732-487A-9511-D9BA8DBD8245}" type="parTrans" cxnId="{6FBF8FDE-9725-478F-92D6-1E36D3881D33}">
      <dgm:prSet/>
      <dgm:spPr/>
      <dgm:t>
        <a:bodyPr/>
        <a:lstStyle/>
        <a:p>
          <a:endParaRPr lang="ru-RU"/>
        </a:p>
      </dgm:t>
    </dgm:pt>
    <dgm:pt modelId="{9748E425-1F62-4E54-AB72-024F4DE93407}">
      <dgm:prSet phldrT="[Текст]" custT="1"/>
      <dgm:spPr/>
      <dgm:t>
        <a:bodyPr/>
        <a:lstStyle/>
        <a:p>
          <a:pPr algn="l"/>
          <a:endParaRPr lang="ru-RU" sz="1300" b="1" dirty="0">
            <a:solidFill>
              <a:schemeClr val="tx1"/>
            </a:solidFill>
          </a:endParaRPr>
        </a:p>
      </dgm:t>
    </dgm:pt>
    <dgm:pt modelId="{4C985B15-CCC8-41E5-9AB2-556CFD98936E}" type="sibTrans" cxnId="{DEBF1D61-273D-4ED9-8958-0C051EC072B8}">
      <dgm:prSet/>
      <dgm:spPr/>
      <dgm:t>
        <a:bodyPr/>
        <a:lstStyle/>
        <a:p>
          <a:endParaRPr lang="ru-RU"/>
        </a:p>
      </dgm:t>
    </dgm:pt>
    <dgm:pt modelId="{9A75D3E3-D02A-4BE3-A087-B6E91E07991C}" type="parTrans" cxnId="{DEBF1D61-273D-4ED9-8958-0C051EC072B8}">
      <dgm:prSet/>
      <dgm:spPr/>
      <dgm:t>
        <a:bodyPr/>
        <a:lstStyle/>
        <a:p>
          <a:endParaRPr lang="ru-RU"/>
        </a:p>
      </dgm:t>
    </dgm:pt>
    <dgm:pt modelId="{1C2F1FB4-02DF-4B45-997F-AD883C89DE44}">
      <dgm:prSet custT="1"/>
      <dgm:spPr/>
      <dgm:t>
        <a:bodyPr/>
        <a:lstStyle/>
        <a:p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укрепление доходной базы консолидированного бюджета муниципального образования «</a:t>
          </a:r>
          <a:r>
            <a:rPr lang="ru-RU" sz="1400" b="1" i="1" dirty="0" err="1" smtClean="0">
              <a:latin typeface="Times New Roman" pitchFamily="18" charset="0"/>
              <a:cs typeface="Times New Roman" pitchFamily="18" charset="0"/>
            </a:rPr>
            <a:t>Малопургинский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 район», в том числе для обеспечения достижения целей, обозначенных в Указе Президента Российской Федерации от 7 мая 2018 года № 204 «О национальных целях и стратегических задачах развития Российской Федерации на период до 2024 года»;</a:t>
          </a: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FC7ED8CD-D11F-472A-A60A-21CB4DB7EEE1}" type="parTrans" cxnId="{291E4716-C357-42C6-B593-A4B7B38047D6}">
      <dgm:prSet/>
      <dgm:spPr/>
    </dgm:pt>
    <dgm:pt modelId="{F815C551-40F5-44BA-96D3-6F0E4A8009F0}" type="sibTrans" cxnId="{291E4716-C357-42C6-B593-A4B7B38047D6}">
      <dgm:prSet/>
      <dgm:spPr/>
    </dgm:pt>
    <dgm:pt modelId="{A2261A13-B070-413A-93C1-72BF776512ED}">
      <dgm:prSet custT="1"/>
      <dgm:spPr/>
      <dgm:t>
        <a:bodyPr/>
        <a:lstStyle/>
        <a:p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повышение качества администрирования доходов консолидированного бюджета муниципального образования «</a:t>
          </a:r>
          <a:r>
            <a:rPr lang="ru-RU" sz="1400" b="1" i="1" dirty="0" err="1" smtClean="0">
              <a:latin typeface="Times New Roman" pitchFamily="18" charset="0"/>
              <a:cs typeface="Times New Roman" pitchFamily="18" charset="0"/>
            </a:rPr>
            <a:t>Малопургинский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 район» на основе межведомственного взаимодействия органов местного самоуправления муниципального образования «Мало-</a:t>
          </a:r>
          <a:r>
            <a:rPr lang="ru-RU" sz="1400" b="1" i="1" dirty="0" err="1" smtClean="0">
              <a:latin typeface="Times New Roman" pitchFamily="18" charset="0"/>
              <a:cs typeface="Times New Roman" pitchFamily="18" charset="0"/>
            </a:rPr>
            <a:t>пургинский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 район», исполнительных органов государственной власти Удмуртской </a:t>
          </a:r>
          <a:r>
            <a:rPr lang="ru-RU" sz="1400" b="1" i="1" dirty="0" err="1" smtClean="0">
              <a:latin typeface="Times New Roman" pitchFamily="18" charset="0"/>
              <a:cs typeface="Times New Roman" pitchFamily="18" charset="0"/>
            </a:rPr>
            <a:t>Рес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-публики и Управления Федеральной налоговой службы по Удмуртской Республике;</a:t>
          </a: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5BD92A68-75F2-4D9B-956B-A7EB48C7E69A}" type="parTrans" cxnId="{788EF789-FCFA-469A-A0A4-720561C51A52}">
      <dgm:prSet/>
      <dgm:spPr/>
    </dgm:pt>
    <dgm:pt modelId="{A79C033D-DA0E-44B6-B11D-CECA4D195058}" type="sibTrans" cxnId="{788EF789-FCFA-469A-A0A4-720561C51A52}">
      <dgm:prSet/>
      <dgm:spPr/>
    </dgm:pt>
    <dgm:pt modelId="{98987586-3A4E-4117-841C-FA7DD5296F9C}">
      <dgm:prSet/>
      <dgm:spPr/>
      <dgm:t>
        <a:bodyPr/>
        <a:lstStyle/>
        <a:p>
          <a:r>
            <a:rPr lang="ru-RU" b="1" i="1" dirty="0" smtClean="0">
              <a:latin typeface="Times New Roman" pitchFamily="18" charset="0"/>
              <a:cs typeface="Times New Roman" pitchFamily="18" charset="0"/>
            </a:rPr>
            <a:t>расширение налоговой базы на основе повышения инвестиционной </a:t>
          </a:r>
          <a:r>
            <a:rPr lang="ru-RU" b="1" i="1" dirty="0" err="1" smtClean="0">
              <a:latin typeface="Times New Roman" pitchFamily="18" charset="0"/>
              <a:cs typeface="Times New Roman" pitchFamily="18" charset="0"/>
            </a:rPr>
            <a:t>привлекатель-ности</a:t>
          </a:r>
          <a:r>
            <a:rPr lang="ru-RU" b="1" i="1" dirty="0" smtClean="0">
              <a:latin typeface="Times New Roman" pitchFamily="18" charset="0"/>
              <a:cs typeface="Times New Roman" pitchFamily="18" charset="0"/>
            </a:rPr>
            <a:t> муниципального образования «</a:t>
          </a:r>
          <a:r>
            <a:rPr lang="ru-RU" b="1" i="1" dirty="0" err="1" smtClean="0">
              <a:latin typeface="Times New Roman" pitchFamily="18" charset="0"/>
              <a:cs typeface="Times New Roman" pitchFamily="18" charset="0"/>
            </a:rPr>
            <a:t>Малопургинский</a:t>
          </a:r>
          <a:r>
            <a:rPr lang="ru-RU" b="1" i="1" dirty="0" smtClean="0">
              <a:latin typeface="Times New Roman" pitchFamily="18" charset="0"/>
              <a:cs typeface="Times New Roman" pitchFamily="18" charset="0"/>
            </a:rPr>
            <a:t> район», обеспечение роста объемов налоговых доходов консолидированного бюджета муниципального образования «</a:t>
          </a:r>
          <a:r>
            <a:rPr lang="ru-RU" b="1" i="1" dirty="0" err="1" smtClean="0">
              <a:latin typeface="Times New Roman" pitchFamily="18" charset="0"/>
              <a:cs typeface="Times New Roman" pitchFamily="18" charset="0"/>
            </a:rPr>
            <a:t>Малопургинский</a:t>
          </a:r>
          <a:r>
            <a:rPr lang="ru-RU" b="1" i="1" dirty="0" smtClean="0">
              <a:latin typeface="Times New Roman" pitchFamily="18" charset="0"/>
              <a:cs typeface="Times New Roman" pitchFamily="18" charset="0"/>
            </a:rPr>
            <a:t> район»;</a:t>
          </a:r>
          <a:endParaRPr lang="ru-RU" b="1" i="1" dirty="0">
            <a:latin typeface="Times New Roman" pitchFamily="18" charset="0"/>
            <a:cs typeface="Times New Roman" pitchFamily="18" charset="0"/>
          </a:endParaRPr>
        </a:p>
      </dgm:t>
    </dgm:pt>
    <dgm:pt modelId="{1AFA7F55-768F-45AA-A5B3-8CF51FA11482}" type="parTrans" cxnId="{AD1CD8D3-23B7-4F47-AB90-E526F0C2E939}">
      <dgm:prSet/>
      <dgm:spPr/>
    </dgm:pt>
    <dgm:pt modelId="{F037AA84-507C-45B3-B11B-624DC22CB31D}" type="sibTrans" cxnId="{AD1CD8D3-23B7-4F47-AB90-E526F0C2E939}">
      <dgm:prSet/>
      <dgm:spPr/>
    </dgm:pt>
    <dgm:pt modelId="{E67351FC-25B9-4739-89D5-49788E48D753}">
      <dgm:prSet custT="1"/>
      <dgm:spPr/>
      <dgm:t>
        <a:bodyPr/>
        <a:lstStyle/>
        <a:p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вовлечение в экономику </a:t>
          </a:r>
          <a:r>
            <a:rPr lang="ru-RU" sz="1400" b="1" i="1" dirty="0" err="1" smtClean="0">
              <a:latin typeface="Times New Roman" pitchFamily="18" charset="0"/>
              <a:cs typeface="Times New Roman" pitchFamily="18" charset="0"/>
            </a:rPr>
            <a:t>самозанятых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 граждан.</a:t>
          </a: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00C4755F-0BFD-4F84-9CF5-8059113536C3}" type="parTrans" cxnId="{11CB86B5-B18D-4BAB-8D20-DF5199737CE1}">
      <dgm:prSet/>
      <dgm:spPr/>
    </dgm:pt>
    <dgm:pt modelId="{D86D1729-D887-481B-A9BB-B369FD2440C9}" type="sibTrans" cxnId="{11CB86B5-B18D-4BAB-8D20-DF5199737CE1}">
      <dgm:prSet/>
      <dgm:spPr/>
    </dgm:pt>
    <dgm:pt modelId="{23F210E5-D318-4B93-86B2-BCFCDB8E5E40}" type="pres">
      <dgm:prSet presAssocID="{FB75A1A5-0896-433E-BA91-78C3856BD7D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4EE0D8-CFC1-4AC5-A2BD-8A5211316CF1}" type="pres">
      <dgm:prSet presAssocID="{9748E425-1F62-4E54-AB72-024F4DE93407}" presName="composite" presStyleCnt="0"/>
      <dgm:spPr/>
      <dgm:t>
        <a:bodyPr/>
        <a:lstStyle/>
        <a:p>
          <a:endParaRPr lang="ru-RU"/>
        </a:p>
      </dgm:t>
    </dgm:pt>
    <dgm:pt modelId="{EDF4C371-C09B-4697-A66E-94C5AA04B36B}" type="pres">
      <dgm:prSet presAssocID="{9748E425-1F62-4E54-AB72-024F4DE93407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28AE45-F4AA-44F1-A906-48F3FE2B673E}" type="pres">
      <dgm:prSet presAssocID="{9748E425-1F62-4E54-AB72-024F4DE93407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B13B57-6126-43E8-93F9-ABE7D8E58E6A}" type="pres">
      <dgm:prSet presAssocID="{4C985B15-CCC8-41E5-9AB2-556CFD98936E}" presName="sp" presStyleCnt="0"/>
      <dgm:spPr/>
      <dgm:t>
        <a:bodyPr/>
        <a:lstStyle/>
        <a:p>
          <a:endParaRPr lang="ru-RU"/>
        </a:p>
      </dgm:t>
    </dgm:pt>
    <dgm:pt modelId="{91B7FD1C-6AB5-4419-BDD4-845FCC2A3A6F}" type="pres">
      <dgm:prSet presAssocID="{E948EA84-102C-437F-80FA-896499AE9317}" presName="composite" presStyleCnt="0"/>
      <dgm:spPr/>
      <dgm:t>
        <a:bodyPr/>
        <a:lstStyle/>
        <a:p>
          <a:endParaRPr lang="ru-RU"/>
        </a:p>
      </dgm:t>
    </dgm:pt>
    <dgm:pt modelId="{1E81F90D-7C12-449C-BF74-DFBDC81748F0}" type="pres">
      <dgm:prSet presAssocID="{E948EA84-102C-437F-80FA-896499AE9317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1E7E39-A97B-4A9B-BDBA-F06392B84135}" type="pres">
      <dgm:prSet presAssocID="{E948EA84-102C-437F-80FA-896499AE9317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BA7D06-3554-456A-B9F8-3421087C6168}" type="pres">
      <dgm:prSet presAssocID="{AFFD2F5B-1ECB-4E46-AC3B-08F56C5DB04C}" presName="sp" presStyleCnt="0"/>
      <dgm:spPr/>
      <dgm:t>
        <a:bodyPr/>
        <a:lstStyle/>
        <a:p>
          <a:endParaRPr lang="ru-RU"/>
        </a:p>
      </dgm:t>
    </dgm:pt>
    <dgm:pt modelId="{35D49679-1475-43AE-B2FF-12AC97097CCB}" type="pres">
      <dgm:prSet presAssocID="{7AF7F297-943D-4165-A8A8-54DA59560CD7}" presName="composite" presStyleCnt="0"/>
      <dgm:spPr/>
      <dgm:t>
        <a:bodyPr/>
        <a:lstStyle/>
        <a:p>
          <a:endParaRPr lang="ru-RU"/>
        </a:p>
      </dgm:t>
    </dgm:pt>
    <dgm:pt modelId="{2A41DBF3-99E0-4EBA-96C1-D30741F1C516}" type="pres">
      <dgm:prSet presAssocID="{7AF7F297-943D-4165-A8A8-54DA59560CD7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62966B-4B80-426D-9FF6-EEF2EC55E311}" type="pres">
      <dgm:prSet presAssocID="{7AF7F297-943D-4165-A8A8-54DA59560CD7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DF9E4A-9593-43D5-A717-BB4CF5B1B509}" type="pres">
      <dgm:prSet presAssocID="{C885DA16-C873-468A-A64B-CC8D27ABB87D}" presName="sp" presStyleCnt="0"/>
      <dgm:spPr/>
      <dgm:t>
        <a:bodyPr/>
        <a:lstStyle/>
        <a:p>
          <a:endParaRPr lang="ru-RU"/>
        </a:p>
      </dgm:t>
    </dgm:pt>
    <dgm:pt modelId="{1C8CB0F8-42A6-419F-B599-033415DCC38D}" type="pres">
      <dgm:prSet presAssocID="{43E791CD-00E1-4D30-BCD5-1EA4857975C7}" presName="composite" presStyleCnt="0"/>
      <dgm:spPr/>
      <dgm:t>
        <a:bodyPr/>
        <a:lstStyle/>
        <a:p>
          <a:endParaRPr lang="ru-RU"/>
        </a:p>
      </dgm:t>
    </dgm:pt>
    <dgm:pt modelId="{85C8A1A4-1AB8-4974-B763-DB81763921CB}" type="pres">
      <dgm:prSet presAssocID="{43E791CD-00E1-4D30-BCD5-1EA4857975C7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21711F-29FA-4DD0-8F3C-2057DF279F2E}" type="pres">
      <dgm:prSet presAssocID="{43E791CD-00E1-4D30-BCD5-1EA4857975C7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69B354-AF9E-455A-AEA6-07AEEE3683F6}" type="presOf" srcId="{98987586-3A4E-4117-841C-FA7DD5296F9C}" destId="{F462966B-4B80-426D-9FF6-EEF2EC55E311}" srcOrd="0" destOrd="0" presId="urn:microsoft.com/office/officeart/2005/8/layout/chevron2"/>
    <dgm:cxn modelId="{4B3432C0-CA94-4A4A-8713-534EF74B2011}" type="presOf" srcId="{9748E425-1F62-4E54-AB72-024F4DE93407}" destId="{EDF4C371-C09B-4697-A66E-94C5AA04B36B}" srcOrd="0" destOrd="0" presId="urn:microsoft.com/office/officeart/2005/8/layout/chevron2"/>
    <dgm:cxn modelId="{F8F93A76-E24D-41C4-86B3-35565A5C5DEC}" type="presOf" srcId="{E67351FC-25B9-4739-89D5-49788E48D753}" destId="{FB21711F-29FA-4DD0-8F3C-2057DF279F2E}" srcOrd="0" destOrd="0" presId="urn:microsoft.com/office/officeart/2005/8/layout/chevron2"/>
    <dgm:cxn modelId="{AD1CD8D3-23B7-4F47-AB90-E526F0C2E939}" srcId="{7AF7F297-943D-4165-A8A8-54DA59560CD7}" destId="{98987586-3A4E-4117-841C-FA7DD5296F9C}" srcOrd="0" destOrd="0" parTransId="{1AFA7F55-768F-45AA-A5B3-8CF51FA11482}" sibTransId="{F037AA84-507C-45B3-B11B-624DC22CB31D}"/>
    <dgm:cxn modelId="{3784C0E0-3FF5-4C52-ADA7-D95084A49CA0}" srcId="{FB75A1A5-0896-433E-BA91-78C3856BD7D9}" destId="{43E791CD-00E1-4D30-BCD5-1EA4857975C7}" srcOrd="3" destOrd="0" parTransId="{69E93514-DF63-4B06-9BEE-ED636B95538A}" sibTransId="{332F8DA6-6D9C-4BC0-BBC4-0C835E28C1AF}"/>
    <dgm:cxn modelId="{DEBF1D61-273D-4ED9-8958-0C051EC072B8}" srcId="{FB75A1A5-0896-433E-BA91-78C3856BD7D9}" destId="{9748E425-1F62-4E54-AB72-024F4DE93407}" srcOrd="0" destOrd="0" parTransId="{9A75D3E3-D02A-4BE3-A087-B6E91E07991C}" sibTransId="{4C985B15-CCC8-41E5-9AB2-556CFD98936E}"/>
    <dgm:cxn modelId="{291E4716-C357-42C6-B593-A4B7B38047D6}" srcId="{9748E425-1F62-4E54-AB72-024F4DE93407}" destId="{1C2F1FB4-02DF-4B45-997F-AD883C89DE44}" srcOrd="0" destOrd="0" parTransId="{FC7ED8CD-D11F-472A-A60A-21CB4DB7EEE1}" sibTransId="{F815C551-40F5-44BA-96D3-6F0E4A8009F0}"/>
    <dgm:cxn modelId="{6D806A76-9E6C-490B-9582-06241FE59847}" type="presOf" srcId="{7AF7F297-943D-4165-A8A8-54DA59560CD7}" destId="{2A41DBF3-99E0-4EBA-96C1-D30741F1C516}" srcOrd="0" destOrd="0" presId="urn:microsoft.com/office/officeart/2005/8/layout/chevron2"/>
    <dgm:cxn modelId="{EF382847-0D95-4456-8730-206D837E270F}" type="presOf" srcId="{1C2F1FB4-02DF-4B45-997F-AD883C89DE44}" destId="{8C28AE45-F4AA-44F1-A906-48F3FE2B673E}" srcOrd="0" destOrd="0" presId="urn:microsoft.com/office/officeart/2005/8/layout/chevron2"/>
    <dgm:cxn modelId="{788EF789-FCFA-469A-A0A4-720561C51A52}" srcId="{E948EA84-102C-437F-80FA-896499AE9317}" destId="{A2261A13-B070-413A-93C1-72BF776512ED}" srcOrd="0" destOrd="0" parTransId="{5BD92A68-75F2-4D9B-956B-A7EB48C7E69A}" sibTransId="{A79C033D-DA0E-44B6-B11D-CECA4D195058}"/>
    <dgm:cxn modelId="{6FBF8FDE-9725-478F-92D6-1E36D3881D33}" srcId="{FB75A1A5-0896-433E-BA91-78C3856BD7D9}" destId="{E948EA84-102C-437F-80FA-896499AE9317}" srcOrd="1" destOrd="0" parTransId="{9D60C099-0732-487A-9511-D9BA8DBD8245}" sibTransId="{AFFD2F5B-1ECB-4E46-AC3B-08F56C5DB04C}"/>
    <dgm:cxn modelId="{1439231D-97B4-4F40-B5C8-D1C188E4E197}" srcId="{FB75A1A5-0896-433E-BA91-78C3856BD7D9}" destId="{7AF7F297-943D-4165-A8A8-54DA59560CD7}" srcOrd="2" destOrd="0" parTransId="{9537DFCC-875F-4684-8B9E-802F2AC8EFFB}" sibTransId="{C885DA16-C873-468A-A64B-CC8D27ABB87D}"/>
    <dgm:cxn modelId="{649BCE12-865A-4486-B8F5-57137496D941}" type="presOf" srcId="{43E791CD-00E1-4D30-BCD5-1EA4857975C7}" destId="{85C8A1A4-1AB8-4974-B763-DB81763921CB}" srcOrd="0" destOrd="0" presId="urn:microsoft.com/office/officeart/2005/8/layout/chevron2"/>
    <dgm:cxn modelId="{11CB86B5-B18D-4BAB-8D20-DF5199737CE1}" srcId="{43E791CD-00E1-4D30-BCD5-1EA4857975C7}" destId="{E67351FC-25B9-4739-89D5-49788E48D753}" srcOrd="0" destOrd="0" parTransId="{00C4755F-0BFD-4F84-9CF5-8059113536C3}" sibTransId="{D86D1729-D887-481B-A9BB-B369FD2440C9}"/>
    <dgm:cxn modelId="{21E7AEBF-B8D1-4EC9-B719-96243F909AC4}" type="presOf" srcId="{FB75A1A5-0896-433E-BA91-78C3856BD7D9}" destId="{23F210E5-D318-4B93-86B2-BCFCDB8E5E40}" srcOrd="0" destOrd="0" presId="urn:microsoft.com/office/officeart/2005/8/layout/chevron2"/>
    <dgm:cxn modelId="{B47E7075-B190-4A3D-8FD8-E2DE1697D374}" type="presOf" srcId="{E948EA84-102C-437F-80FA-896499AE9317}" destId="{1E81F90D-7C12-449C-BF74-DFBDC81748F0}" srcOrd="0" destOrd="0" presId="urn:microsoft.com/office/officeart/2005/8/layout/chevron2"/>
    <dgm:cxn modelId="{57424CC3-A42D-4199-BF86-DB16B77052C4}" type="presOf" srcId="{A2261A13-B070-413A-93C1-72BF776512ED}" destId="{A01E7E39-A97B-4A9B-BDBA-F06392B84135}" srcOrd="0" destOrd="0" presId="urn:microsoft.com/office/officeart/2005/8/layout/chevron2"/>
    <dgm:cxn modelId="{BEDF38C9-4124-4247-9C10-D04E7B740546}" type="presParOf" srcId="{23F210E5-D318-4B93-86B2-BCFCDB8E5E40}" destId="{7B4EE0D8-CFC1-4AC5-A2BD-8A5211316CF1}" srcOrd="0" destOrd="0" presId="urn:microsoft.com/office/officeart/2005/8/layout/chevron2"/>
    <dgm:cxn modelId="{8302238E-4BA5-4DF9-B178-D15D5457DB31}" type="presParOf" srcId="{7B4EE0D8-CFC1-4AC5-A2BD-8A5211316CF1}" destId="{EDF4C371-C09B-4697-A66E-94C5AA04B36B}" srcOrd="0" destOrd="0" presId="urn:microsoft.com/office/officeart/2005/8/layout/chevron2"/>
    <dgm:cxn modelId="{C72C6021-68E3-445F-A3F8-8FC072E4A5F7}" type="presParOf" srcId="{7B4EE0D8-CFC1-4AC5-A2BD-8A5211316CF1}" destId="{8C28AE45-F4AA-44F1-A906-48F3FE2B673E}" srcOrd="1" destOrd="0" presId="urn:microsoft.com/office/officeart/2005/8/layout/chevron2"/>
    <dgm:cxn modelId="{0957F34D-E273-4CF3-B271-39967B390C62}" type="presParOf" srcId="{23F210E5-D318-4B93-86B2-BCFCDB8E5E40}" destId="{A8B13B57-6126-43E8-93F9-ABE7D8E58E6A}" srcOrd="1" destOrd="0" presId="urn:microsoft.com/office/officeart/2005/8/layout/chevron2"/>
    <dgm:cxn modelId="{40CD19A9-F572-4BBC-B1A8-BA35D22CA227}" type="presParOf" srcId="{23F210E5-D318-4B93-86B2-BCFCDB8E5E40}" destId="{91B7FD1C-6AB5-4419-BDD4-845FCC2A3A6F}" srcOrd="2" destOrd="0" presId="urn:microsoft.com/office/officeart/2005/8/layout/chevron2"/>
    <dgm:cxn modelId="{4165A19C-9282-43D3-A381-CF506BB998FD}" type="presParOf" srcId="{91B7FD1C-6AB5-4419-BDD4-845FCC2A3A6F}" destId="{1E81F90D-7C12-449C-BF74-DFBDC81748F0}" srcOrd="0" destOrd="0" presId="urn:microsoft.com/office/officeart/2005/8/layout/chevron2"/>
    <dgm:cxn modelId="{5463AC83-F775-402B-BAD1-CD9F0D2314A7}" type="presParOf" srcId="{91B7FD1C-6AB5-4419-BDD4-845FCC2A3A6F}" destId="{A01E7E39-A97B-4A9B-BDBA-F06392B84135}" srcOrd="1" destOrd="0" presId="urn:microsoft.com/office/officeart/2005/8/layout/chevron2"/>
    <dgm:cxn modelId="{FF0FC9F0-AF0D-4D72-928A-14C0CB5BD2F0}" type="presParOf" srcId="{23F210E5-D318-4B93-86B2-BCFCDB8E5E40}" destId="{8CBA7D06-3554-456A-B9F8-3421087C6168}" srcOrd="3" destOrd="0" presId="urn:microsoft.com/office/officeart/2005/8/layout/chevron2"/>
    <dgm:cxn modelId="{207CE4A8-E1A9-4121-8E2A-DA5702F3C066}" type="presParOf" srcId="{23F210E5-D318-4B93-86B2-BCFCDB8E5E40}" destId="{35D49679-1475-43AE-B2FF-12AC97097CCB}" srcOrd="4" destOrd="0" presId="urn:microsoft.com/office/officeart/2005/8/layout/chevron2"/>
    <dgm:cxn modelId="{67969EE8-60E3-4C8A-ACC1-C2BDA55B498C}" type="presParOf" srcId="{35D49679-1475-43AE-B2FF-12AC97097CCB}" destId="{2A41DBF3-99E0-4EBA-96C1-D30741F1C516}" srcOrd="0" destOrd="0" presId="urn:microsoft.com/office/officeart/2005/8/layout/chevron2"/>
    <dgm:cxn modelId="{D811436B-5C2B-4159-9591-E5CAC09A4B09}" type="presParOf" srcId="{35D49679-1475-43AE-B2FF-12AC97097CCB}" destId="{F462966B-4B80-426D-9FF6-EEF2EC55E311}" srcOrd="1" destOrd="0" presId="urn:microsoft.com/office/officeart/2005/8/layout/chevron2"/>
    <dgm:cxn modelId="{DAC1EE0E-B34B-4877-B81A-1BE04F61CBEF}" type="presParOf" srcId="{23F210E5-D318-4B93-86B2-BCFCDB8E5E40}" destId="{6DDF9E4A-9593-43D5-A717-BB4CF5B1B509}" srcOrd="5" destOrd="0" presId="urn:microsoft.com/office/officeart/2005/8/layout/chevron2"/>
    <dgm:cxn modelId="{29B2A90B-B268-4C99-94AD-1EF825CEC33E}" type="presParOf" srcId="{23F210E5-D318-4B93-86B2-BCFCDB8E5E40}" destId="{1C8CB0F8-42A6-419F-B599-033415DCC38D}" srcOrd="6" destOrd="0" presId="urn:microsoft.com/office/officeart/2005/8/layout/chevron2"/>
    <dgm:cxn modelId="{87AFE5F3-4DEA-4910-95EB-F60A563D3FBE}" type="presParOf" srcId="{1C8CB0F8-42A6-419F-B599-033415DCC38D}" destId="{85C8A1A4-1AB8-4974-B763-DB81763921CB}" srcOrd="0" destOrd="0" presId="urn:microsoft.com/office/officeart/2005/8/layout/chevron2"/>
    <dgm:cxn modelId="{CD2B453C-6464-452C-91B4-9C8E499EF2BD}" type="presParOf" srcId="{1C8CB0F8-42A6-419F-B599-033415DCC38D}" destId="{FB21711F-29FA-4DD0-8F3C-2057DF279F2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AFFB0E5-AEFD-4587-AB55-F8AF28230E3D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32CFC3-EEA1-4227-920A-6E0346242D2E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 cmpd="sng">
          <a:solidFill>
            <a:srgbClr val="FF0000"/>
          </a:solidFill>
        </a:ln>
        <a:effectLst>
          <a:innerShdw blurRad="63500" dist="50800" dir="2700000">
            <a:prstClr val="black">
              <a:alpha val="50000"/>
            </a:prstClr>
          </a:innerShdw>
          <a:reflection blurRad="6350" stA="50000" endA="300" endPos="55500" dist="50800" dir="5400000" sy="-100000" algn="bl" rotWithShape="0"/>
        </a:effectLst>
        <a:scene3d>
          <a:camera prst="isometricOffAxis2Left"/>
          <a:lightRig rig="threePt" dir="t"/>
        </a:scene3d>
      </dgm:spPr>
      <dgm:t>
        <a:bodyPr/>
        <a:lstStyle/>
        <a:p>
          <a:endParaRPr lang="ru-RU" dirty="0"/>
        </a:p>
      </dgm:t>
    </dgm:pt>
    <dgm:pt modelId="{F368ADAF-28C0-4882-AF44-CF3ACD5274A7}" type="parTrans" cxnId="{298AE332-4647-4747-8AFF-DE5A6EE55B7E}">
      <dgm:prSet/>
      <dgm:spPr>
        <a:ln cmpd="sng"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E39D9A13-C354-47B7-87B7-679439C1762A}" type="sibTrans" cxnId="{298AE332-4647-4747-8AFF-DE5A6EE55B7E}">
      <dgm:prSet/>
      <dgm:spPr/>
      <dgm:t>
        <a:bodyPr/>
        <a:lstStyle/>
        <a:p>
          <a:endParaRPr lang="ru-RU"/>
        </a:p>
      </dgm:t>
    </dgm:pt>
    <dgm:pt modelId="{2604FD15-DA29-4A6F-8129-B32EDEF3D10C}">
      <dgm:prSet phldrT="[Текст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  <a:ln cmpd="sng">
          <a:solidFill>
            <a:srgbClr val="FF0000"/>
          </a:solidFill>
        </a:ln>
        <a:effectLst>
          <a:innerShdw blurRad="63500" dist="50800" dir="2700000">
            <a:prstClr val="black">
              <a:alpha val="50000"/>
            </a:prstClr>
          </a:innerShdw>
          <a:reflection blurRad="6350" stA="50000" endA="300" endPos="55500" dist="50800" dir="5400000" sy="-100000" algn="bl" rotWithShape="0"/>
        </a:effectLst>
        <a:scene3d>
          <a:camera prst="perspectiveHeroicExtremeLeftFacing"/>
          <a:lightRig rig="threePt" dir="t"/>
        </a:scene3d>
      </dgm:spPr>
      <dgm:t>
        <a:bodyPr/>
        <a:lstStyle/>
        <a:p>
          <a:endParaRPr lang="ru-RU" dirty="0"/>
        </a:p>
      </dgm:t>
    </dgm:pt>
    <dgm:pt modelId="{5DDE8E8D-6989-4DC1-AB83-A1B4FE3F007E}" type="parTrans" cxnId="{36C4319F-D6CD-47D7-A9BD-390CACFEBF89}">
      <dgm:prSet/>
      <dgm:spPr>
        <a:ln cmpd="sng"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2CBD9212-C3AA-489C-865A-C5D26C9D9D4E}" type="sibTrans" cxnId="{36C4319F-D6CD-47D7-A9BD-390CACFEBF89}">
      <dgm:prSet/>
      <dgm:spPr/>
      <dgm:t>
        <a:bodyPr/>
        <a:lstStyle/>
        <a:p>
          <a:endParaRPr lang="ru-RU"/>
        </a:p>
      </dgm:t>
    </dgm:pt>
    <dgm:pt modelId="{0406C134-F255-490D-8D01-36B87AA0521E}">
      <dgm:prSet phldrT="[Текст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rgbClr val="FF0000"/>
          </a:solidFill>
        </a:ln>
        <a:effectLst>
          <a:innerShdw blurRad="63500" dist="50800" dir="8100000">
            <a:prstClr val="black">
              <a:alpha val="50000"/>
            </a:prstClr>
          </a:innerShdw>
          <a:reflection blurRad="6350" stA="50000" endA="300" endPos="55500" dist="50800" dir="5400000" sy="-100000" algn="bl" rotWithShape="0"/>
        </a:effectLst>
        <a:scene3d>
          <a:camera prst="perspectiveHeroicExtremeRightFacing"/>
          <a:lightRig rig="threePt" dir="t"/>
        </a:scene3d>
      </dgm:spPr>
      <dgm:t>
        <a:bodyPr/>
        <a:lstStyle/>
        <a:p>
          <a:endParaRPr lang="ru-RU" dirty="0"/>
        </a:p>
      </dgm:t>
    </dgm:pt>
    <dgm:pt modelId="{83FE573C-277A-4311-8004-3BD35ABFD9A2}" type="parTrans" cxnId="{2BEBC796-FA1A-4A68-8C73-D82C28787EBD}">
      <dgm:prSet/>
      <dgm:spPr>
        <a:ln cmpd="sng">
          <a:noFill/>
        </a:ln>
      </dgm:spPr>
      <dgm:t>
        <a:bodyPr/>
        <a:lstStyle/>
        <a:p>
          <a:endParaRPr lang="ru-RU"/>
        </a:p>
      </dgm:t>
    </dgm:pt>
    <dgm:pt modelId="{DDADEAD6-96E1-4E59-B798-BF2BB3FE0699}" type="sibTrans" cxnId="{2BEBC796-FA1A-4A68-8C73-D82C28787EBD}">
      <dgm:prSet/>
      <dgm:spPr/>
      <dgm:t>
        <a:bodyPr/>
        <a:lstStyle/>
        <a:p>
          <a:endParaRPr lang="ru-RU"/>
        </a:p>
      </dgm:t>
    </dgm:pt>
    <dgm:pt modelId="{AABD0191-12F1-42F7-AA27-C1B4C2941621}">
      <dgm:prSet phldrT="[Текст]"/>
      <dgm:spPr>
        <a:blipFill rotWithShape="0">
          <a:blip xmlns:r="http://schemas.openxmlformats.org/officeDocument/2006/relationships" r:embed="rId4"/>
          <a:stretch>
            <a:fillRect/>
          </a:stretch>
        </a:blipFill>
        <a:ln>
          <a:solidFill>
            <a:srgbClr val="FF0000"/>
          </a:solidFill>
        </a:ln>
        <a:effectLst>
          <a:innerShdw blurRad="63500" dist="50800" dir="8100000">
            <a:prstClr val="black">
              <a:alpha val="50000"/>
            </a:prstClr>
          </a:innerShdw>
          <a:reflection blurRad="6350" stA="50000" endA="300" endPos="55500" dist="50800" dir="5400000" sy="-100000" algn="bl" rotWithShape="0"/>
        </a:effectLst>
        <a:scene3d>
          <a:camera prst="isometricOffAxis1Right"/>
          <a:lightRig rig="threePt" dir="t"/>
        </a:scene3d>
      </dgm:spPr>
      <dgm:t>
        <a:bodyPr/>
        <a:lstStyle/>
        <a:p>
          <a:endParaRPr lang="ru-RU" dirty="0"/>
        </a:p>
      </dgm:t>
    </dgm:pt>
    <dgm:pt modelId="{8A3A9492-6A31-4454-8B1D-7B2697A0F681}" type="parTrans" cxnId="{0602FF1F-D2E3-4484-B304-C3F27B2ABA20}">
      <dgm:prSet/>
      <dgm:spPr>
        <a:ln cmpd="sng"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1B3D8576-ED31-41A5-B4AF-FBE2B6BB2810}" type="sibTrans" cxnId="{0602FF1F-D2E3-4484-B304-C3F27B2ABA20}">
      <dgm:prSet/>
      <dgm:spPr/>
      <dgm:t>
        <a:bodyPr/>
        <a:lstStyle/>
        <a:p>
          <a:endParaRPr lang="ru-RU"/>
        </a:p>
      </dgm:t>
    </dgm:pt>
    <dgm:pt modelId="{05D356F4-3E4F-4312-9930-123EFFFF5528}">
      <dgm:prSet phldrT="[Текст]" custT="1"/>
      <dgm:sp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/>
            </a:gs>
          </a:gsLst>
          <a:lin ang="16200000" scaled="1"/>
          <a:tileRect/>
        </a:gradFill>
        <a:ln>
          <a:solidFill>
            <a:srgbClr val="FF0000"/>
          </a:solidFill>
        </a:ln>
        <a:effectLst>
          <a:innerShdw blurRad="114300">
            <a:prstClr val="black"/>
          </a:innerShdw>
          <a:reflection blurRad="6350" stA="50000" endA="300" endPos="55500" dist="50800" dir="5400000" sy="-100000" algn="bl" rotWithShape="0"/>
        </a:effectLst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Расходы бюджета социальной направленности</a:t>
          </a:r>
        </a:p>
        <a:p>
          <a:r>
            <a:rPr lang="en-US" sz="20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789 818,2</a:t>
          </a:r>
          <a:r>
            <a:rPr lang="ru-RU" sz="20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 рублей</a:t>
          </a:r>
        </a:p>
      </dgm:t>
    </dgm:pt>
    <dgm:pt modelId="{CA8FC679-02F9-482B-BD2F-9049C8425C75}" type="sibTrans" cxnId="{818AD18A-A80A-43DF-B1C9-EF194D200F09}">
      <dgm:prSet/>
      <dgm:spPr/>
      <dgm:t>
        <a:bodyPr/>
        <a:lstStyle/>
        <a:p>
          <a:endParaRPr lang="ru-RU"/>
        </a:p>
      </dgm:t>
    </dgm:pt>
    <dgm:pt modelId="{62517D48-992E-4BC7-A0B2-92CD2426E6F7}" type="parTrans" cxnId="{818AD18A-A80A-43DF-B1C9-EF194D200F09}">
      <dgm:prSet/>
      <dgm:spPr/>
      <dgm:t>
        <a:bodyPr/>
        <a:lstStyle/>
        <a:p>
          <a:endParaRPr lang="ru-RU"/>
        </a:p>
      </dgm:t>
    </dgm:pt>
    <dgm:pt modelId="{4B9C7EC5-6939-451A-B6AE-67114938B310}" type="pres">
      <dgm:prSet presAssocID="{3AFFB0E5-AEFD-4587-AB55-F8AF28230E3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FC7CADD-5C8A-4CF5-B325-DD89622BF4F8}" type="pres">
      <dgm:prSet presAssocID="{05D356F4-3E4F-4312-9930-123EFFFF5528}" presName="singleCycle" presStyleCnt="0"/>
      <dgm:spPr/>
    </dgm:pt>
    <dgm:pt modelId="{B95CB320-AD5D-42E8-8DF0-821625D1553B}" type="pres">
      <dgm:prSet presAssocID="{05D356F4-3E4F-4312-9930-123EFFFF5528}" presName="singleCenter" presStyleLbl="node1" presStyleIdx="0" presStyleCnt="5" custScaleX="200879" custScaleY="127296" custLinFactNeighborX="2828" custLinFactNeighborY="-10020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D7EFC697-BC8F-4557-A039-161B7709233A}" type="pres">
      <dgm:prSet presAssocID="{F368ADAF-28C0-4882-AF44-CF3ACD5274A7}" presName="Name56" presStyleLbl="parChTrans1D2" presStyleIdx="0" presStyleCnt="4"/>
      <dgm:spPr/>
      <dgm:t>
        <a:bodyPr/>
        <a:lstStyle/>
        <a:p>
          <a:endParaRPr lang="ru-RU"/>
        </a:p>
      </dgm:t>
    </dgm:pt>
    <dgm:pt modelId="{708D484F-079A-45E3-A654-9B10A3DE1832}" type="pres">
      <dgm:prSet presAssocID="{BA32CFC3-EEA1-4227-920A-6E0346242D2E}" presName="text0" presStyleLbl="node1" presStyleIdx="1" presStyleCnt="5" custScaleX="247806" custScaleY="165452" custRadScaleRad="197364" custRadScaleInc="1408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1571DC-5EF7-4266-98E8-24BA1D916FB4}" type="pres">
      <dgm:prSet presAssocID="{5DDE8E8D-6989-4DC1-AB83-A1B4FE3F007E}" presName="Name56" presStyleLbl="parChTrans1D2" presStyleIdx="1" presStyleCnt="4"/>
      <dgm:spPr/>
      <dgm:t>
        <a:bodyPr/>
        <a:lstStyle/>
        <a:p>
          <a:endParaRPr lang="ru-RU"/>
        </a:p>
      </dgm:t>
    </dgm:pt>
    <dgm:pt modelId="{B4B33CD9-E8FB-4B62-8C9D-A0A92B394EDA}" type="pres">
      <dgm:prSet presAssocID="{2604FD15-DA29-4A6F-8129-B32EDEF3D10C}" presName="text0" presStyleLbl="node1" presStyleIdx="2" presStyleCnt="5" custScaleX="267183" custScaleY="156360" custRadScaleRad="179817" custRadScaleInc="363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75B62A-5143-469C-9E0E-6D8875C665B7}" type="pres">
      <dgm:prSet presAssocID="{83FE573C-277A-4311-8004-3BD35ABFD9A2}" presName="Name56" presStyleLbl="parChTrans1D2" presStyleIdx="2" presStyleCnt="4"/>
      <dgm:spPr/>
      <dgm:t>
        <a:bodyPr/>
        <a:lstStyle/>
        <a:p>
          <a:endParaRPr lang="ru-RU"/>
        </a:p>
      </dgm:t>
    </dgm:pt>
    <dgm:pt modelId="{753423AB-20EC-4040-B592-77083BA87220}" type="pres">
      <dgm:prSet presAssocID="{0406C134-F255-490D-8D01-36B87AA0521E}" presName="text0" presStyleLbl="node1" presStyleIdx="3" presStyleCnt="5" custScaleX="275750" custScaleY="152143" custRadScaleRad="164639" custRadScaleInc="1643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591F4C-B869-48B3-A01E-AD246E15D973}" type="pres">
      <dgm:prSet presAssocID="{8A3A9492-6A31-4454-8B1D-7B2697A0F681}" presName="Name56" presStyleLbl="parChTrans1D2" presStyleIdx="3" presStyleCnt="4"/>
      <dgm:spPr/>
      <dgm:t>
        <a:bodyPr/>
        <a:lstStyle/>
        <a:p>
          <a:endParaRPr lang="ru-RU"/>
        </a:p>
      </dgm:t>
    </dgm:pt>
    <dgm:pt modelId="{C1FFF3BE-94E2-4DCD-8616-44E24EDE66A4}" type="pres">
      <dgm:prSet presAssocID="{AABD0191-12F1-42F7-AA27-C1B4C2941621}" presName="text0" presStyleLbl="node1" presStyleIdx="4" presStyleCnt="5" custScaleX="259979" custScaleY="169351" custRadScaleRad="278339" custRadScaleInc="470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EBC796-FA1A-4A68-8C73-D82C28787EBD}" srcId="{05D356F4-3E4F-4312-9930-123EFFFF5528}" destId="{0406C134-F255-490D-8D01-36B87AA0521E}" srcOrd="2" destOrd="0" parTransId="{83FE573C-277A-4311-8004-3BD35ABFD9A2}" sibTransId="{DDADEAD6-96E1-4E59-B798-BF2BB3FE0699}"/>
    <dgm:cxn modelId="{5D51060C-1FF5-4665-A9C9-54C2EBC8F73A}" type="presOf" srcId="{5DDE8E8D-6989-4DC1-AB83-A1B4FE3F007E}" destId="{321571DC-5EF7-4266-98E8-24BA1D916FB4}" srcOrd="0" destOrd="0" presId="urn:microsoft.com/office/officeart/2008/layout/RadialCluster"/>
    <dgm:cxn modelId="{76EC1913-81DA-4B01-9279-8111A56BCF65}" type="presOf" srcId="{F368ADAF-28C0-4882-AF44-CF3ACD5274A7}" destId="{D7EFC697-BC8F-4557-A039-161B7709233A}" srcOrd="0" destOrd="0" presId="urn:microsoft.com/office/officeart/2008/layout/RadialCluster"/>
    <dgm:cxn modelId="{60E27E2A-CD9A-4E99-8E7F-F5CBA48DE1E1}" type="presOf" srcId="{83FE573C-277A-4311-8004-3BD35ABFD9A2}" destId="{BD75B62A-5143-469C-9E0E-6D8875C665B7}" srcOrd="0" destOrd="0" presId="urn:microsoft.com/office/officeart/2008/layout/RadialCluster"/>
    <dgm:cxn modelId="{13CC02FF-7CE6-480A-B7F5-22049130546D}" type="presOf" srcId="{3AFFB0E5-AEFD-4587-AB55-F8AF28230E3D}" destId="{4B9C7EC5-6939-451A-B6AE-67114938B310}" srcOrd="0" destOrd="0" presId="urn:microsoft.com/office/officeart/2008/layout/RadialCluster"/>
    <dgm:cxn modelId="{818AD18A-A80A-43DF-B1C9-EF194D200F09}" srcId="{3AFFB0E5-AEFD-4587-AB55-F8AF28230E3D}" destId="{05D356F4-3E4F-4312-9930-123EFFFF5528}" srcOrd="0" destOrd="0" parTransId="{62517D48-992E-4BC7-A0B2-92CD2426E6F7}" sibTransId="{CA8FC679-02F9-482B-BD2F-9049C8425C75}"/>
    <dgm:cxn modelId="{FABC5F7D-B964-4D4F-9C0B-08259BDDED1B}" type="presOf" srcId="{2604FD15-DA29-4A6F-8129-B32EDEF3D10C}" destId="{B4B33CD9-E8FB-4B62-8C9D-A0A92B394EDA}" srcOrd="0" destOrd="0" presId="urn:microsoft.com/office/officeart/2008/layout/RadialCluster"/>
    <dgm:cxn modelId="{36C4319F-D6CD-47D7-A9BD-390CACFEBF89}" srcId="{05D356F4-3E4F-4312-9930-123EFFFF5528}" destId="{2604FD15-DA29-4A6F-8129-B32EDEF3D10C}" srcOrd="1" destOrd="0" parTransId="{5DDE8E8D-6989-4DC1-AB83-A1B4FE3F007E}" sibTransId="{2CBD9212-C3AA-489C-865A-C5D26C9D9D4E}"/>
    <dgm:cxn modelId="{470E6488-10B4-4C11-B725-975D43AA4011}" type="presOf" srcId="{BA32CFC3-EEA1-4227-920A-6E0346242D2E}" destId="{708D484F-079A-45E3-A654-9B10A3DE1832}" srcOrd="0" destOrd="0" presId="urn:microsoft.com/office/officeart/2008/layout/RadialCluster"/>
    <dgm:cxn modelId="{027C7D37-A572-41A8-BD53-B77152AC9463}" type="presOf" srcId="{8A3A9492-6A31-4454-8B1D-7B2697A0F681}" destId="{04591F4C-B869-48B3-A01E-AD246E15D973}" srcOrd="0" destOrd="0" presId="urn:microsoft.com/office/officeart/2008/layout/RadialCluster"/>
    <dgm:cxn modelId="{3FD1E4F0-A0C1-443E-AFA1-4285134465A5}" type="presOf" srcId="{0406C134-F255-490D-8D01-36B87AA0521E}" destId="{753423AB-20EC-4040-B592-77083BA87220}" srcOrd="0" destOrd="0" presId="urn:microsoft.com/office/officeart/2008/layout/RadialCluster"/>
    <dgm:cxn modelId="{797EC370-BE4E-4357-AEDD-E0392AFC0995}" type="presOf" srcId="{05D356F4-3E4F-4312-9930-123EFFFF5528}" destId="{B95CB320-AD5D-42E8-8DF0-821625D1553B}" srcOrd="0" destOrd="0" presId="urn:microsoft.com/office/officeart/2008/layout/RadialCluster"/>
    <dgm:cxn modelId="{EBBF587B-C84D-4B7C-937A-97AED821500B}" type="presOf" srcId="{AABD0191-12F1-42F7-AA27-C1B4C2941621}" destId="{C1FFF3BE-94E2-4DCD-8616-44E24EDE66A4}" srcOrd="0" destOrd="0" presId="urn:microsoft.com/office/officeart/2008/layout/RadialCluster"/>
    <dgm:cxn modelId="{298AE332-4647-4747-8AFF-DE5A6EE55B7E}" srcId="{05D356F4-3E4F-4312-9930-123EFFFF5528}" destId="{BA32CFC3-EEA1-4227-920A-6E0346242D2E}" srcOrd="0" destOrd="0" parTransId="{F368ADAF-28C0-4882-AF44-CF3ACD5274A7}" sibTransId="{E39D9A13-C354-47B7-87B7-679439C1762A}"/>
    <dgm:cxn modelId="{0602FF1F-D2E3-4484-B304-C3F27B2ABA20}" srcId="{05D356F4-3E4F-4312-9930-123EFFFF5528}" destId="{AABD0191-12F1-42F7-AA27-C1B4C2941621}" srcOrd="3" destOrd="0" parTransId="{8A3A9492-6A31-4454-8B1D-7B2697A0F681}" sibTransId="{1B3D8576-ED31-41A5-B4AF-FBE2B6BB2810}"/>
    <dgm:cxn modelId="{1847ED09-2DE5-4453-BA7C-5C583608F5F4}" type="presParOf" srcId="{4B9C7EC5-6939-451A-B6AE-67114938B310}" destId="{CFC7CADD-5C8A-4CF5-B325-DD89622BF4F8}" srcOrd="0" destOrd="0" presId="urn:microsoft.com/office/officeart/2008/layout/RadialCluster"/>
    <dgm:cxn modelId="{E03679AC-BB0A-469A-A5D2-1A2C62E789C1}" type="presParOf" srcId="{CFC7CADD-5C8A-4CF5-B325-DD89622BF4F8}" destId="{B95CB320-AD5D-42E8-8DF0-821625D1553B}" srcOrd="0" destOrd="0" presId="urn:microsoft.com/office/officeart/2008/layout/RadialCluster"/>
    <dgm:cxn modelId="{675A0CC3-0450-488C-8476-54C2F16DABB7}" type="presParOf" srcId="{CFC7CADD-5C8A-4CF5-B325-DD89622BF4F8}" destId="{D7EFC697-BC8F-4557-A039-161B7709233A}" srcOrd="1" destOrd="0" presId="urn:microsoft.com/office/officeart/2008/layout/RadialCluster"/>
    <dgm:cxn modelId="{F399210C-74F2-44FD-B540-3D53892F9322}" type="presParOf" srcId="{CFC7CADD-5C8A-4CF5-B325-DD89622BF4F8}" destId="{708D484F-079A-45E3-A654-9B10A3DE1832}" srcOrd="2" destOrd="0" presId="urn:microsoft.com/office/officeart/2008/layout/RadialCluster"/>
    <dgm:cxn modelId="{C8E6D7A8-D3B3-4A9F-B9B5-EDFA3340DD6F}" type="presParOf" srcId="{CFC7CADD-5C8A-4CF5-B325-DD89622BF4F8}" destId="{321571DC-5EF7-4266-98E8-24BA1D916FB4}" srcOrd="3" destOrd="0" presId="urn:microsoft.com/office/officeart/2008/layout/RadialCluster"/>
    <dgm:cxn modelId="{FB6A8985-3FA8-47D4-A6CD-4F9AC65E7E5C}" type="presParOf" srcId="{CFC7CADD-5C8A-4CF5-B325-DD89622BF4F8}" destId="{B4B33CD9-E8FB-4B62-8C9D-A0A92B394EDA}" srcOrd="4" destOrd="0" presId="urn:microsoft.com/office/officeart/2008/layout/RadialCluster"/>
    <dgm:cxn modelId="{8057E6B1-5090-4C57-940D-0BC586446D70}" type="presParOf" srcId="{CFC7CADD-5C8A-4CF5-B325-DD89622BF4F8}" destId="{BD75B62A-5143-469C-9E0E-6D8875C665B7}" srcOrd="5" destOrd="0" presId="urn:microsoft.com/office/officeart/2008/layout/RadialCluster"/>
    <dgm:cxn modelId="{ADD934FA-0171-4C45-90E9-8D32019FBD29}" type="presParOf" srcId="{CFC7CADD-5C8A-4CF5-B325-DD89622BF4F8}" destId="{753423AB-20EC-4040-B592-77083BA87220}" srcOrd="6" destOrd="0" presId="urn:microsoft.com/office/officeart/2008/layout/RadialCluster"/>
    <dgm:cxn modelId="{94883732-0271-4F03-8CD3-5EE7BCBB09CF}" type="presParOf" srcId="{CFC7CADD-5C8A-4CF5-B325-DD89622BF4F8}" destId="{04591F4C-B869-48B3-A01E-AD246E15D973}" srcOrd="7" destOrd="0" presId="urn:microsoft.com/office/officeart/2008/layout/RadialCluster"/>
    <dgm:cxn modelId="{EAF9F14E-A94E-4886-9A80-B9E567E00C75}" type="presParOf" srcId="{CFC7CADD-5C8A-4CF5-B325-DD89622BF4F8}" destId="{C1FFF3BE-94E2-4DCD-8616-44E24EDE66A4}" srcOrd="8" destOrd="0" presId="urn:microsoft.com/office/officeart/2008/layout/RadialCluster"/>
  </dgm:cxnLst>
  <dgm:bg>
    <a:effectLst/>
  </dgm:bg>
  <dgm:whole>
    <a:ln w="9525" cap="flat" cmpd="sng" algn="ctr">
      <a:noFill/>
      <a:prstDash val="solid"/>
      <a:round/>
      <a:headEnd type="none" w="med" len="med"/>
      <a:tailEnd type="none" w="med" len="med"/>
    </a:ln>
    <a:effectLst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84F6C66-5521-40C2-99FF-C86F056ED85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2DB187-3135-4C98-9D1D-37EECE5C3DAA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16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Дошкольное образование  131 630,5 тыс. рублей</a:t>
          </a:r>
          <a:endParaRPr lang="ru-RU" sz="1600" b="1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FF8DFCD-AAF2-49B2-A066-9924369639BF}" type="parTrans" cxnId="{B2FD290F-A12C-411E-AC92-AF7C602D2D99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6AB27FEB-6B46-4226-A3D0-F39ED297C4D3}" type="sibTrans" cxnId="{B2FD290F-A12C-411E-AC92-AF7C602D2D99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0B81E8B2-E67E-483E-BE2D-6EED1DA71F03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16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Общее образование  489 669,0 тыс. рублей</a:t>
          </a:r>
          <a:endParaRPr lang="ru-RU" sz="1600" b="1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7A42DCA-4413-4F73-AE66-6C3190717D79}" type="parTrans" cxnId="{24F5D655-B0D5-4255-B0A0-34ECDA4485C4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DF16CE8A-802B-4020-A353-23D51D3C3CE5}" type="sibTrans" cxnId="{24F5D655-B0D5-4255-B0A0-34ECDA4485C4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6986C4B9-B145-472D-B5FE-F8225511AC7D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16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Молодежная политика и оздоровление детей 4 043,8 тыс. рублей</a:t>
          </a:r>
          <a:endParaRPr lang="ru-RU" sz="1600" b="1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39FDE78-2533-4329-8AC3-3A63DB680452}" type="parTrans" cxnId="{AA12733F-E9AE-4BF9-8B87-079B3FF10231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60A19B1F-4756-4B09-ADE7-D83714F4E966}" type="sibTrans" cxnId="{AA12733F-E9AE-4BF9-8B87-079B3FF10231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57D1A95B-FCA3-4CCF-BC28-0705EF0DA074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ru-RU" sz="16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Другие вопросы в области образования 5 951,7 тыс. рублей</a:t>
          </a:r>
          <a:endParaRPr lang="ru-RU" sz="1600" b="1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191505A-3AE0-48A1-8DBF-71E3C42AB60A}" type="parTrans" cxnId="{02DF88C0-07CE-49E7-91D1-17FD22084D01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875898E9-CE1B-4FC3-A10D-75A6FED452FD}" type="sibTrans" cxnId="{02DF88C0-07CE-49E7-91D1-17FD22084D01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2815ED7F-5C07-4B2E-A9F5-C0DDA2F3A12D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16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Повышение квалификации 418,0 тыс. рублей</a:t>
          </a:r>
          <a:endParaRPr lang="ru-RU" sz="1600" b="1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501EADB-74A4-4A46-AC3B-1E1F29CDAC6C}" type="parTrans" cxnId="{60DB5BC7-8E16-4525-9BEF-AC00C43CCFAE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D938069B-EDE8-41B7-A708-CE011F6F123B}" type="sibTrans" cxnId="{60DB5BC7-8E16-4525-9BEF-AC00C43CCFAE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7943A341-67F6-4C9B-BC65-413F244747CA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16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Дополнительное образование детей 40 429,6 тыс. рублей</a:t>
          </a:r>
          <a:endParaRPr lang="ru-RU" sz="1600" b="1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B2AE26C-3320-4D83-A3E0-2D32042CBF76}" type="parTrans" cxnId="{31F43D63-AA5C-4D8E-BCEB-95C7E4393BCA}">
      <dgm:prSet/>
      <dgm:spPr/>
      <dgm:t>
        <a:bodyPr/>
        <a:lstStyle/>
        <a:p>
          <a:endParaRPr lang="ru-RU"/>
        </a:p>
      </dgm:t>
    </dgm:pt>
    <dgm:pt modelId="{CE6C63B7-C050-4A77-9448-F793B441C653}" type="sibTrans" cxnId="{31F43D63-AA5C-4D8E-BCEB-95C7E4393BCA}">
      <dgm:prSet/>
      <dgm:spPr/>
      <dgm:t>
        <a:bodyPr/>
        <a:lstStyle/>
        <a:p>
          <a:endParaRPr lang="ru-RU"/>
        </a:p>
      </dgm:t>
    </dgm:pt>
    <dgm:pt modelId="{CC40E849-C888-4AC7-910D-E24D8544BF0D}" type="pres">
      <dgm:prSet presAssocID="{F84F6C66-5521-40C2-99FF-C86F056ED85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170B91E-7745-44B8-97A4-A475B63696D5}" type="pres">
      <dgm:prSet presAssocID="{F84F6C66-5521-40C2-99FF-C86F056ED85A}" presName="Name1" presStyleCnt="0"/>
      <dgm:spPr/>
      <dgm:t>
        <a:bodyPr/>
        <a:lstStyle/>
        <a:p>
          <a:endParaRPr lang="ru-RU"/>
        </a:p>
      </dgm:t>
    </dgm:pt>
    <dgm:pt modelId="{B63202F2-F136-4A53-BBC0-18A18E8C1FF9}" type="pres">
      <dgm:prSet presAssocID="{F84F6C66-5521-40C2-99FF-C86F056ED85A}" presName="cycle" presStyleCnt="0"/>
      <dgm:spPr/>
      <dgm:t>
        <a:bodyPr/>
        <a:lstStyle/>
        <a:p>
          <a:endParaRPr lang="ru-RU"/>
        </a:p>
      </dgm:t>
    </dgm:pt>
    <dgm:pt modelId="{7E7B918D-80DD-4DD8-AF7E-2AC82BB8EC7D}" type="pres">
      <dgm:prSet presAssocID="{F84F6C66-5521-40C2-99FF-C86F056ED85A}" presName="srcNode" presStyleLbl="node1" presStyleIdx="0" presStyleCnt="6"/>
      <dgm:spPr/>
      <dgm:t>
        <a:bodyPr/>
        <a:lstStyle/>
        <a:p>
          <a:endParaRPr lang="ru-RU"/>
        </a:p>
      </dgm:t>
    </dgm:pt>
    <dgm:pt modelId="{30C4D84D-83B0-4115-B1BA-BB76086E6A0A}" type="pres">
      <dgm:prSet presAssocID="{F84F6C66-5521-40C2-99FF-C86F056ED85A}" presName="conn" presStyleLbl="parChTrans1D2" presStyleIdx="0" presStyleCnt="1"/>
      <dgm:spPr/>
      <dgm:t>
        <a:bodyPr/>
        <a:lstStyle/>
        <a:p>
          <a:endParaRPr lang="ru-RU"/>
        </a:p>
      </dgm:t>
    </dgm:pt>
    <dgm:pt modelId="{A159ED3E-2BCE-454E-809E-1592E13B2FD6}" type="pres">
      <dgm:prSet presAssocID="{F84F6C66-5521-40C2-99FF-C86F056ED85A}" presName="extraNode" presStyleLbl="node1" presStyleIdx="0" presStyleCnt="6"/>
      <dgm:spPr/>
      <dgm:t>
        <a:bodyPr/>
        <a:lstStyle/>
        <a:p>
          <a:endParaRPr lang="ru-RU"/>
        </a:p>
      </dgm:t>
    </dgm:pt>
    <dgm:pt modelId="{566083D9-89B6-435D-846D-36DACD77A22D}" type="pres">
      <dgm:prSet presAssocID="{F84F6C66-5521-40C2-99FF-C86F056ED85A}" presName="dstNode" presStyleLbl="node1" presStyleIdx="0" presStyleCnt="6"/>
      <dgm:spPr/>
      <dgm:t>
        <a:bodyPr/>
        <a:lstStyle/>
        <a:p>
          <a:endParaRPr lang="ru-RU"/>
        </a:p>
      </dgm:t>
    </dgm:pt>
    <dgm:pt modelId="{854879FE-BE8F-4624-AAD6-7DAD88595B55}" type="pres">
      <dgm:prSet presAssocID="{A42DB187-3135-4C98-9D1D-37EECE5C3DAA}" presName="text_1" presStyleLbl="node1" presStyleIdx="0" presStyleCnt="6" custScaleX="99085" custScaleY="891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6EA7A6-9687-48F0-B5E9-2EC6C67105D3}" type="pres">
      <dgm:prSet presAssocID="{A42DB187-3135-4C98-9D1D-37EECE5C3DAA}" presName="accent_1" presStyleCnt="0"/>
      <dgm:spPr/>
      <dgm:t>
        <a:bodyPr/>
        <a:lstStyle/>
        <a:p>
          <a:endParaRPr lang="ru-RU"/>
        </a:p>
      </dgm:t>
    </dgm:pt>
    <dgm:pt modelId="{2CC09460-0385-4576-B212-932E023A1EEB}" type="pres">
      <dgm:prSet presAssocID="{A42DB187-3135-4C98-9D1D-37EECE5C3DAA}" presName="accentRepeatNode" presStyleLbl="solidFgAcc1" presStyleIdx="0" presStyleCnt="6"/>
      <dgm:spPr/>
      <dgm:t>
        <a:bodyPr/>
        <a:lstStyle/>
        <a:p>
          <a:endParaRPr lang="ru-RU"/>
        </a:p>
      </dgm:t>
    </dgm:pt>
    <dgm:pt modelId="{AC8E7858-2E8A-4A1B-8B00-797726621971}" type="pres">
      <dgm:prSet presAssocID="{0B81E8B2-E67E-483E-BE2D-6EED1DA71F03}" presName="text_2" presStyleLbl="node1" presStyleIdx="1" presStyleCnt="6" custScaleX="97214" custLinFactNeighborX="1380" custLinFactNeighborY="101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82A7B1-30B2-4C27-826B-A86D863469A9}" type="pres">
      <dgm:prSet presAssocID="{0B81E8B2-E67E-483E-BE2D-6EED1DA71F03}" presName="accent_2" presStyleCnt="0"/>
      <dgm:spPr/>
      <dgm:t>
        <a:bodyPr/>
        <a:lstStyle/>
        <a:p>
          <a:endParaRPr lang="ru-RU"/>
        </a:p>
      </dgm:t>
    </dgm:pt>
    <dgm:pt modelId="{5586553E-F5FE-4248-95EC-7786E1F5D059}" type="pres">
      <dgm:prSet presAssocID="{0B81E8B2-E67E-483E-BE2D-6EED1DA71F03}" presName="accentRepeatNode" presStyleLbl="solidFgAcc1" presStyleIdx="1" presStyleCnt="6" custLinFactNeighborX="2208" custLinFactNeighborY="3980"/>
      <dgm:spPr/>
      <dgm:t>
        <a:bodyPr/>
        <a:lstStyle/>
        <a:p>
          <a:endParaRPr lang="ru-RU"/>
        </a:p>
      </dgm:t>
    </dgm:pt>
    <dgm:pt modelId="{55C98ED8-C4FF-49CF-805C-71A060ED7E2F}" type="pres">
      <dgm:prSet presAssocID="{7943A341-67F6-4C9B-BC65-413F244747CA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D1639B-014A-4AB9-956E-AEF387077D5F}" type="pres">
      <dgm:prSet presAssocID="{7943A341-67F6-4C9B-BC65-413F244747CA}" presName="accent_3" presStyleCnt="0"/>
      <dgm:spPr/>
    </dgm:pt>
    <dgm:pt modelId="{F517DEC1-EB8D-4770-88E8-5D66BB1934B5}" type="pres">
      <dgm:prSet presAssocID="{7943A341-67F6-4C9B-BC65-413F244747CA}" presName="accentRepeatNode" presStyleLbl="solidFgAcc1" presStyleIdx="2" presStyleCnt="6"/>
      <dgm:spPr/>
    </dgm:pt>
    <dgm:pt modelId="{AC6E0853-FA09-49CE-90A7-661C24366857}" type="pres">
      <dgm:prSet presAssocID="{2815ED7F-5C07-4B2E-A9F5-C0DDA2F3A12D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6707B0-04AF-478D-A8F4-8F6FAAF300D2}" type="pres">
      <dgm:prSet presAssocID="{2815ED7F-5C07-4B2E-A9F5-C0DDA2F3A12D}" presName="accent_4" presStyleCnt="0"/>
      <dgm:spPr/>
    </dgm:pt>
    <dgm:pt modelId="{476526DF-747C-4FDA-AEBF-69A48C7254D0}" type="pres">
      <dgm:prSet presAssocID="{2815ED7F-5C07-4B2E-A9F5-C0DDA2F3A12D}" presName="accentRepeatNode" presStyleLbl="solidFgAcc1" presStyleIdx="3" presStyleCnt="6"/>
      <dgm:spPr/>
      <dgm:t>
        <a:bodyPr/>
        <a:lstStyle/>
        <a:p>
          <a:endParaRPr lang="ru-RU"/>
        </a:p>
      </dgm:t>
    </dgm:pt>
    <dgm:pt modelId="{A4DB445E-114F-4C12-A53A-30AA6A98DC68}" type="pres">
      <dgm:prSet presAssocID="{6986C4B9-B145-472D-B5FE-F8225511AC7D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20CC03-F33C-472A-8914-DABEF4635C9E}" type="pres">
      <dgm:prSet presAssocID="{6986C4B9-B145-472D-B5FE-F8225511AC7D}" presName="accent_5" presStyleCnt="0"/>
      <dgm:spPr/>
    </dgm:pt>
    <dgm:pt modelId="{7FF197B5-19DF-437E-8EA4-F5EF1D7448A3}" type="pres">
      <dgm:prSet presAssocID="{6986C4B9-B145-472D-B5FE-F8225511AC7D}" presName="accentRepeatNode" presStyleLbl="solidFgAcc1" presStyleIdx="4" presStyleCnt="6"/>
      <dgm:spPr/>
      <dgm:t>
        <a:bodyPr/>
        <a:lstStyle/>
        <a:p>
          <a:endParaRPr lang="ru-RU"/>
        </a:p>
      </dgm:t>
    </dgm:pt>
    <dgm:pt modelId="{7EC8732C-9064-4779-B11E-FA263F689B2B}" type="pres">
      <dgm:prSet presAssocID="{57D1A95B-FCA3-4CCF-BC28-0705EF0DA074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F2B5C6-7B82-4A0D-86B6-6E4AAB151F0B}" type="pres">
      <dgm:prSet presAssocID="{57D1A95B-FCA3-4CCF-BC28-0705EF0DA074}" presName="accent_6" presStyleCnt="0"/>
      <dgm:spPr/>
    </dgm:pt>
    <dgm:pt modelId="{22575A18-223C-4A93-B3F0-1CA215286AC0}" type="pres">
      <dgm:prSet presAssocID="{57D1A95B-FCA3-4CCF-BC28-0705EF0DA074}" presName="accentRepeatNode" presStyleLbl="solidFgAcc1" presStyleIdx="5" presStyleCnt="6"/>
      <dgm:spPr/>
      <dgm:t>
        <a:bodyPr/>
        <a:lstStyle/>
        <a:p>
          <a:endParaRPr lang="ru-RU"/>
        </a:p>
      </dgm:t>
    </dgm:pt>
  </dgm:ptLst>
  <dgm:cxnLst>
    <dgm:cxn modelId="{6AC296F3-C5B9-4B28-9BD4-4BB9925D1677}" type="presOf" srcId="{7943A341-67F6-4C9B-BC65-413F244747CA}" destId="{55C98ED8-C4FF-49CF-805C-71A060ED7E2F}" srcOrd="0" destOrd="0" presId="urn:microsoft.com/office/officeart/2008/layout/VerticalCurvedList"/>
    <dgm:cxn modelId="{31F43D63-AA5C-4D8E-BCEB-95C7E4393BCA}" srcId="{F84F6C66-5521-40C2-99FF-C86F056ED85A}" destId="{7943A341-67F6-4C9B-BC65-413F244747CA}" srcOrd="2" destOrd="0" parTransId="{2B2AE26C-3320-4D83-A3E0-2D32042CBF76}" sibTransId="{CE6C63B7-C050-4A77-9448-F793B441C653}"/>
    <dgm:cxn modelId="{E8567E05-0BF9-47CD-97A5-48535B341541}" type="presOf" srcId="{0B81E8B2-E67E-483E-BE2D-6EED1DA71F03}" destId="{AC8E7858-2E8A-4A1B-8B00-797726621971}" srcOrd="0" destOrd="0" presId="urn:microsoft.com/office/officeart/2008/layout/VerticalCurvedList"/>
    <dgm:cxn modelId="{24F5D655-B0D5-4255-B0A0-34ECDA4485C4}" srcId="{F84F6C66-5521-40C2-99FF-C86F056ED85A}" destId="{0B81E8B2-E67E-483E-BE2D-6EED1DA71F03}" srcOrd="1" destOrd="0" parTransId="{87A42DCA-4413-4F73-AE66-6C3190717D79}" sibTransId="{DF16CE8A-802B-4020-A353-23D51D3C3CE5}"/>
    <dgm:cxn modelId="{BB61CA37-333B-40EB-9061-EB53D29D6A5A}" type="presOf" srcId="{F84F6C66-5521-40C2-99FF-C86F056ED85A}" destId="{CC40E849-C888-4AC7-910D-E24D8544BF0D}" srcOrd="0" destOrd="0" presId="urn:microsoft.com/office/officeart/2008/layout/VerticalCurvedList"/>
    <dgm:cxn modelId="{AA12733F-E9AE-4BF9-8B87-079B3FF10231}" srcId="{F84F6C66-5521-40C2-99FF-C86F056ED85A}" destId="{6986C4B9-B145-472D-B5FE-F8225511AC7D}" srcOrd="4" destOrd="0" parTransId="{739FDE78-2533-4329-8AC3-3A63DB680452}" sibTransId="{60A19B1F-4756-4B09-ADE7-D83714F4E966}"/>
    <dgm:cxn modelId="{62776639-E03C-4C37-87C5-C67D35C35C06}" type="presOf" srcId="{A42DB187-3135-4C98-9D1D-37EECE5C3DAA}" destId="{854879FE-BE8F-4624-AAD6-7DAD88595B55}" srcOrd="0" destOrd="0" presId="urn:microsoft.com/office/officeart/2008/layout/VerticalCurvedList"/>
    <dgm:cxn modelId="{02DF88C0-07CE-49E7-91D1-17FD22084D01}" srcId="{F84F6C66-5521-40C2-99FF-C86F056ED85A}" destId="{57D1A95B-FCA3-4CCF-BC28-0705EF0DA074}" srcOrd="5" destOrd="0" parTransId="{1191505A-3AE0-48A1-8DBF-71E3C42AB60A}" sibTransId="{875898E9-CE1B-4FC3-A10D-75A6FED452FD}"/>
    <dgm:cxn modelId="{98862C94-77C9-43A0-9D69-DFA9B2497749}" type="presOf" srcId="{6AB27FEB-6B46-4226-A3D0-F39ED297C4D3}" destId="{30C4D84D-83B0-4115-B1BA-BB76086E6A0A}" srcOrd="0" destOrd="0" presId="urn:microsoft.com/office/officeart/2008/layout/VerticalCurvedList"/>
    <dgm:cxn modelId="{EA4EF30A-35B7-4069-B12E-37A1AB0CFDC1}" type="presOf" srcId="{57D1A95B-FCA3-4CCF-BC28-0705EF0DA074}" destId="{7EC8732C-9064-4779-B11E-FA263F689B2B}" srcOrd="0" destOrd="0" presId="urn:microsoft.com/office/officeart/2008/layout/VerticalCurvedList"/>
    <dgm:cxn modelId="{CC838DAB-D87A-4DB8-B983-6C507C01E472}" type="presOf" srcId="{6986C4B9-B145-472D-B5FE-F8225511AC7D}" destId="{A4DB445E-114F-4C12-A53A-30AA6A98DC68}" srcOrd="0" destOrd="0" presId="urn:microsoft.com/office/officeart/2008/layout/VerticalCurvedList"/>
    <dgm:cxn modelId="{7E09A7DC-F6FB-49A6-8E05-4570C61EBB20}" type="presOf" srcId="{2815ED7F-5C07-4B2E-A9F5-C0DDA2F3A12D}" destId="{AC6E0853-FA09-49CE-90A7-661C24366857}" srcOrd="0" destOrd="0" presId="urn:microsoft.com/office/officeart/2008/layout/VerticalCurvedList"/>
    <dgm:cxn modelId="{B2FD290F-A12C-411E-AC92-AF7C602D2D99}" srcId="{F84F6C66-5521-40C2-99FF-C86F056ED85A}" destId="{A42DB187-3135-4C98-9D1D-37EECE5C3DAA}" srcOrd="0" destOrd="0" parTransId="{3FF8DFCD-AAF2-49B2-A066-9924369639BF}" sibTransId="{6AB27FEB-6B46-4226-A3D0-F39ED297C4D3}"/>
    <dgm:cxn modelId="{60DB5BC7-8E16-4525-9BEF-AC00C43CCFAE}" srcId="{F84F6C66-5521-40C2-99FF-C86F056ED85A}" destId="{2815ED7F-5C07-4B2E-A9F5-C0DDA2F3A12D}" srcOrd="3" destOrd="0" parTransId="{B501EADB-74A4-4A46-AC3B-1E1F29CDAC6C}" sibTransId="{D938069B-EDE8-41B7-A708-CE011F6F123B}"/>
    <dgm:cxn modelId="{AF4248A5-9D85-423D-84A9-B48ED106C61F}" type="presParOf" srcId="{CC40E849-C888-4AC7-910D-E24D8544BF0D}" destId="{3170B91E-7745-44B8-97A4-A475B63696D5}" srcOrd="0" destOrd="0" presId="urn:microsoft.com/office/officeart/2008/layout/VerticalCurvedList"/>
    <dgm:cxn modelId="{1041C82D-E407-40AA-98FD-F28078B14E36}" type="presParOf" srcId="{3170B91E-7745-44B8-97A4-A475B63696D5}" destId="{B63202F2-F136-4A53-BBC0-18A18E8C1FF9}" srcOrd="0" destOrd="0" presId="urn:microsoft.com/office/officeart/2008/layout/VerticalCurvedList"/>
    <dgm:cxn modelId="{85B57E0B-04B7-4433-95BD-3D8541D13447}" type="presParOf" srcId="{B63202F2-F136-4A53-BBC0-18A18E8C1FF9}" destId="{7E7B918D-80DD-4DD8-AF7E-2AC82BB8EC7D}" srcOrd="0" destOrd="0" presId="urn:microsoft.com/office/officeart/2008/layout/VerticalCurvedList"/>
    <dgm:cxn modelId="{D89D9C9E-598F-4ABA-A930-DFCF78601D5B}" type="presParOf" srcId="{B63202F2-F136-4A53-BBC0-18A18E8C1FF9}" destId="{30C4D84D-83B0-4115-B1BA-BB76086E6A0A}" srcOrd="1" destOrd="0" presId="urn:microsoft.com/office/officeart/2008/layout/VerticalCurvedList"/>
    <dgm:cxn modelId="{BA0DEAFE-9811-4D83-8D82-70C42663BB17}" type="presParOf" srcId="{B63202F2-F136-4A53-BBC0-18A18E8C1FF9}" destId="{A159ED3E-2BCE-454E-809E-1592E13B2FD6}" srcOrd="2" destOrd="0" presId="urn:microsoft.com/office/officeart/2008/layout/VerticalCurvedList"/>
    <dgm:cxn modelId="{33FE8F07-3458-44F4-B39F-45ACD02BAF3F}" type="presParOf" srcId="{B63202F2-F136-4A53-BBC0-18A18E8C1FF9}" destId="{566083D9-89B6-435D-846D-36DACD77A22D}" srcOrd="3" destOrd="0" presId="urn:microsoft.com/office/officeart/2008/layout/VerticalCurvedList"/>
    <dgm:cxn modelId="{7C796CAD-BEC0-485C-BC03-F1EE6867C5BA}" type="presParOf" srcId="{3170B91E-7745-44B8-97A4-A475B63696D5}" destId="{854879FE-BE8F-4624-AAD6-7DAD88595B55}" srcOrd="1" destOrd="0" presId="urn:microsoft.com/office/officeart/2008/layout/VerticalCurvedList"/>
    <dgm:cxn modelId="{D25D5B2B-2EEC-49C5-8679-DF31289330BB}" type="presParOf" srcId="{3170B91E-7745-44B8-97A4-A475B63696D5}" destId="{576EA7A6-9687-48F0-B5E9-2EC6C67105D3}" srcOrd="2" destOrd="0" presId="urn:microsoft.com/office/officeart/2008/layout/VerticalCurvedList"/>
    <dgm:cxn modelId="{CCE99931-D0D4-4259-BF1D-D5F0698F4847}" type="presParOf" srcId="{576EA7A6-9687-48F0-B5E9-2EC6C67105D3}" destId="{2CC09460-0385-4576-B212-932E023A1EEB}" srcOrd="0" destOrd="0" presId="urn:microsoft.com/office/officeart/2008/layout/VerticalCurvedList"/>
    <dgm:cxn modelId="{828B1AD5-F446-45B5-8F60-25EC84A6E252}" type="presParOf" srcId="{3170B91E-7745-44B8-97A4-A475B63696D5}" destId="{AC8E7858-2E8A-4A1B-8B00-797726621971}" srcOrd="3" destOrd="0" presId="urn:microsoft.com/office/officeart/2008/layout/VerticalCurvedList"/>
    <dgm:cxn modelId="{9553C468-E574-446C-90F4-688A683EB9FE}" type="presParOf" srcId="{3170B91E-7745-44B8-97A4-A475B63696D5}" destId="{0082A7B1-30B2-4C27-826B-A86D863469A9}" srcOrd="4" destOrd="0" presId="urn:microsoft.com/office/officeart/2008/layout/VerticalCurvedList"/>
    <dgm:cxn modelId="{D84F0352-3D30-433C-A937-66D95C9E1C40}" type="presParOf" srcId="{0082A7B1-30B2-4C27-826B-A86D863469A9}" destId="{5586553E-F5FE-4248-95EC-7786E1F5D059}" srcOrd="0" destOrd="0" presId="urn:microsoft.com/office/officeart/2008/layout/VerticalCurvedList"/>
    <dgm:cxn modelId="{106625B5-D080-4F58-AB8C-C1C9F36E682B}" type="presParOf" srcId="{3170B91E-7745-44B8-97A4-A475B63696D5}" destId="{55C98ED8-C4FF-49CF-805C-71A060ED7E2F}" srcOrd="5" destOrd="0" presId="urn:microsoft.com/office/officeart/2008/layout/VerticalCurvedList"/>
    <dgm:cxn modelId="{630328B3-AAFC-4AAC-B7E9-B095764B3439}" type="presParOf" srcId="{3170B91E-7745-44B8-97A4-A475B63696D5}" destId="{E8D1639B-014A-4AB9-956E-AEF387077D5F}" srcOrd="6" destOrd="0" presId="urn:microsoft.com/office/officeart/2008/layout/VerticalCurvedList"/>
    <dgm:cxn modelId="{2B66E0D9-73E3-4830-B9AD-6B81466E879A}" type="presParOf" srcId="{E8D1639B-014A-4AB9-956E-AEF387077D5F}" destId="{F517DEC1-EB8D-4770-88E8-5D66BB1934B5}" srcOrd="0" destOrd="0" presId="urn:microsoft.com/office/officeart/2008/layout/VerticalCurvedList"/>
    <dgm:cxn modelId="{120EE283-2F17-41DE-91A9-F9A57172663B}" type="presParOf" srcId="{3170B91E-7745-44B8-97A4-A475B63696D5}" destId="{AC6E0853-FA09-49CE-90A7-661C24366857}" srcOrd="7" destOrd="0" presId="urn:microsoft.com/office/officeart/2008/layout/VerticalCurvedList"/>
    <dgm:cxn modelId="{1BDB297B-86CE-413E-9474-48DD5BA17B13}" type="presParOf" srcId="{3170B91E-7745-44B8-97A4-A475B63696D5}" destId="{246707B0-04AF-478D-A8F4-8F6FAAF300D2}" srcOrd="8" destOrd="0" presId="urn:microsoft.com/office/officeart/2008/layout/VerticalCurvedList"/>
    <dgm:cxn modelId="{CA252F87-E608-497B-AA42-82F40502F67F}" type="presParOf" srcId="{246707B0-04AF-478D-A8F4-8F6FAAF300D2}" destId="{476526DF-747C-4FDA-AEBF-69A48C7254D0}" srcOrd="0" destOrd="0" presId="urn:microsoft.com/office/officeart/2008/layout/VerticalCurvedList"/>
    <dgm:cxn modelId="{66850D26-A195-41D0-B327-71AF62690A6A}" type="presParOf" srcId="{3170B91E-7745-44B8-97A4-A475B63696D5}" destId="{A4DB445E-114F-4C12-A53A-30AA6A98DC68}" srcOrd="9" destOrd="0" presId="urn:microsoft.com/office/officeart/2008/layout/VerticalCurvedList"/>
    <dgm:cxn modelId="{D9B83846-BB23-41EC-9ACC-201621880843}" type="presParOf" srcId="{3170B91E-7745-44B8-97A4-A475B63696D5}" destId="{1320CC03-F33C-472A-8914-DABEF4635C9E}" srcOrd="10" destOrd="0" presId="urn:microsoft.com/office/officeart/2008/layout/VerticalCurvedList"/>
    <dgm:cxn modelId="{5AB80696-5FBF-412F-A15E-1215423249B7}" type="presParOf" srcId="{1320CC03-F33C-472A-8914-DABEF4635C9E}" destId="{7FF197B5-19DF-437E-8EA4-F5EF1D7448A3}" srcOrd="0" destOrd="0" presId="urn:microsoft.com/office/officeart/2008/layout/VerticalCurvedList"/>
    <dgm:cxn modelId="{5AD72EE3-D5CF-46A7-AB05-A8BA85092B5B}" type="presParOf" srcId="{3170B91E-7745-44B8-97A4-A475B63696D5}" destId="{7EC8732C-9064-4779-B11E-FA263F689B2B}" srcOrd="11" destOrd="0" presId="urn:microsoft.com/office/officeart/2008/layout/VerticalCurvedList"/>
    <dgm:cxn modelId="{34C2F909-B98E-4270-BB4D-6FA2CD5AA703}" type="presParOf" srcId="{3170B91E-7745-44B8-97A4-A475B63696D5}" destId="{A3F2B5C6-7B82-4A0D-86B6-6E4AAB151F0B}" srcOrd="12" destOrd="0" presId="urn:microsoft.com/office/officeart/2008/layout/VerticalCurvedList"/>
    <dgm:cxn modelId="{7856DBA3-1A0E-4D29-9F8B-ECE1AEF9031F}" type="presParOf" srcId="{A3F2B5C6-7B82-4A0D-86B6-6E4AAB151F0B}" destId="{22575A18-223C-4A93-B3F0-1CA215286AC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84F6C66-5521-40C2-99FF-C86F056ED85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2DB187-3135-4C98-9D1D-37EECE5C3DAA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 Содержание музеев 1 383,7 тыс. рублей</a:t>
          </a:r>
          <a:endParaRPr lang="ru-RU" sz="1600" b="1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FF8DFCD-AAF2-49B2-A066-9924369639BF}" type="parTrans" cxnId="{B2FD290F-A12C-411E-AC92-AF7C602D2D99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6AB27FEB-6B46-4226-A3D0-F39ED297C4D3}" type="sibTrans" cxnId="{B2FD290F-A12C-411E-AC92-AF7C602D2D99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FEE30B3A-C4F8-4EC6-8EA4-5753C35FC2EA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Содержание домов культуры 40 922,7 тыс. рублей </a:t>
          </a:r>
          <a:endParaRPr lang="ru-RU" sz="1600" b="1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D84F916-3CFF-412E-BF63-BD08EBD75A9E}" type="parTrans" cxnId="{87A77F23-99C9-4787-BAC0-A378B6B09F72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309CF2EB-9F89-4689-B3E6-BCE404DB5074}" type="sibTrans" cxnId="{87A77F23-99C9-4787-BAC0-A378B6B09F72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6986C4B9-B145-472D-B5FE-F8225511AC7D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Реализация национальной политики, развитие местного народного творчества</a:t>
          </a:r>
          <a:r>
            <a:rPr lang="ru-RU" sz="16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4 470,8 тыс. рублей</a:t>
          </a:r>
          <a:endParaRPr lang="ru-RU" sz="1600" b="1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39FDE78-2533-4329-8AC3-3A63DB680452}" type="parTrans" cxnId="{AA12733F-E9AE-4BF9-8B87-079B3FF10231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60A19B1F-4756-4B09-ADE7-D83714F4E966}" type="sibTrans" cxnId="{AA12733F-E9AE-4BF9-8B87-079B3FF10231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57D1A95B-FCA3-4CCF-BC28-0705EF0DA074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Содержание библиотечной системы 19 687,1 тыс. рублей</a:t>
          </a:r>
          <a:endParaRPr lang="ru-RU" sz="1600" b="1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191505A-3AE0-48A1-8DBF-71E3C42AB60A}" type="parTrans" cxnId="{02DF88C0-07CE-49E7-91D1-17FD22084D01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875898E9-CE1B-4FC3-A10D-75A6FED452FD}" type="sibTrans" cxnId="{02DF88C0-07CE-49E7-91D1-17FD22084D01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8678C995-4796-4396-A4B9-CBFBF977C272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Другие вопросы в области культуры </a:t>
          </a:r>
          <a:r>
            <a:rPr lang="ru-RU" sz="16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2 177,4 тыс. рублей</a:t>
          </a:r>
          <a:endParaRPr lang="ru-RU" sz="1600" b="1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9979F80-664D-409F-8156-F6A53063E4C6}" type="parTrans" cxnId="{3BB5F01D-973D-47C3-A94D-2B7D03D48391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3EE69CA6-255F-4562-BF96-1129304495E1}" type="sibTrans" cxnId="{3BB5F01D-973D-47C3-A94D-2B7D03D48391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2528276B-DE6A-466B-872E-9FFF419418FA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Проведение </a:t>
          </a:r>
          <a:r>
            <a:rPr lang="ru-RU" sz="1600" b="1" baseline="0" dirty="0" err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общерайонных</a:t>
          </a:r>
          <a:r>
            <a:rPr lang="ru-RU" sz="16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праздников и мероприятий 404,1 тыс. рублей</a:t>
          </a:r>
          <a:endParaRPr lang="ru-RU" sz="1600" b="1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116D8C7-316A-491B-9EE5-3D15DA2EC3FD}" type="parTrans" cxnId="{DA5ADEE2-A986-4034-AD6C-3E5A54F59532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C1CBC224-4EBC-4170-9C71-98C50133E661}" type="sibTrans" cxnId="{DA5ADEE2-A986-4034-AD6C-3E5A54F59532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CC40E849-C888-4AC7-910D-E24D8544BF0D}" type="pres">
      <dgm:prSet presAssocID="{F84F6C66-5521-40C2-99FF-C86F056ED85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170B91E-7745-44B8-97A4-A475B63696D5}" type="pres">
      <dgm:prSet presAssocID="{F84F6C66-5521-40C2-99FF-C86F056ED85A}" presName="Name1" presStyleCnt="0"/>
      <dgm:spPr/>
    </dgm:pt>
    <dgm:pt modelId="{B63202F2-F136-4A53-BBC0-18A18E8C1FF9}" type="pres">
      <dgm:prSet presAssocID="{F84F6C66-5521-40C2-99FF-C86F056ED85A}" presName="cycle" presStyleCnt="0"/>
      <dgm:spPr/>
    </dgm:pt>
    <dgm:pt modelId="{7E7B918D-80DD-4DD8-AF7E-2AC82BB8EC7D}" type="pres">
      <dgm:prSet presAssocID="{F84F6C66-5521-40C2-99FF-C86F056ED85A}" presName="srcNode" presStyleLbl="node1" presStyleIdx="0" presStyleCnt="6"/>
      <dgm:spPr/>
    </dgm:pt>
    <dgm:pt modelId="{30C4D84D-83B0-4115-B1BA-BB76086E6A0A}" type="pres">
      <dgm:prSet presAssocID="{F84F6C66-5521-40C2-99FF-C86F056ED85A}" presName="conn" presStyleLbl="parChTrans1D2" presStyleIdx="0" presStyleCnt="1"/>
      <dgm:spPr/>
      <dgm:t>
        <a:bodyPr/>
        <a:lstStyle/>
        <a:p>
          <a:endParaRPr lang="ru-RU"/>
        </a:p>
      </dgm:t>
    </dgm:pt>
    <dgm:pt modelId="{A159ED3E-2BCE-454E-809E-1592E13B2FD6}" type="pres">
      <dgm:prSet presAssocID="{F84F6C66-5521-40C2-99FF-C86F056ED85A}" presName="extraNode" presStyleLbl="node1" presStyleIdx="0" presStyleCnt="6"/>
      <dgm:spPr/>
    </dgm:pt>
    <dgm:pt modelId="{566083D9-89B6-435D-846D-36DACD77A22D}" type="pres">
      <dgm:prSet presAssocID="{F84F6C66-5521-40C2-99FF-C86F056ED85A}" presName="dstNode" presStyleLbl="node1" presStyleIdx="0" presStyleCnt="6"/>
      <dgm:spPr/>
    </dgm:pt>
    <dgm:pt modelId="{286C3E9D-37B6-4091-B940-C72C7EB043F6}" type="pres">
      <dgm:prSet presAssocID="{2528276B-DE6A-466B-872E-9FFF419418FA}" presName="text_1" presStyleLbl="node1" presStyleIdx="0" presStyleCnt="6" custScaleX="97260" custScaleY="119463" custLinFactNeighborX="6526" custLinFactNeighborY="-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2E5EAF-7F0B-43E9-A4E4-905B6BDD2072}" type="pres">
      <dgm:prSet presAssocID="{2528276B-DE6A-466B-872E-9FFF419418FA}" presName="accent_1" presStyleCnt="0"/>
      <dgm:spPr/>
    </dgm:pt>
    <dgm:pt modelId="{55455E02-F49A-458F-9ACC-1718D8D45F00}" type="pres">
      <dgm:prSet presAssocID="{2528276B-DE6A-466B-872E-9FFF419418FA}" presName="accentRepeatNode" presStyleLbl="solidFgAcc1" presStyleIdx="0" presStyleCnt="6" custLinFactNeighborX="26396" custLinFactNeighborY="1792"/>
      <dgm:spPr/>
    </dgm:pt>
    <dgm:pt modelId="{5A595AD2-FE45-4B8B-A2C1-75FE0D6BA4CF}" type="pres">
      <dgm:prSet presAssocID="{A42DB187-3135-4C98-9D1D-37EECE5C3DAA}" presName="text_2" presStyleLbl="node1" presStyleIdx="1" presStyleCnt="6" custScaleY="1194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6096D4-CB92-4A8E-94F8-932109A6939D}" type="pres">
      <dgm:prSet presAssocID="{A42DB187-3135-4C98-9D1D-37EECE5C3DAA}" presName="accent_2" presStyleCnt="0"/>
      <dgm:spPr/>
    </dgm:pt>
    <dgm:pt modelId="{2CC09460-0385-4576-B212-932E023A1EEB}" type="pres">
      <dgm:prSet presAssocID="{A42DB187-3135-4C98-9D1D-37EECE5C3DAA}" presName="accentRepeatNode" presStyleLbl="solidFgAcc1" presStyleIdx="1" presStyleCnt="6"/>
      <dgm:spPr/>
    </dgm:pt>
    <dgm:pt modelId="{C4366844-5D70-47CC-8F2D-622A3F956373}" type="pres">
      <dgm:prSet presAssocID="{FEE30B3A-C4F8-4EC6-8EA4-5753C35FC2EA}" presName="text_3" presStyleLbl="node1" presStyleIdx="2" presStyleCnt="6" custScaleY="1194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9DC040-BAFB-4C0E-B877-EB0501A0F5AA}" type="pres">
      <dgm:prSet presAssocID="{FEE30B3A-C4F8-4EC6-8EA4-5753C35FC2EA}" presName="accent_3" presStyleCnt="0"/>
      <dgm:spPr/>
    </dgm:pt>
    <dgm:pt modelId="{666F0470-AA64-4EAB-A3C2-C237F6CC60A4}" type="pres">
      <dgm:prSet presAssocID="{FEE30B3A-C4F8-4EC6-8EA4-5753C35FC2EA}" presName="accentRepeatNode" presStyleLbl="solidFgAcc1" presStyleIdx="2" presStyleCnt="6"/>
      <dgm:spPr/>
    </dgm:pt>
    <dgm:pt modelId="{C923594B-622C-4AAA-B00F-1961072950D7}" type="pres">
      <dgm:prSet presAssocID="{6986C4B9-B145-472D-B5FE-F8225511AC7D}" presName="text_4" presStyleLbl="node1" presStyleIdx="3" presStyleCnt="6" custScaleY="1194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C46DCD-294C-4E09-88DD-50908AF0A420}" type="pres">
      <dgm:prSet presAssocID="{6986C4B9-B145-472D-B5FE-F8225511AC7D}" presName="accent_4" presStyleCnt="0"/>
      <dgm:spPr/>
    </dgm:pt>
    <dgm:pt modelId="{7FF197B5-19DF-437E-8EA4-F5EF1D7448A3}" type="pres">
      <dgm:prSet presAssocID="{6986C4B9-B145-472D-B5FE-F8225511AC7D}" presName="accentRepeatNode" presStyleLbl="solidFgAcc1" presStyleIdx="3" presStyleCnt="6"/>
      <dgm:spPr/>
    </dgm:pt>
    <dgm:pt modelId="{BE4F6CBD-BEC7-4BB2-8CA8-4AB62F12DFF9}" type="pres">
      <dgm:prSet presAssocID="{57D1A95B-FCA3-4CCF-BC28-0705EF0DA074}" presName="text_5" presStyleLbl="node1" presStyleIdx="4" presStyleCnt="6" custScaleY="1194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0D626B-63BC-4FD1-9EE9-7FC288372F90}" type="pres">
      <dgm:prSet presAssocID="{57D1A95B-FCA3-4CCF-BC28-0705EF0DA074}" presName="accent_5" presStyleCnt="0"/>
      <dgm:spPr/>
    </dgm:pt>
    <dgm:pt modelId="{22575A18-223C-4A93-B3F0-1CA215286AC0}" type="pres">
      <dgm:prSet presAssocID="{57D1A95B-FCA3-4CCF-BC28-0705EF0DA074}" presName="accentRepeatNode" presStyleLbl="solidFgAcc1" presStyleIdx="4" presStyleCnt="6"/>
      <dgm:spPr/>
    </dgm:pt>
    <dgm:pt modelId="{D721E583-BAE3-4507-BD24-52408A068D6F}" type="pres">
      <dgm:prSet presAssocID="{8678C995-4796-4396-A4B9-CBFBF977C272}" presName="text_6" presStyleLbl="node1" presStyleIdx="5" presStyleCnt="6" custScaleY="1194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66E3BE-DDFE-4ACF-B1C0-C58302E5E9E6}" type="pres">
      <dgm:prSet presAssocID="{8678C995-4796-4396-A4B9-CBFBF977C272}" presName="accent_6" presStyleCnt="0"/>
      <dgm:spPr/>
    </dgm:pt>
    <dgm:pt modelId="{40BF02B9-9F94-4357-980E-8F3E7121E9A6}" type="pres">
      <dgm:prSet presAssocID="{8678C995-4796-4396-A4B9-CBFBF977C272}" presName="accentRepeatNode" presStyleLbl="solidFgAcc1" presStyleIdx="5" presStyleCnt="6"/>
      <dgm:spPr/>
    </dgm:pt>
  </dgm:ptLst>
  <dgm:cxnLst>
    <dgm:cxn modelId="{2270A6A0-8004-436A-890F-646B28D8049E}" type="presOf" srcId="{A42DB187-3135-4C98-9D1D-37EECE5C3DAA}" destId="{5A595AD2-FE45-4B8B-A2C1-75FE0D6BA4CF}" srcOrd="0" destOrd="0" presId="urn:microsoft.com/office/officeart/2008/layout/VerticalCurvedList"/>
    <dgm:cxn modelId="{B457C16C-024D-486D-A4B8-16E4F0D9310D}" type="presOf" srcId="{2528276B-DE6A-466B-872E-9FFF419418FA}" destId="{286C3E9D-37B6-4091-B940-C72C7EB043F6}" srcOrd="0" destOrd="0" presId="urn:microsoft.com/office/officeart/2008/layout/VerticalCurvedList"/>
    <dgm:cxn modelId="{AA12733F-E9AE-4BF9-8B87-079B3FF10231}" srcId="{F84F6C66-5521-40C2-99FF-C86F056ED85A}" destId="{6986C4B9-B145-472D-B5FE-F8225511AC7D}" srcOrd="3" destOrd="0" parTransId="{739FDE78-2533-4329-8AC3-3A63DB680452}" sibTransId="{60A19B1F-4756-4B09-ADE7-D83714F4E966}"/>
    <dgm:cxn modelId="{A1E404B2-B287-4D6F-98DA-A30F3AA042F7}" type="presOf" srcId="{6986C4B9-B145-472D-B5FE-F8225511AC7D}" destId="{C923594B-622C-4AAA-B00F-1961072950D7}" srcOrd="0" destOrd="0" presId="urn:microsoft.com/office/officeart/2008/layout/VerticalCurvedList"/>
    <dgm:cxn modelId="{997D5BB9-0939-48E8-BC12-929A5B039E8D}" type="presOf" srcId="{FEE30B3A-C4F8-4EC6-8EA4-5753C35FC2EA}" destId="{C4366844-5D70-47CC-8F2D-622A3F956373}" srcOrd="0" destOrd="0" presId="urn:microsoft.com/office/officeart/2008/layout/VerticalCurvedList"/>
    <dgm:cxn modelId="{87A77F23-99C9-4787-BAC0-A378B6B09F72}" srcId="{F84F6C66-5521-40C2-99FF-C86F056ED85A}" destId="{FEE30B3A-C4F8-4EC6-8EA4-5753C35FC2EA}" srcOrd="2" destOrd="0" parTransId="{1D84F916-3CFF-412E-BF63-BD08EBD75A9E}" sibTransId="{309CF2EB-9F89-4689-B3E6-BCE404DB5074}"/>
    <dgm:cxn modelId="{3BB5F01D-973D-47C3-A94D-2B7D03D48391}" srcId="{F84F6C66-5521-40C2-99FF-C86F056ED85A}" destId="{8678C995-4796-4396-A4B9-CBFBF977C272}" srcOrd="5" destOrd="0" parTransId="{19979F80-664D-409F-8156-F6A53063E4C6}" sibTransId="{3EE69CA6-255F-4562-BF96-1129304495E1}"/>
    <dgm:cxn modelId="{02DF88C0-07CE-49E7-91D1-17FD22084D01}" srcId="{F84F6C66-5521-40C2-99FF-C86F056ED85A}" destId="{57D1A95B-FCA3-4CCF-BC28-0705EF0DA074}" srcOrd="4" destOrd="0" parTransId="{1191505A-3AE0-48A1-8DBF-71E3C42AB60A}" sibTransId="{875898E9-CE1B-4FC3-A10D-75A6FED452FD}"/>
    <dgm:cxn modelId="{978D69F0-44B5-4441-BB66-0D57A68087DE}" type="presOf" srcId="{57D1A95B-FCA3-4CCF-BC28-0705EF0DA074}" destId="{BE4F6CBD-BEC7-4BB2-8CA8-4AB62F12DFF9}" srcOrd="0" destOrd="0" presId="urn:microsoft.com/office/officeart/2008/layout/VerticalCurvedList"/>
    <dgm:cxn modelId="{DA5ADEE2-A986-4034-AD6C-3E5A54F59532}" srcId="{F84F6C66-5521-40C2-99FF-C86F056ED85A}" destId="{2528276B-DE6A-466B-872E-9FFF419418FA}" srcOrd="0" destOrd="0" parTransId="{8116D8C7-316A-491B-9EE5-3D15DA2EC3FD}" sibTransId="{C1CBC224-4EBC-4170-9C71-98C50133E661}"/>
    <dgm:cxn modelId="{AC41D241-A6AC-4286-B272-479F7E042781}" type="presOf" srcId="{F84F6C66-5521-40C2-99FF-C86F056ED85A}" destId="{CC40E849-C888-4AC7-910D-E24D8544BF0D}" srcOrd="0" destOrd="0" presId="urn:microsoft.com/office/officeart/2008/layout/VerticalCurvedList"/>
    <dgm:cxn modelId="{B2FD290F-A12C-411E-AC92-AF7C602D2D99}" srcId="{F84F6C66-5521-40C2-99FF-C86F056ED85A}" destId="{A42DB187-3135-4C98-9D1D-37EECE5C3DAA}" srcOrd="1" destOrd="0" parTransId="{3FF8DFCD-AAF2-49B2-A066-9924369639BF}" sibTransId="{6AB27FEB-6B46-4226-A3D0-F39ED297C4D3}"/>
    <dgm:cxn modelId="{B856117C-04E1-4BA1-9B79-FD6089DE2C11}" type="presOf" srcId="{C1CBC224-4EBC-4170-9C71-98C50133E661}" destId="{30C4D84D-83B0-4115-B1BA-BB76086E6A0A}" srcOrd="0" destOrd="0" presId="urn:microsoft.com/office/officeart/2008/layout/VerticalCurvedList"/>
    <dgm:cxn modelId="{C6A35BCE-FFFC-4C10-AF48-323F545C0C19}" type="presOf" srcId="{8678C995-4796-4396-A4B9-CBFBF977C272}" destId="{D721E583-BAE3-4507-BD24-52408A068D6F}" srcOrd="0" destOrd="0" presId="urn:microsoft.com/office/officeart/2008/layout/VerticalCurvedList"/>
    <dgm:cxn modelId="{D39552C1-0078-48C2-91FB-B658128E9ABA}" type="presParOf" srcId="{CC40E849-C888-4AC7-910D-E24D8544BF0D}" destId="{3170B91E-7745-44B8-97A4-A475B63696D5}" srcOrd="0" destOrd="0" presId="urn:microsoft.com/office/officeart/2008/layout/VerticalCurvedList"/>
    <dgm:cxn modelId="{17B1D579-85E2-4FC9-87F7-4E835A3CA522}" type="presParOf" srcId="{3170B91E-7745-44B8-97A4-A475B63696D5}" destId="{B63202F2-F136-4A53-BBC0-18A18E8C1FF9}" srcOrd="0" destOrd="0" presId="urn:microsoft.com/office/officeart/2008/layout/VerticalCurvedList"/>
    <dgm:cxn modelId="{49DDE468-C1B5-4EA3-B82B-21322A89BCA3}" type="presParOf" srcId="{B63202F2-F136-4A53-BBC0-18A18E8C1FF9}" destId="{7E7B918D-80DD-4DD8-AF7E-2AC82BB8EC7D}" srcOrd="0" destOrd="0" presId="urn:microsoft.com/office/officeart/2008/layout/VerticalCurvedList"/>
    <dgm:cxn modelId="{BB565844-6C22-42FC-8C42-3EFCF7F238CB}" type="presParOf" srcId="{B63202F2-F136-4A53-BBC0-18A18E8C1FF9}" destId="{30C4D84D-83B0-4115-B1BA-BB76086E6A0A}" srcOrd="1" destOrd="0" presId="urn:microsoft.com/office/officeart/2008/layout/VerticalCurvedList"/>
    <dgm:cxn modelId="{E2596E7A-280A-429F-B1BD-027A98A07E69}" type="presParOf" srcId="{B63202F2-F136-4A53-BBC0-18A18E8C1FF9}" destId="{A159ED3E-2BCE-454E-809E-1592E13B2FD6}" srcOrd="2" destOrd="0" presId="urn:microsoft.com/office/officeart/2008/layout/VerticalCurvedList"/>
    <dgm:cxn modelId="{59AC0AC1-0925-4714-A19C-829CFF0DC8F1}" type="presParOf" srcId="{B63202F2-F136-4A53-BBC0-18A18E8C1FF9}" destId="{566083D9-89B6-435D-846D-36DACD77A22D}" srcOrd="3" destOrd="0" presId="urn:microsoft.com/office/officeart/2008/layout/VerticalCurvedList"/>
    <dgm:cxn modelId="{437DB370-14A2-41B5-BB5C-6CFF6236004E}" type="presParOf" srcId="{3170B91E-7745-44B8-97A4-A475B63696D5}" destId="{286C3E9D-37B6-4091-B940-C72C7EB043F6}" srcOrd="1" destOrd="0" presId="urn:microsoft.com/office/officeart/2008/layout/VerticalCurvedList"/>
    <dgm:cxn modelId="{15B17765-2EBC-41AB-A798-F8F34FDD6B59}" type="presParOf" srcId="{3170B91E-7745-44B8-97A4-A475B63696D5}" destId="{602E5EAF-7F0B-43E9-A4E4-905B6BDD2072}" srcOrd="2" destOrd="0" presId="urn:microsoft.com/office/officeart/2008/layout/VerticalCurvedList"/>
    <dgm:cxn modelId="{F9CE79A7-1EB4-4EC9-8BBE-191C6E106D7E}" type="presParOf" srcId="{602E5EAF-7F0B-43E9-A4E4-905B6BDD2072}" destId="{55455E02-F49A-458F-9ACC-1718D8D45F00}" srcOrd="0" destOrd="0" presId="urn:microsoft.com/office/officeart/2008/layout/VerticalCurvedList"/>
    <dgm:cxn modelId="{192F8EE2-4C73-49FB-8402-DB81B52C1745}" type="presParOf" srcId="{3170B91E-7745-44B8-97A4-A475B63696D5}" destId="{5A595AD2-FE45-4B8B-A2C1-75FE0D6BA4CF}" srcOrd="3" destOrd="0" presId="urn:microsoft.com/office/officeart/2008/layout/VerticalCurvedList"/>
    <dgm:cxn modelId="{3E304AF7-D6B4-4A7B-81C4-83B6F795BB42}" type="presParOf" srcId="{3170B91E-7745-44B8-97A4-A475B63696D5}" destId="{5C6096D4-CB92-4A8E-94F8-932109A6939D}" srcOrd="4" destOrd="0" presId="urn:microsoft.com/office/officeart/2008/layout/VerticalCurvedList"/>
    <dgm:cxn modelId="{91A47438-97F0-4CC7-A55E-E88E848AFBF4}" type="presParOf" srcId="{5C6096D4-CB92-4A8E-94F8-932109A6939D}" destId="{2CC09460-0385-4576-B212-932E023A1EEB}" srcOrd="0" destOrd="0" presId="urn:microsoft.com/office/officeart/2008/layout/VerticalCurvedList"/>
    <dgm:cxn modelId="{56AF7B11-5C94-4FC1-B300-D244D841117E}" type="presParOf" srcId="{3170B91E-7745-44B8-97A4-A475B63696D5}" destId="{C4366844-5D70-47CC-8F2D-622A3F956373}" srcOrd="5" destOrd="0" presId="urn:microsoft.com/office/officeart/2008/layout/VerticalCurvedList"/>
    <dgm:cxn modelId="{2DD8B381-2959-4F6C-89CE-516D753266D1}" type="presParOf" srcId="{3170B91E-7745-44B8-97A4-A475B63696D5}" destId="{729DC040-BAFB-4C0E-B877-EB0501A0F5AA}" srcOrd="6" destOrd="0" presId="urn:microsoft.com/office/officeart/2008/layout/VerticalCurvedList"/>
    <dgm:cxn modelId="{AD9F12D4-7352-4878-8BEA-DBEA8DD5ADB4}" type="presParOf" srcId="{729DC040-BAFB-4C0E-B877-EB0501A0F5AA}" destId="{666F0470-AA64-4EAB-A3C2-C237F6CC60A4}" srcOrd="0" destOrd="0" presId="urn:microsoft.com/office/officeart/2008/layout/VerticalCurvedList"/>
    <dgm:cxn modelId="{FC2A3C3C-E84F-4822-856F-B2D760EC1841}" type="presParOf" srcId="{3170B91E-7745-44B8-97A4-A475B63696D5}" destId="{C923594B-622C-4AAA-B00F-1961072950D7}" srcOrd="7" destOrd="0" presId="urn:microsoft.com/office/officeart/2008/layout/VerticalCurvedList"/>
    <dgm:cxn modelId="{A36B234A-C746-4F70-8A7A-E59E00E515DE}" type="presParOf" srcId="{3170B91E-7745-44B8-97A4-A475B63696D5}" destId="{04C46DCD-294C-4E09-88DD-50908AF0A420}" srcOrd="8" destOrd="0" presId="urn:microsoft.com/office/officeart/2008/layout/VerticalCurvedList"/>
    <dgm:cxn modelId="{F5D6021B-7E44-4CF7-A96A-77F9F7972E22}" type="presParOf" srcId="{04C46DCD-294C-4E09-88DD-50908AF0A420}" destId="{7FF197B5-19DF-437E-8EA4-F5EF1D7448A3}" srcOrd="0" destOrd="0" presId="urn:microsoft.com/office/officeart/2008/layout/VerticalCurvedList"/>
    <dgm:cxn modelId="{3A66CD71-F66A-410E-A232-2171544B839D}" type="presParOf" srcId="{3170B91E-7745-44B8-97A4-A475B63696D5}" destId="{BE4F6CBD-BEC7-4BB2-8CA8-4AB62F12DFF9}" srcOrd="9" destOrd="0" presId="urn:microsoft.com/office/officeart/2008/layout/VerticalCurvedList"/>
    <dgm:cxn modelId="{D6A8BC09-45E9-4313-BB2F-79C52984A9C0}" type="presParOf" srcId="{3170B91E-7745-44B8-97A4-A475B63696D5}" destId="{E00D626B-63BC-4FD1-9EE9-7FC288372F90}" srcOrd="10" destOrd="0" presId="urn:microsoft.com/office/officeart/2008/layout/VerticalCurvedList"/>
    <dgm:cxn modelId="{F5130180-636B-4D3E-816D-6838AFB44B1A}" type="presParOf" srcId="{E00D626B-63BC-4FD1-9EE9-7FC288372F90}" destId="{22575A18-223C-4A93-B3F0-1CA215286AC0}" srcOrd="0" destOrd="0" presId="urn:microsoft.com/office/officeart/2008/layout/VerticalCurvedList"/>
    <dgm:cxn modelId="{9C8156B1-70FC-48DF-9912-E2F0BF7BAF14}" type="presParOf" srcId="{3170B91E-7745-44B8-97A4-A475B63696D5}" destId="{D721E583-BAE3-4507-BD24-52408A068D6F}" srcOrd="11" destOrd="0" presId="urn:microsoft.com/office/officeart/2008/layout/VerticalCurvedList"/>
    <dgm:cxn modelId="{F083BC07-52E9-441D-8E58-032080023E10}" type="presParOf" srcId="{3170B91E-7745-44B8-97A4-A475B63696D5}" destId="{5A66E3BE-DDFE-4ACF-B1C0-C58302E5E9E6}" srcOrd="12" destOrd="0" presId="urn:microsoft.com/office/officeart/2008/layout/VerticalCurvedList"/>
    <dgm:cxn modelId="{D8BA026D-C2AD-4A26-9DA2-B29EA8D45987}" type="presParOf" srcId="{5A66E3BE-DDFE-4ACF-B1C0-C58302E5E9E6}" destId="{40BF02B9-9F94-4357-980E-8F3E7121E9A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4347DD6-0974-4C0A-9D3B-EE87495420A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3C6560-84FE-45ED-8EB1-BF1A67E0E987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Функционирование высшего должностного лица муниципального образования  2 046,8 тыс. рублей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78EC9B8-1FB0-47E0-A52B-3FBC086EF137}" type="parTrans" cxnId="{547707C7-F995-474F-9CB0-1ED640960D17}">
      <dgm:prSet/>
      <dgm:spPr/>
      <dgm:t>
        <a:bodyPr/>
        <a:lstStyle/>
        <a:p>
          <a:endParaRPr lang="ru-RU"/>
        </a:p>
      </dgm:t>
    </dgm:pt>
    <dgm:pt modelId="{B0FABF00-731D-49BF-8CB2-020569DDFE5D}" type="sibTrans" cxnId="{547707C7-F995-474F-9CB0-1ED640960D17}">
      <dgm:prSet/>
      <dgm:spPr/>
      <dgm:t>
        <a:bodyPr/>
        <a:lstStyle/>
        <a:p>
          <a:endParaRPr lang="ru-RU"/>
        </a:p>
      </dgm:t>
    </dgm:pt>
    <dgm:pt modelId="{2F7EFEF7-7067-4B38-A9E8-274E47A2EDC3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Функционирование Совета депутатов  1 152,5 тыс. рублей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33C4172-BE34-4B1A-BD67-FEF62B77B508}" type="parTrans" cxnId="{991D715B-73F1-419A-AA60-EEF819903E81}">
      <dgm:prSet/>
      <dgm:spPr/>
      <dgm:t>
        <a:bodyPr/>
        <a:lstStyle/>
        <a:p>
          <a:endParaRPr lang="ru-RU"/>
        </a:p>
      </dgm:t>
    </dgm:pt>
    <dgm:pt modelId="{5B3882D9-53B4-42CC-ADAC-01810E9EEF29}" type="sibTrans" cxnId="{991D715B-73F1-419A-AA60-EEF819903E81}">
      <dgm:prSet/>
      <dgm:spPr/>
      <dgm:t>
        <a:bodyPr/>
        <a:lstStyle/>
        <a:p>
          <a:endParaRPr lang="ru-RU"/>
        </a:p>
      </dgm:t>
    </dgm:pt>
    <dgm:pt modelId="{CB39D1E3-A30E-4A65-A205-E7EBAEF81271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Функционирование Администрации  36 234,3 тыс. рублей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78D21C7-05AA-4EE1-BEBF-2411F6FCC12D}" type="parTrans" cxnId="{6C8B33B8-95E8-4176-95AE-E81BE93D61A0}">
      <dgm:prSet/>
      <dgm:spPr/>
      <dgm:t>
        <a:bodyPr/>
        <a:lstStyle/>
        <a:p>
          <a:endParaRPr lang="ru-RU"/>
        </a:p>
      </dgm:t>
    </dgm:pt>
    <dgm:pt modelId="{5A66964F-0AA5-44B0-BF7C-67DACB0B09FA}" type="sibTrans" cxnId="{6C8B33B8-95E8-4176-95AE-E81BE93D61A0}">
      <dgm:prSet/>
      <dgm:spPr/>
      <dgm:t>
        <a:bodyPr/>
        <a:lstStyle/>
        <a:p>
          <a:endParaRPr lang="ru-RU"/>
        </a:p>
      </dgm:t>
    </dgm:pt>
    <dgm:pt modelId="{B6659F7C-D572-4FCD-BFBF-DC264CE8EF56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Обеспечение деятельности финансовых и контрольно-счетных органов  6 407,1 тыс. рублей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87522F9-6CD5-4D2F-ABD0-502EAE4AA783}" type="parTrans" cxnId="{0889F291-7876-46A1-8807-33CC7BB24133}">
      <dgm:prSet/>
      <dgm:spPr/>
      <dgm:t>
        <a:bodyPr/>
        <a:lstStyle/>
        <a:p>
          <a:endParaRPr lang="ru-RU"/>
        </a:p>
      </dgm:t>
    </dgm:pt>
    <dgm:pt modelId="{681911C7-D521-4FE5-A28F-60D7B9B0C49C}" type="sibTrans" cxnId="{0889F291-7876-46A1-8807-33CC7BB24133}">
      <dgm:prSet/>
      <dgm:spPr/>
      <dgm:t>
        <a:bodyPr/>
        <a:lstStyle/>
        <a:p>
          <a:endParaRPr lang="ru-RU"/>
        </a:p>
      </dgm:t>
    </dgm:pt>
    <dgm:pt modelId="{23E71559-44AE-4AAA-B1AD-90B62932C8CE}">
      <dgm:prSet phldrT="[Текст]"/>
      <dgm:spPr>
        <a:ln w="9525">
          <a:solidFill>
            <a:schemeClr val="tx1"/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Другие общегосударственные вопросы (в том числе функционирование подведомственных учреждений) 81 992,2 тыс. рублей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8D4DC7E-F2A3-474A-B30F-273C596549EC}" type="parTrans" cxnId="{9BC2F6CC-D02C-44D7-9A51-4D32387A68D9}">
      <dgm:prSet/>
      <dgm:spPr/>
      <dgm:t>
        <a:bodyPr/>
        <a:lstStyle/>
        <a:p>
          <a:endParaRPr lang="ru-RU"/>
        </a:p>
      </dgm:t>
    </dgm:pt>
    <dgm:pt modelId="{42BEA4C0-5EEF-4618-A057-58A490602A19}" type="sibTrans" cxnId="{9BC2F6CC-D02C-44D7-9A51-4D32387A68D9}">
      <dgm:prSet/>
      <dgm:spPr/>
      <dgm:t>
        <a:bodyPr/>
        <a:lstStyle/>
        <a:p>
          <a:endParaRPr lang="ru-RU"/>
        </a:p>
      </dgm:t>
    </dgm:pt>
    <dgm:pt modelId="{29557499-888C-40A2-87EA-749839145157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Судебная система  (составление (изменение) списков кандидатов в присяжные заседатели) 2,0 тыс. рублей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5CF0ACB-0309-4A6E-AA9F-7B941148B865}" type="parTrans" cxnId="{3FF2D2F3-E29B-403F-9DBF-8AD71B2ED774}">
      <dgm:prSet/>
      <dgm:spPr/>
      <dgm:t>
        <a:bodyPr/>
        <a:lstStyle/>
        <a:p>
          <a:endParaRPr lang="ru-RU"/>
        </a:p>
      </dgm:t>
    </dgm:pt>
    <dgm:pt modelId="{2C14FDF1-6E46-4B53-BAE4-49136B3DEE63}" type="sibTrans" cxnId="{3FF2D2F3-E29B-403F-9DBF-8AD71B2ED774}">
      <dgm:prSet/>
      <dgm:spPr/>
      <dgm:t>
        <a:bodyPr/>
        <a:lstStyle/>
        <a:p>
          <a:endParaRPr lang="ru-RU"/>
        </a:p>
      </dgm:t>
    </dgm:pt>
    <dgm:pt modelId="{10D872C1-23B9-4CCC-A220-6E26D0A4F358}" type="pres">
      <dgm:prSet presAssocID="{C4347DD6-0974-4C0A-9D3B-EE87495420A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FFC57AE-BF86-4F8C-8851-88BFE300123E}" type="pres">
      <dgm:prSet presAssocID="{C4347DD6-0974-4C0A-9D3B-EE87495420A6}" presName="Name1" presStyleCnt="0"/>
      <dgm:spPr/>
    </dgm:pt>
    <dgm:pt modelId="{51818453-6B4F-4FD5-8AF1-7C7E6F75A8E8}" type="pres">
      <dgm:prSet presAssocID="{C4347DD6-0974-4C0A-9D3B-EE87495420A6}" presName="cycle" presStyleCnt="0"/>
      <dgm:spPr/>
    </dgm:pt>
    <dgm:pt modelId="{27440370-7DC3-42BE-A78E-E7F3FDF51686}" type="pres">
      <dgm:prSet presAssocID="{C4347DD6-0974-4C0A-9D3B-EE87495420A6}" presName="srcNode" presStyleLbl="node1" presStyleIdx="0" presStyleCnt="6"/>
      <dgm:spPr/>
    </dgm:pt>
    <dgm:pt modelId="{DC8FF0B6-DE0A-4F27-8E63-E56E857A5C17}" type="pres">
      <dgm:prSet presAssocID="{C4347DD6-0974-4C0A-9D3B-EE87495420A6}" presName="conn" presStyleLbl="parChTrans1D2" presStyleIdx="0" presStyleCnt="1"/>
      <dgm:spPr/>
      <dgm:t>
        <a:bodyPr/>
        <a:lstStyle/>
        <a:p>
          <a:endParaRPr lang="ru-RU"/>
        </a:p>
      </dgm:t>
    </dgm:pt>
    <dgm:pt modelId="{B5E4231E-1FDF-4800-9540-06BB43B8D9C6}" type="pres">
      <dgm:prSet presAssocID="{C4347DD6-0974-4C0A-9D3B-EE87495420A6}" presName="extraNode" presStyleLbl="node1" presStyleIdx="0" presStyleCnt="6"/>
      <dgm:spPr/>
    </dgm:pt>
    <dgm:pt modelId="{2682B534-5EB6-4822-8B72-2CF15DFCE98D}" type="pres">
      <dgm:prSet presAssocID="{C4347DD6-0974-4C0A-9D3B-EE87495420A6}" presName="dstNode" presStyleLbl="node1" presStyleIdx="0" presStyleCnt="6"/>
      <dgm:spPr/>
    </dgm:pt>
    <dgm:pt modelId="{6183AB5E-E564-463C-B267-CC607A7C5A15}" type="pres">
      <dgm:prSet presAssocID="{A93C6560-84FE-45ED-8EB1-BF1A67E0E987}" presName="text_1" presStyleLbl="node1" presStyleIdx="0" presStyleCnt="6" custLinFactNeighborX="-288" custLinFactNeighborY="-31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3875DB-ABCC-4DDE-978F-D376310DD4FC}" type="pres">
      <dgm:prSet presAssocID="{A93C6560-84FE-45ED-8EB1-BF1A67E0E987}" presName="accent_1" presStyleCnt="0"/>
      <dgm:spPr/>
    </dgm:pt>
    <dgm:pt modelId="{28BFEB6D-855D-4BBB-AE26-37D88D2FDD0B}" type="pres">
      <dgm:prSet presAssocID="{A93C6560-84FE-45ED-8EB1-BF1A67E0E987}" presName="accentRepeatNode" presStyleLbl="solidFgAcc1" presStyleIdx="0" presStyleCnt="6"/>
      <dgm:spPr/>
    </dgm:pt>
    <dgm:pt modelId="{7C583722-9FF0-4553-941E-64B9573CAE59}" type="pres">
      <dgm:prSet presAssocID="{2F7EFEF7-7067-4B38-A9E8-274E47A2EDC3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ADEA03-D5C4-4528-928D-1BED7BA5C6F5}" type="pres">
      <dgm:prSet presAssocID="{2F7EFEF7-7067-4B38-A9E8-274E47A2EDC3}" presName="accent_2" presStyleCnt="0"/>
      <dgm:spPr/>
    </dgm:pt>
    <dgm:pt modelId="{CEF61A5A-A404-4503-8C18-096A012E075D}" type="pres">
      <dgm:prSet presAssocID="{2F7EFEF7-7067-4B38-A9E8-274E47A2EDC3}" presName="accentRepeatNode" presStyleLbl="solidFgAcc1" presStyleIdx="1" presStyleCnt="6"/>
      <dgm:spPr/>
    </dgm:pt>
    <dgm:pt modelId="{FFC91D33-ED31-4E11-B569-038E9B5E1ECA}" type="pres">
      <dgm:prSet presAssocID="{CB39D1E3-A30E-4A65-A205-E7EBAEF81271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44C712-F9C4-41C3-8329-997E3C05BCC0}" type="pres">
      <dgm:prSet presAssocID="{CB39D1E3-A30E-4A65-A205-E7EBAEF81271}" presName="accent_3" presStyleCnt="0"/>
      <dgm:spPr/>
    </dgm:pt>
    <dgm:pt modelId="{71F09C3E-EAA5-43D9-AB34-6004D936D625}" type="pres">
      <dgm:prSet presAssocID="{CB39D1E3-A30E-4A65-A205-E7EBAEF81271}" presName="accentRepeatNode" presStyleLbl="solidFgAcc1" presStyleIdx="2" presStyleCnt="6"/>
      <dgm:spPr/>
    </dgm:pt>
    <dgm:pt modelId="{CD9A3B5F-D157-46FB-9326-8A99C4749BF5}" type="pres">
      <dgm:prSet presAssocID="{29557499-888C-40A2-87EA-749839145157}" presName="text_4" presStyleLbl="node1" presStyleIdx="3" presStyleCnt="6" custLinFactNeighborX="-777" custLinFactNeighborY="74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5E1D53-F282-4E35-9734-A1EE35426DDE}" type="pres">
      <dgm:prSet presAssocID="{29557499-888C-40A2-87EA-749839145157}" presName="accent_4" presStyleCnt="0"/>
      <dgm:spPr/>
    </dgm:pt>
    <dgm:pt modelId="{04416FE6-8E75-4AE2-8CB6-1266DD65FACD}" type="pres">
      <dgm:prSet presAssocID="{29557499-888C-40A2-87EA-749839145157}" presName="accentRepeatNode" presStyleLbl="solidFgAcc1" presStyleIdx="3" presStyleCnt="6"/>
      <dgm:spPr/>
    </dgm:pt>
    <dgm:pt modelId="{F41691D8-7D16-45EA-B36D-C889ACCECC39}" type="pres">
      <dgm:prSet presAssocID="{B6659F7C-D572-4FCD-BFBF-DC264CE8EF56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CC2760-18DF-4B7E-A6A5-34ADBBB48989}" type="pres">
      <dgm:prSet presAssocID="{B6659F7C-D572-4FCD-BFBF-DC264CE8EF56}" presName="accent_5" presStyleCnt="0"/>
      <dgm:spPr/>
    </dgm:pt>
    <dgm:pt modelId="{508DA39C-ADBA-48D3-8BF1-2428AF75CDD5}" type="pres">
      <dgm:prSet presAssocID="{B6659F7C-D572-4FCD-BFBF-DC264CE8EF56}" presName="accentRepeatNode" presStyleLbl="solidFgAcc1" presStyleIdx="4" presStyleCnt="6"/>
      <dgm:spPr/>
    </dgm:pt>
    <dgm:pt modelId="{E459339B-3476-47F7-B256-E613C0254E79}" type="pres">
      <dgm:prSet presAssocID="{23E71559-44AE-4AAA-B1AD-90B62932C8CE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A52131-0E7E-4212-853F-D675F24DCC78}" type="pres">
      <dgm:prSet presAssocID="{23E71559-44AE-4AAA-B1AD-90B62932C8CE}" presName="accent_6" presStyleCnt="0"/>
      <dgm:spPr/>
    </dgm:pt>
    <dgm:pt modelId="{A55542A5-B230-4E3D-A8E4-87AD73F79EFF}" type="pres">
      <dgm:prSet presAssocID="{23E71559-44AE-4AAA-B1AD-90B62932C8CE}" presName="accentRepeatNode" presStyleLbl="solidFgAcc1" presStyleIdx="5" presStyleCnt="6"/>
      <dgm:spPr/>
    </dgm:pt>
  </dgm:ptLst>
  <dgm:cxnLst>
    <dgm:cxn modelId="{09E44070-5880-446C-AB18-A0E7806E869A}" type="presOf" srcId="{23E71559-44AE-4AAA-B1AD-90B62932C8CE}" destId="{E459339B-3476-47F7-B256-E613C0254E79}" srcOrd="0" destOrd="0" presId="urn:microsoft.com/office/officeart/2008/layout/VerticalCurvedList"/>
    <dgm:cxn modelId="{547707C7-F995-474F-9CB0-1ED640960D17}" srcId="{C4347DD6-0974-4C0A-9D3B-EE87495420A6}" destId="{A93C6560-84FE-45ED-8EB1-BF1A67E0E987}" srcOrd="0" destOrd="0" parTransId="{078EC9B8-1FB0-47E0-A52B-3FBC086EF137}" sibTransId="{B0FABF00-731D-49BF-8CB2-020569DDFE5D}"/>
    <dgm:cxn modelId="{3FF2D2F3-E29B-403F-9DBF-8AD71B2ED774}" srcId="{C4347DD6-0974-4C0A-9D3B-EE87495420A6}" destId="{29557499-888C-40A2-87EA-749839145157}" srcOrd="3" destOrd="0" parTransId="{B5CF0ACB-0309-4A6E-AA9F-7B941148B865}" sibTransId="{2C14FDF1-6E46-4B53-BAE4-49136B3DEE63}"/>
    <dgm:cxn modelId="{AC49238A-6B43-4900-922B-EE79036C3BDB}" type="presOf" srcId="{A93C6560-84FE-45ED-8EB1-BF1A67E0E987}" destId="{6183AB5E-E564-463C-B267-CC607A7C5A15}" srcOrd="0" destOrd="0" presId="urn:microsoft.com/office/officeart/2008/layout/VerticalCurvedList"/>
    <dgm:cxn modelId="{B904DC95-3A61-4EE0-8D42-95D87DC01B90}" type="presOf" srcId="{B6659F7C-D572-4FCD-BFBF-DC264CE8EF56}" destId="{F41691D8-7D16-45EA-B36D-C889ACCECC39}" srcOrd="0" destOrd="0" presId="urn:microsoft.com/office/officeart/2008/layout/VerticalCurvedList"/>
    <dgm:cxn modelId="{CCBE6240-E5C4-4CB8-BEF6-81F5D626BA3C}" type="presOf" srcId="{2F7EFEF7-7067-4B38-A9E8-274E47A2EDC3}" destId="{7C583722-9FF0-4553-941E-64B9573CAE59}" srcOrd="0" destOrd="0" presId="urn:microsoft.com/office/officeart/2008/layout/VerticalCurvedList"/>
    <dgm:cxn modelId="{C6A63161-ED1E-4BB5-9351-A67540630D20}" type="presOf" srcId="{29557499-888C-40A2-87EA-749839145157}" destId="{CD9A3B5F-D157-46FB-9326-8A99C4749BF5}" srcOrd="0" destOrd="0" presId="urn:microsoft.com/office/officeart/2008/layout/VerticalCurvedList"/>
    <dgm:cxn modelId="{6C8B33B8-95E8-4176-95AE-E81BE93D61A0}" srcId="{C4347DD6-0974-4C0A-9D3B-EE87495420A6}" destId="{CB39D1E3-A30E-4A65-A205-E7EBAEF81271}" srcOrd="2" destOrd="0" parTransId="{578D21C7-05AA-4EE1-BEBF-2411F6FCC12D}" sibTransId="{5A66964F-0AA5-44B0-BF7C-67DACB0B09FA}"/>
    <dgm:cxn modelId="{0889F291-7876-46A1-8807-33CC7BB24133}" srcId="{C4347DD6-0974-4C0A-9D3B-EE87495420A6}" destId="{B6659F7C-D572-4FCD-BFBF-DC264CE8EF56}" srcOrd="4" destOrd="0" parTransId="{887522F9-6CD5-4D2F-ABD0-502EAE4AA783}" sibTransId="{681911C7-D521-4FE5-A28F-60D7B9B0C49C}"/>
    <dgm:cxn modelId="{B1D44A7A-DA3D-4154-94D4-F6D8D35729B0}" type="presOf" srcId="{C4347DD6-0974-4C0A-9D3B-EE87495420A6}" destId="{10D872C1-23B9-4CCC-A220-6E26D0A4F358}" srcOrd="0" destOrd="0" presId="urn:microsoft.com/office/officeart/2008/layout/VerticalCurvedList"/>
    <dgm:cxn modelId="{991D715B-73F1-419A-AA60-EEF819903E81}" srcId="{C4347DD6-0974-4C0A-9D3B-EE87495420A6}" destId="{2F7EFEF7-7067-4B38-A9E8-274E47A2EDC3}" srcOrd="1" destOrd="0" parTransId="{D33C4172-BE34-4B1A-BD67-FEF62B77B508}" sibTransId="{5B3882D9-53B4-42CC-ADAC-01810E9EEF29}"/>
    <dgm:cxn modelId="{200E9932-5197-4460-BD99-2068F5DD4393}" type="presOf" srcId="{CB39D1E3-A30E-4A65-A205-E7EBAEF81271}" destId="{FFC91D33-ED31-4E11-B569-038E9B5E1ECA}" srcOrd="0" destOrd="0" presId="urn:microsoft.com/office/officeart/2008/layout/VerticalCurvedList"/>
    <dgm:cxn modelId="{9BC2F6CC-D02C-44D7-9A51-4D32387A68D9}" srcId="{C4347DD6-0974-4C0A-9D3B-EE87495420A6}" destId="{23E71559-44AE-4AAA-B1AD-90B62932C8CE}" srcOrd="5" destOrd="0" parTransId="{88D4DC7E-F2A3-474A-B30F-273C596549EC}" sibTransId="{42BEA4C0-5EEF-4618-A057-58A490602A19}"/>
    <dgm:cxn modelId="{86B9F4D3-EDF8-4D42-89CA-F45C8280D068}" type="presOf" srcId="{B0FABF00-731D-49BF-8CB2-020569DDFE5D}" destId="{DC8FF0B6-DE0A-4F27-8E63-E56E857A5C17}" srcOrd="0" destOrd="0" presId="urn:microsoft.com/office/officeart/2008/layout/VerticalCurvedList"/>
    <dgm:cxn modelId="{EBF473AD-D3AF-41D8-8D74-14F043E39775}" type="presParOf" srcId="{10D872C1-23B9-4CCC-A220-6E26D0A4F358}" destId="{BFFC57AE-BF86-4F8C-8851-88BFE300123E}" srcOrd="0" destOrd="0" presId="urn:microsoft.com/office/officeart/2008/layout/VerticalCurvedList"/>
    <dgm:cxn modelId="{18872AD3-4F98-4FB7-8A54-EA3FF7A44C62}" type="presParOf" srcId="{BFFC57AE-BF86-4F8C-8851-88BFE300123E}" destId="{51818453-6B4F-4FD5-8AF1-7C7E6F75A8E8}" srcOrd="0" destOrd="0" presId="urn:microsoft.com/office/officeart/2008/layout/VerticalCurvedList"/>
    <dgm:cxn modelId="{8AA566A7-177F-4CDD-B495-219AC558003B}" type="presParOf" srcId="{51818453-6B4F-4FD5-8AF1-7C7E6F75A8E8}" destId="{27440370-7DC3-42BE-A78E-E7F3FDF51686}" srcOrd="0" destOrd="0" presId="urn:microsoft.com/office/officeart/2008/layout/VerticalCurvedList"/>
    <dgm:cxn modelId="{D2268F8E-6092-4D41-9451-5F6B3ADDE399}" type="presParOf" srcId="{51818453-6B4F-4FD5-8AF1-7C7E6F75A8E8}" destId="{DC8FF0B6-DE0A-4F27-8E63-E56E857A5C17}" srcOrd="1" destOrd="0" presId="urn:microsoft.com/office/officeart/2008/layout/VerticalCurvedList"/>
    <dgm:cxn modelId="{417411C1-5F98-441C-BCF4-6E3B2616CEAC}" type="presParOf" srcId="{51818453-6B4F-4FD5-8AF1-7C7E6F75A8E8}" destId="{B5E4231E-1FDF-4800-9540-06BB43B8D9C6}" srcOrd="2" destOrd="0" presId="urn:microsoft.com/office/officeart/2008/layout/VerticalCurvedList"/>
    <dgm:cxn modelId="{D58FB38B-2718-410C-BF5E-F6BAF63BF376}" type="presParOf" srcId="{51818453-6B4F-4FD5-8AF1-7C7E6F75A8E8}" destId="{2682B534-5EB6-4822-8B72-2CF15DFCE98D}" srcOrd="3" destOrd="0" presId="urn:microsoft.com/office/officeart/2008/layout/VerticalCurvedList"/>
    <dgm:cxn modelId="{25C9A393-CD87-4AE8-9D93-A8CC42CA2801}" type="presParOf" srcId="{BFFC57AE-BF86-4F8C-8851-88BFE300123E}" destId="{6183AB5E-E564-463C-B267-CC607A7C5A15}" srcOrd="1" destOrd="0" presId="urn:microsoft.com/office/officeart/2008/layout/VerticalCurvedList"/>
    <dgm:cxn modelId="{F27329DF-F656-4272-80DB-EA825C1B1382}" type="presParOf" srcId="{BFFC57AE-BF86-4F8C-8851-88BFE300123E}" destId="{023875DB-ABCC-4DDE-978F-D376310DD4FC}" srcOrd="2" destOrd="0" presId="urn:microsoft.com/office/officeart/2008/layout/VerticalCurvedList"/>
    <dgm:cxn modelId="{6E44E77D-04A4-4304-960B-FECD07986CAF}" type="presParOf" srcId="{023875DB-ABCC-4DDE-978F-D376310DD4FC}" destId="{28BFEB6D-855D-4BBB-AE26-37D88D2FDD0B}" srcOrd="0" destOrd="0" presId="urn:microsoft.com/office/officeart/2008/layout/VerticalCurvedList"/>
    <dgm:cxn modelId="{5C3AA54A-C788-48C3-A559-52709685D9AA}" type="presParOf" srcId="{BFFC57AE-BF86-4F8C-8851-88BFE300123E}" destId="{7C583722-9FF0-4553-941E-64B9573CAE59}" srcOrd="3" destOrd="0" presId="urn:microsoft.com/office/officeart/2008/layout/VerticalCurvedList"/>
    <dgm:cxn modelId="{557D5DB5-DADE-465B-B399-057D927F29B6}" type="presParOf" srcId="{BFFC57AE-BF86-4F8C-8851-88BFE300123E}" destId="{51ADEA03-D5C4-4528-928D-1BED7BA5C6F5}" srcOrd="4" destOrd="0" presId="urn:microsoft.com/office/officeart/2008/layout/VerticalCurvedList"/>
    <dgm:cxn modelId="{8D460323-6CBF-49B3-A3BF-E30B41119051}" type="presParOf" srcId="{51ADEA03-D5C4-4528-928D-1BED7BA5C6F5}" destId="{CEF61A5A-A404-4503-8C18-096A012E075D}" srcOrd="0" destOrd="0" presId="urn:microsoft.com/office/officeart/2008/layout/VerticalCurvedList"/>
    <dgm:cxn modelId="{7866188F-30AE-4C51-9C1E-0B921DDADAB3}" type="presParOf" srcId="{BFFC57AE-BF86-4F8C-8851-88BFE300123E}" destId="{FFC91D33-ED31-4E11-B569-038E9B5E1ECA}" srcOrd="5" destOrd="0" presId="urn:microsoft.com/office/officeart/2008/layout/VerticalCurvedList"/>
    <dgm:cxn modelId="{F5CE0CEA-5EC4-41D7-B039-78906ED215DC}" type="presParOf" srcId="{BFFC57AE-BF86-4F8C-8851-88BFE300123E}" destId="{4144C712-F9C4-41C3-8329-997E3C05BCC0}" srcOrd="6" destOrd="0" presId="urn:microsoft.com/office/officeart/2008/layout/VerticalCurvedList"/>
    <dgm:cxn modelId="{7E159B12-AD37-4013-B323-C1CE8FB5726A}" type="presParOf" srcId="{4144C712-F9C4-41C3-8329-997E3C05BCC0}" destId="{71F09C3E-EAA5-43D9-AB34-6004D936D625}" srcOrd="0" destOrd="0" presId="urn:microsoft.com/office/officeart/2008/layout/VerticalCurvedList"/>
    <dgm:cxn modelId="{888DCA15-8962-4E71-B074-E97213443D69}" type="presParOf" srcId="{BFFC57AE-BF86-4F8C-8851-88BFE300123E}" destId="{CD9A3B5F-D157-46FB-9326-8A99C4749BF5}" srcOrd="7" destOrd="0" presId="urn:microsoft.com/office/officeart/2008/layout/VerticalCurvedList"/>
    <dgm:cxn modelId="{AA323E37-6A58-4EB9-9AEA-993025EA59A0}" type="presParOf" srcId="{BFFC57AE-BF86-4F8C-8851-88BFE300123E}" destId="{B35E1D53-F282-4E35-9734-A1EE35426DDE}" srcOrd="8" destOrd="0" presId="urn:microsoft.com/office/officeart/2008/layout/VerticalCurvedList"/>
    <dgm:cxn modelId="{08B10DEE-083A-441B-B00C-F77603F70E5A}" type="presParOf" srcId="{B35E1D53-F282-4E35-9734-A1EE35426DDE}" destId="{04416FE6-8E75-4AE2-8CB6-1266DD65FACD}" srcOrd="0" destOrd="0" presId="urn:microsoft.com/office/officeart/2008/layout/VerticalCurvedList"/>
    <dgm:cxn modelId="{9C4DC06D-34A8-4865-A7A0-95CF86FD92D4}" type="presParOf" srcId="{BFFC57AE-BF86-4F8C-8851-88BFE300123E}" destId="{F41691D8-7D16-45EA-B36D-C889ACCECC39}" srcOrd="9" destOrd="0" presId="urn:microsoft.com/office/officeart/2008/layout/VerticalCurvedList"/>
    <dgm:cxn modelId="{C4F804E6-321C-48D1-AD51-A0361DE9D2AA}" type="presParOf" srcId="{BFFC57AE-BF86-4F8C-8851-88BFE300123E}" destId="{EBCC2760-18DF-4B7E-A6A5-34ADBBB48989}" srcOrd="10" destOrd="0" presId="urn:microsoft.com/office/officeart/2008/layout/VerticalCurvedList"/>
    <dgm:cxn modelId="{0E0A61F7-20ED-412A-B3F6-051C78D5055B}" type="presParOf" srcId="{EBCC2760-18DF-4B7E-A6A5-34ADBBB48989}" destId="{508DA39C-ADBA-48D3-8BF1-2428AF75CDD5}" srcOrd="0" destOrd="0" presId="urn:microsoft.com/office/officeart/2008/layout/VerticalCurvedList"/>
    <dgm:cxn modelId="{F4CCC10C-127F-4ECD-B64D-AC4D440E2598}" type="presParOf" srcId="{BFFC57AE-BF86-4F8C-8851-88BFE300123E}" destId="{E459339B-3476-47F7-B256-E613C0254E79}" srcOrd="11" destOrd="0" presId="urn:microsoft.com/office/officeart/2008/layout/VerticalCurvedList"/>
    <dgm:cxn modelId="{BBCA7F64-B6E4-493D-9C0F-26F48C579BF1}" type="presParOf" srcId="{BFFC57AE-BF86-4F8C-8851-88BFE300123E}" destId="{8DA52131-0E7E-4212-853F-D675F24DCC78}" srcOrd="12" destOrd="0" presId="urn:microsoft.com/office/officeart/2008/layout/VerticalCurvedList"/>
    <dgm:cxn modelId="{602C9FBE-0B91-4389-A6F4-5115E3158D11}" type="presParOf" srcId="{8DA52131-0E7E-4212-853F-D675F24DCC78}" destId="{A55542A5-B230-4E3D-A8E4-87AD73F79EF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3FEC88-9754-416A-8186-33A3B3C28868}">
      <dsp:nvSpPr>
        <dsp:cNvPr id="0" name=""/>
        <dsp:cNvSpPr/>
      </dsp:nvSpPr>
      <dsp:spPr>
        <a:xfrm>
          <a:off x="0" y="101433"/>
          <a:ext cx="8686800" cy="6800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Обеспечение сбалансированности и повышение устойчивости бюджета</a:t>
          </a:r>
          <a:b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муниципального образования «</a:t>
          </a:r>
          <a:r>
            <a:rPr lang="ru-RU" sz="18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Малопургинский</a:t>
          </a: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район»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3196" y="134629"/>
        <a:ext cx="8620408" cy="613638"/>
      </dsp:txXfrm>
    </dsp:sp>
    <dsp:sp modelId="{BE009EB4-12F8-493B-809A-503A74EE649C}">
      <dsp:nvSpPr>
        <dsp:cNvPr id="0" name=""/>
        <dsp:cNvSpPr/>
      </dsp:nvSpPr>
      <dsp:spPr>
        <a:xfrm>
          <a:off x="0" y="763353"/>
          <a:ext cx="8686800" cy="74526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Гарантированное исполнение социальных обязательств бюджета муниципального образования «</a:t>
          </a:r>
          <a:r>
            <a:rPr lang="ru-RU" sz="18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Малопургинский</a:t>
          </a: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район»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6381" y="799734"/>
        <a:ext cx="8614038" cy="672503"/>
      </dsp:txXfrm>
    </dsp:sp>
    <dsp:sp modelId="{CAC9EF1D-A7CD-466F-A821-633F432D6349}">
      <dsp:nvSpPr>
        <dsp:cNvPr id="0" name=""/>
        <dsp:cNvSpPr/>
      </dsp:nvSpPr>
      <dsp:spPr>
        <a:xfrm>
          <a:off x="0" y="1497846"/>
          <a:ext cx="8686800" cy="85836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Создание условий для поступательного социально-экономического развития муниципального образования «</a:t>
          </a:r>
          <a:r>
            <a:rPr lang="ru-RU" sz="18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Малопургинский</a:t>
          </a: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район»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902" y="1539748"/>
        <a:ext cx="8602996" cy="774560"/>
      </dsp:txXfrm>
    </dsp:sp>
    <dsp:sp modelId="{71226DFC-4BFE-474B-8791-807BACD1654A}">
      <dsp:nvSpPr>
        <dsp:cNvPr id="0" name=""/>
        <dsp:cNvSpPr/>
      </dsp:nvSpPr>
      <dsp:spPr>
        <a:xfrm>
          <a:off x="0" y="2377472"/>
          <a:ext cx="8686800" cy="146993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Обеспечение достижения целей и показателей региональных проектов и муниципальных программ, разработанных в рамках реализации Указа Президента Российской Федерации от 7 мая 2018 года № 204 «О национальных целях и стратегических задачах развития Российской Федерации на период до 2024 года»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1757" y="2449229"/>
        <a:ext cx="8543286" cy="132642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C4D84D-83B0-4115-B1BA-BB76086E6A0A}">
      <dsp:nvSpPr>
        <dsp:cNvPr id="0" name=""/>
        <dsp:cNvSpPr/>
      </dsp:nvSpPr>
      <dsp:spPr>
        <a:xfrm>
          <a:off x="-5742232" y="-870422"/>
          <a:ext cx="6770044" cy="6770044"/>
        </a:xfrm>
        <a:prstGeom prst="blockArc">
          <a:avLst>
            <a:gd name="adj1" fmla="val 18900000"/>
            <a:gd name="adj2" fmla="val 2700000"/>
            <a:gd name="adj3" fmla="val 319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4879FE-BE8F-4624-AAD6-7DAD88595B55}">
      <dsp:nvSpPr>
        <dsp:cNvPr id="0" name=""/>
        <dsp:cNvSpPr/>
      </dsp:nvSpPr>
      <dsp:spPr>
        <a:xfrm>
          <a:off x="175265" y="228627"/>
          <a:ext cx="8046372" cy="457053"/>
        </a:xfrm>
        <a:prstGeom prst="rect">
          <a:avLst/>
        </a:prstGeom>
        <a:gradFill rotWithShape="1">
          <a:gsLst>
            <a:gs pos="0">
              <a:schemeClr val="accent4">
                <a:tint val="0"/>
              </a:schemeClr>
            </a:gs>
            <a:gs pos="44000">
              <a:schemeClr val="accent4">
                <a:tint val="60000"/>
                <a:satMod val="120000"/>
              </a:schemeClr>
            </a:gs>
            <a:gs pos="100000">
              <a:schemeClr val="accent4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6278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kern="120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Выплата денежных средств на содержание усыновленных (удочеренных) детей 240,0 тыс. рублей; расходы по присмотру и уходу за детьми-инвалидами 122,9 тыс. рублей</a:t>
          </a:r>
          <a:endParaRPr lang="ru-RU" sz="1400" b="1" kern="1200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5265" y="228627"/>
        <a:ext cx="8046372" cy="457053"/>
      </dsp:txXfrm>
    </dsp:sp>
    <dsp:sp modelId="{2CC09460-0385-4576-B212-932E023A1EEB}">
      <dsp:nvSpPr>
        <dsp:cNvPr id="0" name=""/>
        <dsp:cNvSpPr/>
      </dsp:nvSpPr>
      <dsp:spPr>
        <a:xfrm>
          <a:off x="7962" y="171495"/>
          <a:ext cx="571317" cy="5713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8C2A91-E19F-463D-BD24-AB9142C0ABED}">
      <dsp:nvSpPr>
        <dsp:cNvPr id="0" name=""/>
        <dsp:cNvSpPr/>
      </dsp:nvSpPr>
      <dsp:spPr>
        <a:xfrm>
          <a:off x="765728" y="921388"/>
          <a:ext cx="7395758" cy="457053"/>
        </a:xfrm>
        <a:prstGeom prst="rect">
          <a:avLst/>
        </a:prstGeom>
        <a:gradFill rotWithShape="1">
          <a:gsLst>
            <a:gs pos="0">
              <a:schemeClr val="accent4">
                <a:tint val="0"/>
              </a:schemeClr>
            </a:gs>
            <a:gs pos="44000">
              <a:schemeClr val="accent4">
                <a:tint val="60000"/>
                <a:satMod val="120000"/>
              </a:schemeClr>
            </a:gs>
            <a:gs pos="100000">
              <a:schemeClr val="accent4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6278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Компенсация части родительской платы за содержание ребенка в детских садах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2 272,4 тыс. рублей</a:t>
          </a:r>
          <a:endParaRPr lang="ru-RU" sz="1400" b="1" kern="1200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65728" y="921388"/>
        <a:ext cx="7395758" cy="457053"/>
      </dsp:txXfrm>
    </dsp:sp>
    <dsp:sp modelId="{7FF197B5-19DF-437E-8EA4-F5EF1D7448A3}">
      <dsp:nvSpPr>
        <dsp:cNvPr id="0" name=""/>
        <dsp:cNvSpPr/>
      </dsp:nvSpPr>
      <dsp:spPr>
        <a:xfrm>
          <a:off x="421865" y="857478"/>
          <a:ext cx="571317" cy="5713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6DD1F4-A210-4170-91D2-7E7F9DCC880D}">
      <dsp:nvSpPr>
        <dsp:cNvPr id="0" name=""/>
        <dsp:cNvSpPr/>
      </dsp:nvSpPr>
      <dsp:spPr>
        <a:xfrm>
          <a:off x="934340" y="1600090"/>
          <a:ext cx="7168941" cy="457053"/>
        </a:xfrm>
        <a:prstGeom prst="rect">
          <a:avLst/>
        </a:prstGeom>
        <a:gradFill rotWithShape="1">
          <a:gsLst>
            <a:gs pos="0">
              <a:schemeClr val="accent6">
                <a:tint val="0"/>
              </a:schemeClr>
            </a:gs>
            <a:gs pos="44000">
              <a:schemeClr val="accent6">
                <a:tint val="60000"/>
                <a:satMod val="120000"/>
              </a:schemeClr>
            </a:gs>
            <a:gs pos="100000">
              <a:schemeClr val="accent6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6278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Оказание материальной помощи гражданам  120,0  тыс. рублей</a:t>
          </a:r>
          <a:endParaRPr lang="ru-RU" sz="1400" b="1" kern="1200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34340" y="1600090"/>
        <a:ext cx="7168941" cy="457053"/>
      </dsp:txXfrm>
    </dsp:sp>
    <dsp:sp modelId="{22575A18-223C-4A93-B3F0-1CA215286AC0}">
      <dsp:nvSpPr>
        <dsp:cNvPr id="0" name=""/>
        <dsp:cNvSpPr/>
      </dsp:nvSpPr>
      <dsp:spPr>
        <a:xfrm>
          <a:off x="648682" y="1542958"/>
          <a:ext cx="571317" cy="5713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B87230-A43F-4ADE-AA01-F0A3AFAA6F65}">
      <dsp:nvSpPr>
        <dsp:cNvPr id="0" name=""/>
        <dsp:cNvSpPr/>
      </dsp:nvSpPr>
      <dsp:spPr>
        <a:xfrm>
          <a:off x="1017547" y="2172070"/>
          <a:ext cx="7096521" cy="685059"/>
        </a:xfrm>
        <a:prstGeom prst="rect">
          <a:avLst/>
        </a:prstGeom>
        <a:gradFill rotWithShape="1">
          <a:gsLst>
            <a:gs pos="0">
              <a:schemeClr val="accent1">
                <a:tint val="0"/>
              </a:schemeClr>
            </a:gs>
            <a:gs pos="44000">
              <a:schemeClr val="accent1">
                <a:tint val="60000"/>
                <a:satMod val="120000"/>
              </a:schemeClr>
            </a:gs>
            <a:gs pos="100000">
              <a:schemeClr val="accent1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6278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Социальная поддержка старшего поколения, ветеранов и инвалидов, иных категорий граждан 19,0 тыс. рублей; доплата к пенсии муниципальных служащих 1 368,5 тыс. рублей</a:t>
          </a:r>
          <a:endParaRPr lang="ru-RU" sz="1400" b="1" kern="1200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17547" y="2172070"/>
        <a:ext cx="7096521" cy="685059"/>
      </dsp:txXfrm>
    </dsp:sp>
    <dsp:sp modelId="{AEA2F258-E6EB-4F32-89BB-D45632EC2648}">
      <dsp:nvSpPr>
        <dsp:cNvPr id="0" name=""/>
        <dsp:cNvSpPr/>
      </dsp:nvSpPr>
      <dsp:spPr>
        <a:xfrm>
          <a:off x="721102" y="2228941"/>
          <a:ext cx="571317" cy="5713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AD8962-C758-45E9-A4AF-50ECCD017247}">
      <dsp:nvSpPr>
        <dsp:cNvPr id="0" name=""/>
        <dsp:cNvSpPr/>
      </dsp:nvSpPr>
      <dsp:spPr>
        <a:xfrm>
          <a:off x="934340" y="2972056"/>
          <a:ext cx="7168941" cy="457053"/>
        </a:xfrm>
        <a:prstGeom prst="rect">
          <a:avLst/>
        </a:prstGeom>
        <a:gradFill rotWithShape="1">
          <a:gsLst>
            <a:gs pos="0">
              <a:schemeClr val="accent1">
                <a:tint val="0"/>
              </a:schemeClr>
            </a:gs>
            <a:gs pos="44000">
              <a:schemeClr val="accent1">
                <a:tint val="60000"/>
                <a:satMod val="120000"/>
              </a:schemeClr>
            </a:gs>
            <a:gs pos="100000">
              <a:schemeClr val="accent1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6278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Обеспечение жильем молодых семей 8 917,6 тыс. рублей;</a:t>
          </a:r>
          <a:endParaRPr lang="ru-RU" sz="1400" b="1" kern="1200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34340" y="2972056"/>
        <a:ext cx="7168941" cy="457053"/>
      </dsp:txXfrm>
    </dsp:sp>
    <dsp:sp modelId="{15B8E1F6-A601-42B6-8932-11EC4DA5A6CA}">
      <dsp:nvSpPr>
        <dsp:cNvPr id="0" name=""/>
        <dsp:cNvSpPr/>
      </dsp:nvSpPr>
      <dsp:spPr>
        <a:xfrm>
          <a:off x="648682" y="2914924"/>
          <a:ext cx="571317" cy="5713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5B57CB-2748-437A-A9D0-C9DCB5687D69}">
      <dsp:nvSpPr>
        <dsp:cNvPr id="0" name=""/>
        <dsp:cNvSpPr/>
      </dsp:nvSpPr>
      <dsp:spPr>
        <a:xfrm>
          <a:off x="707523" y="3657535"/>
          <a:ext cx="7395758" cy="457053"/>
        </a:xfrm>
        <a:prstGeom prst="rect">
          <a:avLst/>
        </a:prstGeom>
        <a:gradFill rotWithShape="1">
          <a:gsLst>
            <a:gs pos="0">
              <a:schemeClr val="accent1">
                <a:tint val="0"/>
              </a:schemeClr>
            </a:gs>
            <a:gs pos="44000">
              <a:schemeClr val="accent1">
                <a:tint val="60000"/>
                <a:satMod val="120000"/>
              </a:schemeClr>
            </a:gs>
            <a:gs pos="100000">
              <a:schemeClr val="accent1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6278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Поддержка многодетных семей 8 427,7 тыс. рублей; Обеспечение жильем многодетных семей  773,4тыс. рублей; </a:t>
          </a:r>
          <a:endParaRPr lang="ru-RU" sz="1400" b="1" kern="1200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07523" y="3657535"/>
        <a:ext cx="7395758" cy="457053"/>
      </dsp:txXfrm>
    </dsp:sp>
    <dsp:sp modelId="{C7062D9B-4A87-46F0-8AA9-37927D866D8E}">
      <dsp:nvSpPr>
        <dsp:cNvPr id="0" name=""/>
        <dsp:cNvSpPr/>
      </dsp:nvSpPr>
      <dsp:spPr>
        <a:xfrm>
          <a:off x="421865" y="3600404"/>
          <a:ext cx="571317" cy="5713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7D6A93-F7BC-4355-A6B0-54B956AD5D0E}">
      <dsp:nvSpPr>
        <dsp:cNvPr id="0" name=""/>
        <dsp:cNvSpPr/>
      </dsp:nvSpPr>
      <dsp:spPr>
        <a:xfrm>
          <a:off x="293620" y="4343518"/>
          <a:ext cx="7809661" cy="457053"/>
        </a:xfrm>
        <a:prstGeom prst="rect">
          <a:avLst/>
        </a:prstGeom>
        <a:gradFill rotWithShape="1">
          <a:gsLst>
            <a:gs pos="0">
              <a:schemeClr val="accent1">
                <a:tint val="0"/>
              </a:schemeClr>
            </a:gs>
            <a:gs pos="44000">
              <a:schemeClr val="accent1">
                <a:tint val="60000"/>
                <a:satMod val="120000"/>
              </a:schemeClr>
            </a:gs>
            <a:gs pos="100000">
              <a:schemeClr val="accent1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6278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Выплата пособия на содержание опекаемых детей 16 232,0тыс. рублей;  выплата пособия при устройстве опекаемых детей в семью 344,5 тыс. рублей</a:t>
          </a:r>
          <a:endParaRPr lang="ru-RU" sz="1400" b="1" kern="1200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3620" y="4343518"/>
        <a:ext cx="7809661" cy="457053"/>
      </dsp:txXfrm>
    </dsp:sp>
    <dsp:sp modelId="{EDEB7342-95E5-451F-BEA3-9E3A2F970986}">
      <dsp:nvSpPr>
        <dsp:cNvPr id="0" name=""/>
        <dsp:cNvSpPr/>
      </dsp:nvSpPr>
      <dsp:spPr>
        <a:xfrm>
          <a:off x="7962" y="4286387"/>
          <a:ext cx="571317" cy="5713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3E42D6-A327-49D7-9CF0-4F39C7BCE590}">
      <dsp:nvSpPr>
        <dsp:cNvPr id="0" name=""/>
        <dsp:cNvSpPr/>
      </dsp:nvSpPr>
      <dsp:spPr>
        <a:xfrm rot="10800000">
          <a:off x="0" y="0"/>
          <a:ext cx="3600399" cy="3600399"/>
        </a:xfrm>
        <a:prstGeom prst="triangle">
          <a:avLst/>
        </a:prstGeom>
        <a:solidFill>
          <a:schemeClr val="accent6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F0D9D2-F5B1-4EF3-8CD4-8D783F223AEC}">
      <dsp:nvSpPr>
        <dsp:cNvPr id="0" name=""/>
        <dsp:cNvSpPr/>
      </dsp:nvSpPr>
      <dsp:spPr>
        <a:xfrm>
          <a:off x="1655393" y="2241050"/>
          <a:ext cx="3439221" cy="1224344"/>
        </a:xfrm>
        <a:prstGeom prst="roundRect">
          <a:avLst/>
        </a:prstGeom>
        <a:solidFill>
          <a:srgbClr val="66FFFF">
            <a:alpha val="90000"/>
          </a:srgb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Погашение кредитов от кредитных организаций  - 64 487,7 тыс. рублей.</a:t>
          </a:r>
          <a:endParaRPr lang="ru-RU" sz="19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15161" y="2300818"/>
        <a:ext cx="3319685" cy="1104808"/>
      </dsp:txXfrm>
    </dsp:sp>
    <dsp:sp modelId="{5943FBF8-3D2A-4B8E-B0F6-352AE796E670}">
      <dsp:nvSpPr>
        <dsp:cNvPr id="0" name=""/>
        <dsp:cNvSpPr/>
      </dsp:nvSpPr>
      <dsp:spPr>
        <a:xfrm>
          <a:off x="1661653" y="0"/>
          <a:ext cx="3338520" cy="1089997"/>
        </a:xfrm>
        <a:prstGeom prst="round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Изменение остатков на счетах   по учету средств бюджетов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26 782,4 тыс. руб.</a:t>
          </a:r>
          <a:endParaRPr lang="ru-RU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14862" y="53209"/>
        <a:ext cx="3232102" cy="9835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3B9877-007F-4FF8-A415-B5437830542E}">
      <dsp:nvSpPr>
        <dsp:cNvPr id="0" name=""/>
        <dsp:cNvSpPr/>
      </dsp:nvSpPr>
      <dsp:spPr>
        <a:xfrm>
          <a:off x="0" y="0"/>
          <a:ext cx="8686800" cy="61733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Формирование основных характеристик бюджета муниципального образования «</a:t>
          </a:r>
          <a:r>
            <a:rPr lang="ru-RU" sz="18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Малопургинский</a:t>
          </a: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район» с учетом: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136" y="30136"/>
        <a:ext cx="8626528" cy="5570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CF27C9-391B-4FFF-A627-649ACE127A65}">
      <dsp:nvSpPr>
        <dsp:cNvPr id="0" name=""/>
        <dsp:cNvSpPr/>
      </dsp:nvSpPr>
      <dsp:spPr>
        <a:xfrm>
          <a:off x="0" y="0"/>
          <a:ext cx="8686800" cy="56049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Повышение эффективности управления бюджетными ресурсами, в том числе за счет: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361" y="27361"/>
        <a:ext cx="8632078" cy="5057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CF27C9-391B-4FFF-A627-649ACE127A65}">
      <dsp:nvSpPr>
        <dsp:cNvPr id="0" name=""/>
        <dsp:cNvSpPr/>
      </dsp:nvSpPr>
      <dsp:spPr>
        <a:xfrm>
          <a:off x="0" y="0"/>
          <a:ext cx="8686800" cy="56049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Обеспечение открытости бюджетного процесса в муниципальном образовании «</a:t>
          </a:r>
          <a:r>
            <a:rPr lang="ru-RU" sz="16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Малопургинский</a:t>
          </a: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район» и вовлечение в него граждан;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361" y="27361"/>
        <a:ext cx="8632078" cy="505775"/>
      </dsp:txXfrm>
    </dsp:sp>
    <dsp:sp modelId="{4676942F-5B98-4889-B706-55B5B9D69E0D}">
      <dsp:nvSpPr>
        <dsp:cNvPr id="0" name=""/>
        <dsp:cNvSpPr/>
      </dsp:nvSpPr>
      <dsp:spPr>
        <a:xfrm>
          <a:off x="0" y="558801"/>
          <a:ext cx="8686800" cy="893276"/>
        </a:xfrm>
        <a:prstGeom prst="roundRect">
          <a:avLst/>
        </a:prstGeom>
        <a:solidFill>
          <a:schemeClr val="accent3">
            <a:hueOff val="3000641"/>
            <a:satOff val="271"/>
            <a:lumOff val="-287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Формирование </a:t>
          </a:r>
          <a:r>
            <a: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 продвижение положительного инвестиционного имиджа </a:t>
          </a:r>
          <a:r>
            <a:rPr lang="ru-RU" sz="16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муни-ципального</a:t>
          </a:r>
          <a:r>
            <a: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образования «</a:t>
          </a:r>
          <a:r>
            <a:rPr lang="ru-RU" sz="16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Малопургинский</a:t>
          </a:r>
          <a:r>
            <a: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район», работа с инвесторами, содействие в организации финансирования инвестиционных и инфраструктурных проектов, повышение их социальной и бюджетной эффективности;</a:t>
          </a:r>
        </a:p>
      </dsp:txBody>
      <dsp:txXfrm>
        <a:off x="43606" y="602407"/>
        <a:ext cx="8599588" cy="806064"/>
      </dsp:txXfrm>
    </dsp:sp>
    <dsp:sp modelId="{A1CC4FC0-F5F6-4AF5-AA3B-2DD0039CF50B}">
      <dsp:nvSpPr>
        <dsp:cNvPr id="0" name=""/>
        <dsp:cNvSpPr/>
      </dsp:nvSpPr>
      <dsp:spPr>
        <a:xfrm>
          <a:off x="0" y="1473196"/>
          <a:ext cx="8686800" cy="630729"/>
        </a:xfrm>
        <a:prstGeom prst="roundRect">
          <a:avLst/>
        </a:prstGeom>
        <a:solidFill>
          <a:schemeClr val="accent3">
            <a:hueOff val="6001281"/>
            <a:satOff val="542"/>
            <a:lumOff val="-575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Реализация </a:t>
          </a:r>
          <a:r>
            <a: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мероприятий Подпрограммы «Управление муниципальными финансами муниципального образования «</a:t>
          </a:r>
          <a:r>
            <a:rPr lang="ru-RU" sz="16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Малопургинский</a:t>
          </a:r>
          <a:r>
            <a: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район»;</a:t>
          </a:r>
        </a:p>
      </dsp:txBody>
      <dsp:txXfrm>
        <a:off x="30790" y="1503986"/>
        <a:ext cx="8625220" cy="569149"/>
      </dsp:txXfrm>
    </dsp:sp>
    <dsp:sp modelId="{63B0F66A-B1CF-42A6-A39D-6127461354E8}">
      <dsp:nvSpPr>
        <dsp:cNvPr id="0" name=""/>
        <dsp:cNvSpPr/>
      </dsp:nvSpPr>
      <dsp:spPr>
        <a:xfrm>
          <a:off x="0" y="2082798"/>
          <a:ext cx="8686800" cy="478321"/>
        </a:xfrm>
        <a:prstGeom prst="roundRect">
          <a:avLst/>
        </a:prstGeom>
        <a:solidFill>
          <a:schemeClr val="accent3">
            <a:hueOff val="9001922"/>
            <a:satOff val="813"/>
            <a:lumOff val="-863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Ориентация </a:t>
          </a:r>
          <a:r>
            <a: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бюджетной политики в сфере межбюджетных отношений на решение следующих задач:</a:t>
          </a:r>
        </a:p>
      </dsp:txBody>
      <dsp:txXfrm>
        <a:off x="23350" y="2106148"/>
        <a:ext cx="8640100" cy="43162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F4C371-C09B-4697-A66E-94C5AA04B36B}">
      <dsp:nvSpPr>
        <dsp:cNvPr id="0" name=""/>
        <dsp:cNvSpPr/>
      </dsp:nvSpPr>
      <dsp:spPr>
        <a:xfrm rot="5400000">
          <a:off x="-207328" y="213182"/>
          <a:ext cx="1382192" cy="96753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 dirty="0">
            <a:solidFill>
              <a:schemeClr val="tx1"/>
            </a:solidFill>
          </a:endParaRPr>
        </a:p>
      </dsp:txBody>
      <dsp:txXfrm rot="-5400000">
        <a:off x="1" y="489620"/>
        <a:ext cx="967534" cy="414658"/>
      </dsp:txXfrm>
    </dsp:sp>
    <dsp:sp modelId="{8C28AE45-F4AA-44F1-A906-48F3FE2B673E}">
      <dsp:nvSpPr>
        <dsp:cNvPr id="0" name=""/>
        <dsp:cNvSpPr/>
      </dsp:nvSpPr>
      <dsp:spPr>
        <a:xfrm rot="5400000">
          <a:off x="4339854" y="-3366466"/>
          <a:ext cx="898425" cy="76430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укрепление доходной базы консолидированного бюджета муниципального образования «</a:t>
          </a:r>
          <a:r>
            <a:rPr lang="ru-RU" sz="1400" b="1" i="1" kern="1200" dirty="0" err="1" smtClean="0">
              <a:latin typeface="Times New Roman" pitchFamily="18" charset="0"/>
              <a:cs typeface="Times New Roman" pitchFamily="18" charset="0"/>
            </a:rPr>
            <a:t>Малопургинский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 район», в том числе для обеспечения достижения целей, обозначенных в Указе Президента Российской Федерации от 7 мая 2018 года № 204 «О национальных целях и стратегических задачах развития Российской Федерации на период до 2024 года»;</a:t>
          </a: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967535" y="49710"/>
        <a:ext cx="7599208" cy="810711"/>
      </dsp:txXfrm>
    </dsp:sp>
    <dsp:sp modelId="{1E81F90D-7C12-449C-BF74-DFBDC81748F0}">
      <dsp:nvSpPr>
        <dsp:cNvPr id="0" name=""/>
        <dsp:cNvSpPr/>
      </dsp:nvSpPr>
      <dsp:spPr>
        <a:xfrm rot="5400000">
          <a:off x="-207328" y="1450349"/>
          <a:ext cx="1382192" cy="967534"/>
        </a:xfrm>
        <a:prstGeom prst="chevron">
          <a:avLst/>
        </a:prstGeom>
        <a:gradFill rotWithShape="0">
          <a:gsLst>
            <a:gs pos="0">
              <a:schemeClr val="accent3">
                <a:hueOff val="3000641"/>
                <a:satOff val="271"/>
                <a:lumOff val="-2877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hueOff val="3000641"/>
                <a:satOff val="271"/>
                <a:lumOff val="-2877"/>
                <a:alphaOff val="0"/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hueOff val="3000641"/>
              <a:satOff val="271"/>
              <a:lumOff val="-2877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 dirty="0"/>
        </a:p>
      </dsp:txBody>
      <dsp:txXfrm rot="-5400000">
        <a:off x="1" y="1726787"/>
        <a:ext cx="967534" cy="414658"/>
      </dsp:txXfrm>
    </dsp:sp>
    <dsp:sp modelId="{A01E7E39-A97B-4A9B-BDBA-F06392B84135}">
      <dsp:nvSpPr>
        <dsp:cNvPr id="0" name=""/>
        <dsp:cNvSpPr/>
      </dsp:nvSpPr>
      <dsp:spPr>
        <a:xfrm rot="5400000">
          <a:off x="4339854" y="-2129299"/>
          <a:ext cx="898425" cy="76430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3000641"/>
              <a:satOff val="271"/>
              <a:lumOff val="-2877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повышение качества администрирования доходов консолидированного бюджета муниципального образования «</a:t>
          </a:r>
          <a:r>
            <a:rPr lang="ru-RU" sz="1400" b="1" i="1" kern="1200" dirty="0" err="1" smtClean="0">
              <a:latin typeface="Times New Roman" pitchFamily="18" charset="0"/>
              <a:cs typeface="Times New Roman" pitchFamily="18" charset="0"/>
            </a:rPr>
            <a:t>Малопургинский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 район» на основе межведомственного взаимодействия органов местного самоуправления муниципального образования «Мало-</a:t>
          </a:r>
          <a:r>
            <a:rPr lang="ru-RU" sz="1400" b="1" i="1" kern="1200" dirty="0" err="1" smtClean="0">
              <a:latin typeface="Times New Roman" pitchFamily="18" charset="0"/>
              <a:cs typeface="Times New Roman" pitchFamily="18" charset="0"/>
            </a:rPr>
            <a:t>пургинский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 район», исполнительных органов государственной власти Удмуртской </a:t>
          </a:r>
          <a:r>
            <a:rPr lang="ru-RU" sz="1400" b="1" i="1" kern="1200" dirty="0" err="1" smtClean="0">
              <a:latin typeface="Times New Roman" pitchFamily="18" charset="0"/>
              <a:cs typeface="Times New Roman" pitchFamily="18" charset="0"/>
            </a:rPr>
            <a:t>Рес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-публики и Управления Федеральной налоговой службы по Удмуртской Республике;</a:t>
          </a: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967535" y="1286877"/>
        <a:ext cx="7599208" cy="810711"/>
      </dsp:txXfrm>
    </dsp:sp>
    <dsp:sp modelId="{2A41DBF3-99E0-4EBA-96C1-D30741F1C516}">
      <dsp:nvSpPr>
        <dsp:cNvPr id="0" name=""/>
        <dsp:cNvSpPr/>
      </dsp:nvSpPr>
      <dsp:spPr>
        <a:xfrm rot="5400000">
          <a:off x="-207328" y="2687516"/>
          <a:ext cx="1382192" cy="967534"/>
        </a:xfrm>
        <a:prstGeom prst="chevron">
          <a:avLst/>
        </a:prstGeom>
        <a:gradFill rotWithShape="0">
          <a:gsLst>
            <a:gs pos="0">
              <a:schemeClr val="accent3">
                <a:hueOff val="6001281"/>
                <a:satOff val="542"/>
                <a:lumOff val="-5754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hueOff val="6001281"/>
                <a:satOff val="542"/>
                <a:lumOff val="-5754"/>
                <a:alphaOff val="0"/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hueOff val="6001281"/>
              <a:satOff val="542"/>
              <a:lumOff val="-5754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solidFill>
              <a:schemeClr val="tx1"/>
            </a:solidFill>
          </a:endParaRPr>
        </a:p>
      </dsp:txBody>
      <dsp:txXfrm rot="-5400000">
        <a:off x="1" y="2963954"/>
        <a:ext cx="967534" cy="414658"/>
      </dsp:txXfrm>
    </dsp:sp>
    <dsp:sp modelId="{F462966B-4B80-426D-9FF6-EEF2EC55E311}">
      <dsp:nvSpPr>
        <dsp:cNvPr id="0" name=""/>
        <dsp:cNvSpPr/>
      </dsp:nvSpPr>
      <dsp:spPr>
        <a:xfrm rot="5400000">
          <a:off x="4339854" y="-892132"/>
          <a:ext cx="898425" cy="76430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6001281"/>
              <a:satOff val="542"/>
              <a:lumOff val="-5754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i="1" kern="1200" dirty="0" smtClean="0">
              <a:latin typeface="Times New Roman" pitchFamily="18" charset="0"/>
              <a:cs typeface="Times New Roman" pitchFamily="18" charset="0"/>
            </a:rPr>
            <a:t>расширение налоговой базы на основе повышения инвестиционной </a:t>
          </a:r>
          <a:r>
            <a:rPr lang="ru-RU" sz="1500" b="1" i="1" kern="1200" dirty="0" err="1" smtClean="0">
              <a:latin typeface="Times New Roman" pitchFamily="18" charset="0"/>
              <a:cs typeface="Times New Roman" pitchFamily="18" charset="0"/>
            </a:rPr>
            <a:t>привлекатель-ности</a:t>
          </a:r>
          <a:r>
            <a:rPr lang="ru-RU" sz="1500" b="1" i="1" kern="1200" dirty="0" smtClean="0">
              <a:latin typeface="Times New Roman" pitchFamily="18" charset="0"/>
              <a:cs typeface="Times New Roman" pitchFamily="18" charset="0"/>
            </a:rPr>
            <a:t> муниципального образования «</a:t>
          </a:r>
          <a:r>
            <a:rPr lang="ru-RU" sz="1500" b="1" i="1" kern="1200" dirty="0" err="1" smtClean="0">
              <a:latin typeface="Times New Roman" pitchFamily="18" charset="0"/>
              <a:cs typeface="Times New Roman" pitchFamily="18" charset="0"/>
            </a:rPr>
            <a:t>Малопургинский</a:t>
          </a:r>
          <a:r>
            <a:rPr lang="ru-RU" sz="1500" b="1" i="1" kern="1200" dirty="0" smtClean="0">
              <a:latin typeface="Times New Roman" pitchFamily="18" charset="0"/>
              <a:cs typeface="Times New Roman" pitchFamily="18" charset="0"/>
            </a:rPr>
            <a:t> район», обеспечение роста объемов налоговых доходов консолидированного бюджета муниципального образования «</a:t>
          </a:r>
          <a:r>
            <a:rPr lang="ru-RU" sz="1500" b="1" i="1" kern="1200" dirty="0" err="1" smtClean="0">
              <a:latin typeface="Times New Roman" pitchFamily="18" charset="0"/>
              <a:cs typeface="Times New Roman" pitchFamily="18" charset="0"/>
            </a:rPr>
            <a:t>Малопургинский</a:t>
          </a:r>
          <a:r>
            <a:rPr lang="ru-RU" sz="1500" b="1" i="1" kern="1200" dirty="0" smtClean="0">
              <a:latin typeface="Times New Roman" pitchFamily="18" charset="0"/>
              <a:cs typeface="Times New Roman" pitchFamily="18" charset="0"/>
            </a:rPr>
            <a:t> район»;</a:t>
          </a:r>
          <a:endParaRPr lang="ru-RU" sz="15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967535" y="2524044"/>
        <a:ext cx="7599208" cy="810711"/>
      </dsp:txXfrm>
    </dsp:sp>
    <dsp:sp modelId="{85C8A1A4-1AB8-4974-B763-DB81763921CB}">
      <dsp:nvSpPr>
        <dsp:cNvPr id="0" name=""/>
        <dsp:cNvSpPr/>
      </dsp:nvSpPr>
      <dsp:spPr>
        <a:xfrm rot="5400000">
          <a:off x="-207328" y="3924683"/>
          <a:ext cx="1382192" cy="967534"/>
        </a:xfrm>
        <a:prstGeom prst="chevron">
          <a:avLst/>
        </a:prstGeom>
        <a:gradFill rotWithShape="0">
          <a:gsLst>
            <a:gs pos="0">
              <a:schemeClr val="accent3">
                <a:hueOff val="9001922"/>
                <a:satOff val="813"/>
                <a:lumOff val="-8631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hueOff val="9001922"/>
                <a:satOff val="813"/>
                <a:lumOff val="-8631"/>
                <a:alphaOff val="0"/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hueOff val="9001922"/>
              <a:satOff val="813"/>
              <a:lumOff val="-8631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solidFill>
              <a:schemeClr val="tx1"/>
            </a:solidFill>
          </a:endParaRPr>
        </a:p>
      </dsp:txBody>
      <dsp:txXfrm rot="-5400000">
        <a:off x="1" y="4201121"/>
        <a:ext cx="967534" cy="414658"/>
      </dsp:txXfrm>
    </dsp:sp>
    <dsp:sp modelId="{FB21711F-29FA-4DD0-8F3C-2057DF279F2E}">
      <dsp:nvSpPr>
        <dsp:cNvPr id="0" name=""/>
        <dsp:cNvSpPr/>
      </dsp:nvSpPr>
      <dsp:spPr>
        <a:xfrm rot="5400000">
          <a:off x="4339854" y="345034"/>
          <a:ext cx="898425" cy="76430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9001922"/>
              <a:satOff val="813"/>
              <a:lumOff val="-8631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вовлечение в экономику </a:t>
          </a:r>
          <a:r>
            <a:rPr lang="ru-RU" sz="1400" b="1" i="1" kern="1200" dirty="0" err="1" smtClean="0">
              <a:latin typeface="Times New Roman" pitchFamily="18" charset="0"/>
              <a:cs typeface="Times New Roman" pitchFamily="18" charset="0"/>
            </a:rPr>
            <a:t>самозанятых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 граждан.</a:t>
          </a: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967535" y="3761211"/>
        <a:ext cx="7599208" cy="81071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5CB320-AD5D-42E8-8DF0-821625D1553B}">
      <dsp:nvSpPr>
        <dsp:cNvPr id="0" name=""/>
        <dsp:cNvSpPr/>
      </dsp:nvSpPr>
      <dsp:spPr>
        <a:xfrm>
          <a:off x="3008921" y="1082205"/>
          <a:ext cx="2766964" cy="1753411"/>
        </a:xfrm>
        <a:prstGeom prst="roundRect">
          <a:avLst/>
        </a:prstGeom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/>
            </a:gs>
          </a:gsLst>
          <a:lin ang="16200000" scaled="1"/>
          <a:tileRect/>
        </a:gradFill>
        <a:ln w="15875" cap="flat" cmpd="sng" algn="ctr">
          <a:solidFill>
            <a:srgbClr val="FF0000"/>
          </a:solidFill>
          <a:prstDash val="solid"/>
        </a:ln>
        <a:effectLst>
          <a:innerShdw blurRad="114300">
            <a:prstClr val="black"/>
          </a:innerShdw>
          <a:reflection blurRad="6350" stA="50000" endA="300" endPos="55500" dist="508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Расходы бюджета социальной направленности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789 818,2</a:t>
          </a:r>
          <a:r>
            <a:rPr lang="ru-RU" sz="2000" b="1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 рублей</a:t>
          </a:r>
        </a:p>
      </dsp:txBody>
      <dsp:txXfrm>
        <a:off x="3094515" y="1167799"/>
        <a:ext cx="2595776" cy="1582223"/>
      </dsp:txXfrm>
    </dsp:sp>
    <dsp:sp modelId="{D7EFC697-BC8F-4557-A039-161B7709233A}">
      <dsp:nvSpPr>
        <dsp:cNvPr id="0" name=""/>
        <dsp:cNvSpPr/>
      </dsp:nvSpPr>
      <dsp:spPr>
        <a:xfrm rot="20269051">
          <a:off x="5753993" y="1283142"/>
          <a:ext cx="59155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91553" y="0"/>
              </a:lnTo>
            </a:path>
          </a:pathLst>
        </a:custGeom>
        <a:noFill/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8D484F-079A-45E3-A654-9B10A3DE1832}">
      <dsp:nvSpPr>
        <dsp:cNvPr id="0" name=""/>
        <dsp:cNvSpPr/>
      </dsp:nvSpPr>
      <dsp:spPr>
        <a:xfrm>
          <a:off x="6323655" y="-58223"/>
          <a:ext cx="2286944" cy="1526918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rgbClr val="FF0000"/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  <a:reflection blurRad="6350" stA="50000" endA="300" endPos="55500" dist="50800" dir="5400000" sy="-100000" algn="bl" rotWithShape="0"/>
        </a:effectLst>
        <a:scene3d>
          <a:camera prst="isometricOffAxis2Lef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 dirty="0"/>
        </a:p>
      </dsp:txBody>
      <dsp:txXfrm>
        <a:off x="6398193" y="16315"/>
        <a:ext cx="2137868" cy="1377842"/>
      </dsp:txXfrm>
    </dsp:sp>
    <dsp:sp modelId="{321571DC-5EF7-4266-98E8-24BA1D916FB4}">
      <dsp:nvSpPr>
        <dsp:cNvPr id="0" name=""/>
        <dsp:cNvSpPr/>
      </dsp:nvSpPr>
      <dsp:spPr>
        <a:xfrm rot="1408613">
          <a:off x="5759236" y="2639924"/>
          <a:ext cx="40224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2241" y="0"/>
              </a:lnTo>
            </a:path>
          </a:pathLst>
        </a:custGeom>
        <a:noFill/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B33CD9-E8FB-4B62-8C9D-A0A92B394EDA}">
      <dsp:nvSpPr>
        <dsp:cNvPr id="0" name=""/>
        <dsp:cNvSpPr/>
      </dsp:nvSpPr>
      <dsp:spPr>
        <a:xfrm>
          <a:off x="6144829" y="2534023"/>
          <a:ext cx="2465770" cy="1443010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rgbClr val="FF0000"/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  <a:reflection blurRad="6350" stA="50000" endA="300" endPos="55500" dist="50800" dir="5400000" sy="-100000" algn="bl" rotWithShape="0"/>
        </a:effectLst>
        <a:scene3d>
          <a:camera prst="perspectiveHeroicExtremeLeftFacing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 dirty="0"/>
        </a:p>
      </dsp:txBody>
      <dsp:txXfrm>
        <a:off x="6215271" y="2604465"/>
        <a:ext cx="2324886" cy="1302126"/>
      </dsp:txXfrm>
    </dsp:sp>
    <dsp:sp modelId="{BD75B62A-5143-469C-9E0E-6D8875C665B7}">
      <dsp:nvSpPr>
        <dsp:cNvPr id="0" name=""/>
        <dsp:cNvSpPr/>
      </dsp:nvSpPr>
      <dsp:spPr>
        <a:xfrm rot="9493220">
          <a:off x="2645679" y="2581576"/>
          <a:ext cx="37668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6685" y="0"/>
              </a:lnTo>
            </a:path>
          </a:pathLst>
        </a:cu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3423AB-20EC-4040-B592-77083BA87220}">
      <dsp:nvSpPr>
        <dsp:cNvPr id="0" name=""/>
        <dsp:cNvSpPr/>
      </dsp:nvSpPr>
      <dsp:spPr>
        <a:xfrm>
          <a:off x="114290" y="2457819"/>
          <a:ext cx="2544833" cy="1404092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rgbClr val="FF0000"/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  <a:reflection blurRad="6350" stA="50000" endA="300" endPos="55500" dist="50800" dir="5400000" sy="-100000" algn="bl" rotWithShape="0"/>
        </a:effectLst>
        <a:scene3d>
          <a:camera prst="perspectiveHeroicExtremeRightFacing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 dirty="0"/>
        </a:p>
      </dsp:txBody>
      <dsp:txXfrm>
        <a:off x="182832" y="2526361"/>
        <a:ext cx="2407749" cy="1267008"/>
      </dsp:txXfrm>
    </dsp:sp>
    <dsp:sp modelId="{04591F4C-B869-48B3-A01E-AD246E15D973}">
      <dsp:nvSpPr>
        <dsp:cNvPr id="0" name=""/>
        <dsp:cNvSpPr/>
      </dsp:nvSpPr>
      <dsp:spPr>
        <a:xfrm rot="12014610">
          <a:off x="2379218" y="1336281"/>
          <a:ext cx="64977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49770" y="0"/>
              </a:lnTo>
            </a:path>
          </a:pathLst>
        </a:custGeom>
        <a:noFill/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FFF3BE-94E2-4DCD-8616-44E24EDE66A4}">
      <dsp:nvSpPr>
        <dsp:cNvPr id="0" name=""/>
        <dsp:cNvSpPr/>
      </dsp:nvSpPr>
      <dsp:spPr>
        <a:xfrm>
          <a:off x="0" y="0"/>
          <a:ext cx="2399286" cy="1562901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5875" cap="flat" cmpd="sng" algn="ctr">
          <a:solidFill>
            <a:srgbClr val="FF0000"/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  <a:reflection blurRad="6350" stA="50000" endA="300" endPos="55500" dist="50800" dir="5400000" sy="-100000" algn="bl" rotWithShape="0"/>
        </a:effectLst>
        <a:scene3d>
          <a:camera prst="isometricOffAxis1Righ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76295" y="76295"/>
        <a:ext cx="2246696" cy="141031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C4D84D-83B0-4115-B1BA-BB76086E6A0A}">
      <dsp:nvSpPr>
        <dsp:cNvPr id="0" name=""/>
        <dsp:cNvSpPr/>
      </dsp:nvSpPr>
      <dsp:spPr>
        <a:xfrm>
          <a:off x="-3901053" y="-599010"/>
          <a:ext cx="4649246" cy="4649246"/>
        </a:xfrm>
        <a:prstGeom prst="blockArc">
          <a:avLst>
            <a:gd name="adj1" fmla="val 18900000"/>
            <a:gd name="adj2" fmla="val 2700000"/>
            <a:gd name="adj3" fmla="val 465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4879FE-BE8F-4624-AAD6-7DAD88595B55}">
      <dsp:nvSpPr>
        <dsp:cNvPr id="0" name=""/>
        <dsp:cNvSpPr/>
      </dsp:nvSpPr>
      <dsp:spPr>
        <a:xfrm>
          <a:off x="317498" y="201365"/>
          <a:ext cx="8133837" cy="324096"/>
        </a:xfrm>
        <a:prstGeom prst="rect">
          <a:avLst/>
        </a:prstGeom>
        <a:gradFill rotWithShape="1">
          <a:gsLst>
            <a:gs pos="0">
              <a:schemeClr val="accent4">
                <a:tint val="0"/>
              </a:schemeClr>
            </a:gs>
            <a:gs pos="44000">
              <a:schemeClr val="accent4">
                <a:tint val="60000"/>
                <a:satMod val="120000"/>
              </a:schemeClr>
            </a:gs>
            <a:gs pos="100000">
              <a:schemeClr val="accent4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8840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Дошкольное образование  131 630,5 тыс. рублей</a:t>
          </a:r>
          <a:endParaRPr lang="ru-RU" sz="1600" b="1" kern="1200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7498" y="201365"/>
        <a:ext cx="8133837" cy="324096"/>
      </dsp:txXfrm>
    </dsp:sp>
    <dsp:sp modelId="{2CC09460-0385-4576-B212-932E023A1EEB}">
      <dsp:nvSpPr>
        <dsp:cNvPr id="0" name=""/>
        <dsp:cNvSpPr/>
      </dsp:nvSpPr>
      <dsp:spPr>
        <a:xfrm>
          <a:off x="52851" y="136323"/>
          <a:ext cx="454181" cy="4541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8E7858-2E8A-4A1B-8B00-797726621971}">
      <dsp:nvSpPr>
        <dsp:cNvPr id="0" name=""/>
        <dsp:cNvSpPr/>
      </dsp:nvSpPr>
      <dsp:spPr>
        <a:xfrm>
          <a:off x="798164" y="763504"/>
          <a:ext cx="7689698" cy="363344"/>
        </a:xfrm>
        <a:prstGeom prst="rect">
          <a:avLst/>
        </a:prstGeom>
        <a:gradFill rotWithShape="1">
          <a:gsLst>
            <a:gs pos="0">
              <a:schemeClr val="accent4">
                <a:tint val="0"/>
              </a:schemeClr>
            </a:gs>
            <a:gs pos="44000">
              <a:schemeClr val="accent4">
                <a:tint val="60000"/>
                <a:satMod val="120000"/>
              </a:schemeClr>
            </a:gs>
            <a:gs pos="100000">
              <a:schemeClr val="accent4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8840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Общее образование  489 669,0 тыс. рублей</a:t>
          </a:r>
          <a:endParaRPr lang="ru-RU" sz="1600" b="1" kern="1200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98164" y="763504"/>
        <a:ext cx="7689698" cy="363344"/>
      </dsp:txXfrm>
    </dsp:sp>
    <dsp:sp modelId="{5586553E-F5FE-4248-95EC-7786E1F5D059}">
      <dsp:nvSpPr>
        <dsp:cNvPr id="0" name=""/>
        <dsp:cNvSpPr/>
      </dsp:nvSpPr>
      <dsp:spPr>
        <a:xfrm>
          <a:off x="361755" y="699348"/>
          <a:ext cx="454181" cy="4541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C98ED8-C4FF-49CF-805C-71A060ED7E2F}">
      <dsp:nvSpPr>
        <dsp:cNvPr id="0" name=""/>
        <dsp:cNvSpPr/>
      </dsp:nvSpPr>
      <dsp:spPr>
        <a:xfrm>
          <a:off x="715486" y="1271638"/>
          <a:ext cx="7773404" cy="363344"/>
        </a:xfrm>
        <a:prstGeom prst="rect">
          <a:avLst/>
        </a:prstGeom>
        <a:gradFill rotWithShape="1">
          <a:gsLst>
            <a:gs pos="0">
              <a:schemeClr val="accent4">
                <a:tint val="0"/>
              </a:schemeClr>
            </a:gs>
            <a:gs pos="44000">
              <a:schemeClr val="accent4">
                <a:tint val="60000"/>
                <a:satMod val="120000"/>
              </a:schemeClr>
            </a:gs>
            <a:gs pos="100000">
              <a:schemeClr val="accent4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8840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Дополнительное образование детей 40 429,6 тыс. рублей</a:t>
          </a:r>
          <a:endParaRPr lang="ru-RU" sz="1600" b="1" kern="1200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15486" y="1271638"/>
        <a:ext cx="7773404" cy="363344"/>
      </dsp:txXfrm>
    </dsp:sp>
    <dsp:sp modelId="{F517DEC1-EB8D-4770-88E8-5D66BB1934B5}">
      <dsp:nvSpPr>
        <dsp:cNvPr id="0" name=""/>
        <dsp:cNvSpPr/>
      </dsp:nvSpPr>
      <dsp:spPr>
        <a:xfrm>
          <a:off x="488396" y="1226220"/>
          <a:ext cx="454181" cy="4541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6E0853-FA09-49CE-90A7-661C24366857}">
      <dsp:nvSpPr>
        <dsp:cNvPr id="0" name=""/>
        <dsp:cNvSpPr/>
      </dsp:nvSpPr>
      <dsp:spPr>
        <a:xfrm>
          <a:off x="715486" y="1816241"/>
          <a:ext cx="7773404" cy="363344"/>
        </a:xfrm>
        <a:prstGeom prst="rect">
          <a:avLst/>
        </a:prstGeom>
        <a:gradFill rotWithShape="1">
          <a:gsLst>
            <a:gs pos="0">
              <a:schemeClr val="accent1">
                <a:tint val="0"/>
              </a:schemeClr>
            </a:gs>
            <a:gs pos="44000">
              <a:schemeClr val="accent1">
                <a:tint val="60000"/>
                <a:satMod val="120000"/>
              </a:schemeClr>
            </a:gs>
            <a:gs pos="100000">
              <a:schemeClr val="accent1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8840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Повышение квалификации 418,0 тыс. рублей</a:t>
          </a:r>
          <a:endParaRPr lang="ru-RU" sz="1600" b="1" kern="1200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15486" y="1816241"/>
        <a:ext cx="7773404" cy="363344"/>
      </dsp:txXfrm>
    </dsp:sp>
    <dsp:sp modelId="{476526DF-747C-4FDA-AEBF-69A48C7254D0}">
      <dsp:nvSpPr>
        <dsp:cNvPr id="0" name=""/>
        <dsp:cNvSpPr/>
      </dsp:nvSpPr>
      <dsp:spPr>
        <a:xfrm>
          <a:off x="488396" y="1770823"/>
          <a:ext cx="454181" cy="4541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DB445E-114F-4C12-A53A-30AA6A98DC68}">
      <dsp:nvSpPr>
        <dsp:cNvPr id="0" name=""/>
        <dsp:cNvSpPr/>
      </dsp:nvSpPr>
      <dsp:spPr>
        <a:xfrm>
          <a:off x="578818" y="2361190"/>
          <a:ext cx="7910073" cy="363344"/>
        </a:xfrm>
        <a:prstGeom prst="rect">
          <a:avLst/>
        </a:prstGeom>
        <a:gradFill rotWithShape="1">
          <a:gsLst>
            <a:gs pos="0">
              <a:schemeClr val="accent1">
                <a:tint val="0"/>
              </a:schemeClr>
            </a:gs>
            <a:gs pos="44000">
              <a:schemeClr val="accent1">
                <a:tint val="60000"/>
                <a:satMod val="120000"/>
              </a:schemeClr>
            </a:gs>
            <a:gs pos="100000">
              <a:schemeClr val="accent1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8840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Молодежная политика и оздоровление детей 4 043,8 тыс. рублей</a:t>
          </a:r>
          <a:endParaRPr lang="ru-RU" sz="1600" b="1" kern="1200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78818" y="2361190"/>
        <a:ext cx="7910073" cy="363344"/>
      </dsp:txXfrm>
    </dsp:sp>
    <dsp:sp modelId="{7FF197B5-19DF-437E-8EA4-F5EF1D7448A3}">
      <dsp:nvSpPr>
        <dsp:cNvPr id="0" name=""/>
        <dsp:cNvSpPr/>
      </dsp:nvSpPr>
      <dsp:spPr>
        <a:xfrm>
          <a:off x="351727" y="2315771"/>
          <a:ext cx="454181" cy="4541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C8732C-9064-4779-B11E-FA263F689B2B}">
      <dsp:nvSpPr>
        <dsp:cNvPr id="0" name=""/>
        <dsp:cNvSpPr/>
      </dsp:nvSpPr>
      <dsp:spPr>
        <a:xfrm>
          <a:off x="279942" y="2906138"/>
          <a:ext cx="8208949" cy="363344"/>
        </a:xfrm>
        <a:prstGeom prst="rect">
          <a:avLst/>
        </a:prstGeom>
        <a:gradFill rotWithShape="1">
          <a:gsLst>
            <a:gs pos="0">
              <a:schemeClr val="accent1">
                <a:tint val="96000"/>
                <a:satMod val="120000"/>
                <a:lumMod val="120000"/>
              </a:schemeClr>
            </a:gs>
            <a:gs pos="100000">
              <a:schemeClr val="accent1"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shade val="25000"/>
              <a:satMod val="18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8840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Другие вопросы в области образования 5 951,7 тыс. рублей</a:t>
          </a:r>
          <a:endParaRPr lang="ru-RU" sz="1600" b="1" kern="1200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9942" y="2906138"/>
        <a:ext cx="8208949" cy="363344"/>
      </dsp:txXfrm>
    </dsp:sp>
    <dsp:sp modelId="{22575A18-223C-4A93-B3F0-1CA215286AC0}">
      <dsp:nvSpPr>
        <dsp:cNvPr id="0" name=""/>
        <dsp:cNvSpPr/>
      </dsp:nvSpPr>
      <dsp:spPr>
        <a:xfrm>
          <a:off x="52851" y="2860720"/>
          <a:ext cx="454181" cy="4541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C4D84D-83B0-4115-B1BA-BB76086E6A0A}">
      <dsp:nvSpPr>
        <dsp:cNvPr id="0" name=""/>
        <dsp:cNvSpPr/>
      </dsp:nvSpPr>
      <dsp:spPr>
        <a:xfrm>
          <a:off x="-3901053" y="-599010"/>
          <a:ext cx="4649246" cy="4649246"/>
        </a:xfrm>
        <a:prstGeom prst="blockArc">
          <a:avLst>
            <a:gd name="adj1" fmla="val 18900000"/>
            <a:gd name="adj2" fmla="val 2700000"/>
            <a:gd name="adj3" fmla="val 465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6C3E9D-37B6-4091-B940-C72C7EB043F6}">
      <dsp:nvSpPr>
        <dsp:cNvPr id="0" name=""/>
        <dsp:cNvSpPr/>
      </dsp:nvSpPr>
      <dsp:spPr>
        <a:xfrm>
          <a:off x="546199" y="144460"/>
          <a:ext cx="7835800" cy="434062"/>
        </a:xfrm>
        <a:prstGeom prst="rect">
          <a:avLst/>
        </a:prstGeom>
        <a:gradFill rotWithShape="1">
          <a:gsLst>
            <a:gs pos="0">
              <a:schemeClr val="accent4">
                <a:tint val="0"/>
              </a:schemeClr>
            </a:gs>
            <a:gs pos="44000">
              <a:schemeClr val="accent4">
                <a:tint val="60000"/>
                <a:satMod val="120000"/>
              </a:schemeClr>
            </a:gs>
            <a:gs pos="100000">
              <a:schemeClr val="accent4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8840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Проведение </a:t>
          </a:r>
          <a:r>
            <a:rPr lang="ru-RU" sz="1600" b="1" kern="1200" baseline="0" dirty="0" err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общерайонных</a:t>
          </a:r>
          <a:r>
            <a:rPr lang="ru-RU" sz="1600" b="1" kern="120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праздников и мероприятий 404,1 тыс. рублей</a:t>
          </a:r>
          <a:endParaRPr lang="ru-RU" sz="1600" b="1" kern="1200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6199" y="144460"/>
        <a:ext cx="7835800" cy="434062"/>
      </dsp:txXfrm>
    </dsp:sp>
    <dsp:sp modelId="{55455E02-F49A-458F-9ACC-1718D8D45F00}">
      <dsp:nvSpPr>
        <dsp:cNvPr id="0" name=""/>
        <dsp:cNvSpPr/>
      </dsp:nvSpPr>
      <dsp:spPr>
        <a:xfrm>
          <a:off x="172737" y="144462"/>
          <a:ext cx="454181" cy="4541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595AD2-FE45-4B8B-A2C1-75FE0D6BA4CF}">
      <dsp:nvSpPr>
        <dsp:cNvPr id="0" name=""/>
        <dsp:cNvSpPr/>
      </dsp:nvSpPr>
      <dsp:spPr>
        <a:xfrm>
          <a:off x="578818" y="691331"/>
          <a:ext cx="7757673" cy="434062"/>
        </a:xfrm>
        <a:prstGeom prst="rect">
          <a:avLst/>
        </a:prstGeom>
        <a:gradFill rotWithShape="1">
          <a:gsLst>
            <a:gs pos="0">
              <a:schemeClr val="accent4">
                <a:tint val="0"/>
              </a:schemeClr>
            </a:gs>
            <a:gs pos="44000">
              <a:schemeClr val="accent4">
                <a:tint val="60000"/>
                <a:satMod val="120000"/>
              </a:schemeClr>
            </a:gs>
            <a:gs pos="100000">
              <a:schemeClr val="accent4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8840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 Содержание музеев 1 383,7 тыс. рублей</a:t>
          </a:r>
          <a:endParaRPr lang="ru-RU" sz="1600" b="1" kern="1200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78818" y="691331"/>
        <a:ext cx="7757673" cy="434062"/>
      </dsp:txXfrm>
    </dsp:sp>
    <dsp:sp modelId="{2CC09460-0385-4576-B212-932E023A1EEB}">
      <dsp:nvSpPr>
        <dsp:cNvPr id="0" name=""/>
        <dsp:cNvSpPr/>
      </dsp:nvSpPr>
      <dsp:spPr>
        <a:xfrm>
          <a:off x="351727" y="681271"/>
          <a:ext cx="454181" cy="4541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366844-5D70-47CC-8F2D-622A3F956373}">
      <dsp:nvSpPr>
        <dsp:cNvPr id="0" name=""/>
        <dsp:cNvSpPr/>
      </dsp:nvSpPr>
      <dsp:spPr>
        <a:xfrm>
          <a:off x="715486" y="1236279"/>
          <a:ext cx="7621004" cy="434062"/>
        </a:xfrm>
        <a:prstGeom prst="rect">
          <a:avLst/>
        </a:prstGeom>
        <a:gradFill rotWithShape="1">
          <a:gsLst>
            <a:gs pos="0">
              <a:schemeClr val="accent6">
                <a:tint val="0"/>
              </a:schemeClr>
            </a:gs>
            <a:gs pos="44000">
              <a:schemeClr val="accent6">
                <a:tint val="60000"/>
                <a:satMod val="120000"/>
              </a:schemeClr>
            </a:gs>
            <a:gs pos="100000">
              <a:schemeClr val="accent6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8840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kern="120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Содержание домов культуры 40 922,7 тыс. рублей </a:t>
          </a:r>
          <a:endParaRPr lang="ru-RU" sz="1600" b="1" kern="1200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15486" y="1236279"/>
        <a:ext cx="7621004" cy="434062"/>
      </dsp:txXfrm>
    </dsp:sp>
    <dsp:sp modelId="{666F0470-AA64-4EAB-A3C2-C237F6CC60A4}">
      <dsp:nvSpPr>
        <dsp:cNvPr id="0" name=""/>
        <dsp:cNvSpPr/>
      </dsp:nvSpPr>
      <dsp:spPr>
        <a:xfrm>
          <a:off x="488396" y="1226220"/>
          <a:ext cx="454181" cy="4541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23594B-622C-4AAA-B00F-1961072950D7}">
      <dsp:nvSpPr>
        <dsp:cNvPr id="0" name=""/>
        <dsp:cNvSpPr/>
      </dsp:nvSpPr>
      <dsp:spPr>
        <a:xfrm>
          <a:off x="715486" y="1780882"/>
          <a:ext cx="7621004" cy="434062"/>
        </a:xfrm>
        <a:prstGeom prst="rect">
          <a:avLst/>
        </a:prstGeom>
        <a:gradFill rotWithShape="1">
          <a:gsLst>
            <a:gs pos="0">
              <a:schemeClr val="accent1">
                <a:tint val="0"/>
              </a:schemeClr>
            </a:gs>
            <a:gs pos="44000">
              <a:schemeClr val="accent1">
                <a:tint val="60000"/>
                <a:satMod val="120000"/>
              </a:schemeClr>
            </a:gs>
            <a:gs pos="100000">
              <a:schemeClr val="accent1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8840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Реализация национальной политики, развитие местного народного творчества</a:t>
          </a:r>
          <a:r>
            <a:rPr lang="ru-RU" sz="1600" b="1" kern="120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4 470,8 тыс. рублей</a:t>
          </a:r>
          <a:endParaRPr lang="ru-RU" sz="1600" b="1" kern="1200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15486" y="1780882"/>
        <a:ext cx="7621004" cy="434062"/>
      </dsp:txXfrm>
    </dsp:sp>
    <dsp:sp modelId="{7FF197B5-19DF-437E-8EA4-F5EF1D7448A3}">
      <dsp:nvSpPr>
        <dsp:cNvPr id="0" name=""/>
        <dsp:cNvSpPr/>
      </dsp:nvSpPr>
      <dsp:spPr>
        <a:xfrm>
          <a:off x="488396" y="1770823"/>
          <a:ext cx="454181" cy="4541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4F6CBD-BEC7-4BB2-8CA8-4AB62F12DFF9}">
      <dsp:nvSpPr>
        <dsp:cNvPr id="0" name=""/>
        <dsp:cNvSpPr/>
      </dsp:nvSpPr>
      <dsp:spPr>
        <a:xfrm>
          <a:off x="578818" y="2325831"/>
          <a:ext cx="7757673" cy="434062"/>
        </a:xfrm>
        <a:prstGeom prst="rect">
          <a:avLst/>
        </a:prstGeom>
        <a:gradFill rotWithShape="1">
          <a:gsLst>
            <a:gs pos="0">
              <a:schemeClr val="accent1">
                <a:tint val="0"/>
              </a:schemeClr>
            </a:gs>
            <a:gs pos="44000">
              <a:schemeClr val="accent1">
                <a:tint val="60000"/>
                <a:satMod val="120000"/>
              </a:schemeClr>
            </a:gs>
            <a:gs pos="100000">
              <a:schemeClr val="accent1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8840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Содержание библиотечной системы 19 687,1 тыс. рублей</a:t>
          </a:r>
          <a:endParaRPr lang="ru-RU" sz="1600" b="1" kern="1200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78818" y="2325831"/>
        <a:ext cx="7757673" cy="434062"/>
      </dsp:txXfrm>
    </dsp:sp>
    <dsp:sp modelId="{22575A18-223C-4A93-B3F0-1CA215286AC0}">
      <dsp:nvSpPr>
        <dsp:cNvPr id="0" name=""/>
        <dsp:cNvSpPr/>
      </dsp:nvSpPr>
      <dsp:spPr>
        <a:xfrm>
          <a:off x="351727" y="2315771"/>
          <a:ext cx="454181" cy="4541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21E583-BAE3-4507-BD24-52408A068D6F}">
      <dsp:nvSpPr>
        <dsp:cNvPr id="0" name=""/>
        <dsp:cNvSpPr/>
      </dsp:nvSpPr>
      <dsp:spPr>
        <a:xfrm>
          <a:off x="279942" y="2870779"/>
          <a:ext cx="8056549" cy="434062"/>
        </a:xfrm>
        <a:prstGeom prst="rect">
          <a:avLst/>
        </a:prstGeom>
        <a:gradFill rotWithShape="1">
          <a:gsLst>
            <a:gs pos="0">
              <a:schemeClr val="accent1">
                <a:tint val="0"/>
              </a:schemeClr>
            </a:gs>
            <a:gs pos="44000">
              <a:schemeClr val="accent1">
                <a:tint val="60000"/>
                <a:satMod val="120000"/>
              </a:schemeClr>
            </a:gs>
            <a:gs pos="100000">
              <a:schemeClr val="accent1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8840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Другие вопросы в области культуры </a:t>
          </a:r>
          <a:r>
            <a:rPr lang="ru-RU" sz="1600" b="1" kern="120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2 177,4 тыс. рублей</a:t>
          </a:r>
          <a:endParaRPr lang="ru-RU" sz="1600" b="1" kern="1200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9942" y="2870779"/>
        <a:ext cx="8056549" cy="434062"/>
      </dsp:txXfrm>
    </dsp:sp>
    <dsp:sp modelId="{40BF02B9-9F94-4357-980E-8F3E7121E9A6}">
      <dsp:nvSpPr>
        <dsp:cNvPr id="0" name=""/>
        <dsp:cNvSpPr/>
      </dsp:nvSpPr>
      <dsp:spPr>
        <a:xfrm>
          <a:off x="52851" y="2860720"/>
          <a:ext cx="454181" cy="4541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8FF0B6-DE0A-4F27-8E63-E56E857A5C17}">
      <dsp:nvSpPr>
        <dsp:cNvPr id="0" name=""/>
        <dsp:cNvSpPr/>
      </dsp:nvSpPr>
      <dsp:spPr>
        <a:xfrm>
          <a:off x="-5341500" y="-817996"/>
          <a:ext cx="6360393" cy="6360393"/>
        </a:xfrm>
        <a:prstGeom prst="blockArc">
          <a:avLst>
            <a:gd name="adj1" fmla="val 18900000"/>
            <a:gd name="adj2" fmla="val 2700000"/>
            <a:gd name="adj3" fmla="val 34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83AB5E-E564-463C-B267-CC607A7C5A15}">
      <dsp:nvSpPr>
        <dsp:cNvPr id="0" name=""/>
        <dsp:cNvSpPr/>
      </dsp:nvSpPr>
      <dsp:spPr>
        <a:xfrm>
          <a:off x="357475" y="233228"/>
          <a:ext cx="7784089" cy="497384"/>
        </a:xfrm>
        <a:prstGeom prst="rect">
          <a:avLst/>
        </a:prstGeom>
        <a:gradFill rotWithShape="1">
          <a:gsLst>
            <a:gs pos="0">
              <a:schemeClr val="accent4">
                <a:tint val="0"/>
              </a:schemeClr>
            </a:gs>
            <a:gs pos="44000">
              <a:schemeClr val="accent4">
                <a:tint val="60000"/>
                <a:satMod val="120000"/>
              </a:schemeClr>
            </a:gs>
            <a:gs pos="100000">
              <a:schemeClr val="accent4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94799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Функционирование высшего должностного лица муниципального образования  2 046,8 тыс. рублей</a:t>
          </a:r>
          <a:endParaRPr lang="ru-RU" sz="15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7475" y="233228"/>
        <a:ext cx="7784089" cy="497384"/>
      </dsp:txXfrm>
    </dsp:sp>
    <dsp:sp modelId="{28BFEB6D-855D-4BBB-AE26-37D88D2FDD0B}">
      <dsp:nvSpPr>
        <dsp:cNvPr id="0" name=""/>
        <dsp:cNvSpPr/>
      </dsp:nvSpPr>
      <dsp:spPr>
        <a:xfrm>
          <a:off x="69028" y="186613"/>
          <a:ext cx="621731" cy="6217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583722-9FF0-4553-941E-64B9573CAE59}">
      <dsp:nvSpPr>
        <dsp:cNvPr id="0" name=""/>
        <dsp:cNvSpPr/>
      </dsp:nvSpPr>
      <dsp:spPr>
        <a:xfrm>
          <a:off x="789027" y="994769"/>
          <a:ext cx="7374956" cy="497384"/>
        </a:xfrm>
        <a:prstGeom prst="rect">
          <a:avLst/>
        </a:prstGeom>
        <a:gradFill rotWithShape="1">
          <a:gsLst>
            <a:gs pos="0">
              <a:schemeClr val="accent4">
                <a:tint val="0"/>
              </a:schemeClr>
            </a:gs>
            <a:gs pos="44000">
              <a:schemeClr val="accent4">
                <a:tint val="60000"/>
                <a:satMod val="120000"/>
              </a:schemeClr>
            </a:gs>
            <a:gs pos="100000">
              <a:schemeClr val="accent4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94799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Функционирование Совета депутатов  1 152,5 тыс. рублей</a:t>
          </a:r>
          <a:endParaRPr lang="ru-RU" sz="15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89027" y="994769"/>
        <a:ext cx="7374956" cy="497384"/>
      </dsp:txXfrm>
    </dsp:sp>
    <dsp:sp modelId="{CEF61A5A-A404-4503-8C18-096A012E075D}">
      <dsp:nvSpPr>
        <dsp:cNvPr id="0" name=""/>
        <dsp:cNvSpPr/>
      </dsp:nvSpPr>
      <dsp:spPr>
        <a:xfrm>
          <a:off x="478161" y="932596"/>
          <a:ext cx="621731" cy="6217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C91D33-ED31-4E11-B569-038E9B5E1ECA}">
      <dsp:nvSpPr>
        <dsp:cNvPr id="0" name=""/>
        <dsp:cNvSpPr/>
      </dsp:nvSpPr>
      <dsp:spPr>
        <a:xfrm>
          <a:off x="976113" y="1740752"/>
          <a:ext cx="7187869" cy="497384"/>
        </a:xfrm>
        <a:prstGeom prst="rect">
          <a:avLst/>
        </a:prstGeom>
        <a:gradFill rotWithShape="1">
          <a:gsLst>
            <a:gs pos="0">
              <a:schemeClr val="accent4">
                <a:tint val="0"/>
              </a:schemeClr>
            </a:gs>
            <a:gs pos="44000">
              <a:schemeClr val="accent4">
                <a:tint val="60000"/>
                <a:satMod val="120000"/>
              </a:schemeClr>
            </a:gs>
            <a:gs pos="100000">
              <a:schemeClr val="accent4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94799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Функционирование Администрации  36 234,3 тыс. рублей</a:t>
          </a:r>
          <a:endParaRPr lang="ru-RU" sz="15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76113" y="1740752"/>
        <a:ext cx="7187869" cy="497384"/>
      </dsp:txXfrm>
    </dsp:sp>
    <dsp:sp modelId="{71F09C3E-EAA5-43D9-AB34-6004D936D625}">
      <dsp:nvSpPr>
        <dsp:cNvPr id="0" name=""/>
        <dsp:cNvSpPr/>
      </dsp:nvSpPr>
      <dsp:spPr>
        <a:xfrm>
          <a:off x="665247" y="1678579"/>
          <a:ext cx="621731" cy="6217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9A3B5F-D157-46FB-9326-8A99C4749BF5}">
      <dsp:nvSpPr>
        <dsp:cNvPr id="0" name=""/>
        <dsp:cNvSpPr/>
      </dsp:nvSpPr>
      <dsp:spPr>
        <a:xfrm>
          <a:off x="920263" y="2523084"/>
          <a:ext cx="7187869" cy="497384"/>
        </a:xfrm>
        <a:prstGeom prst="rect">
          <a:avLst/>
        </a:prstGeom>
        <a:gradFill rotWithShape="1">
          <a:gsLst>
            <a:gs pos="0">
              <a:schemeClr val="accent1">
                <a:tint val="0"/>
              </a:schemeClr>
            </a:gs>
            <a:gs pos="44000">
              <a:schemeClr val="accent1">
                <a:tint val="60000"/>
                <a:satMod val="120000"/>
              </a:schemeClr>
            </a:gs>
            <a:gs pos="100000">
              <a:schemeClr val="accent1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94799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Судебная система  (составление (изменение) списков кандидатов в присяжные заседатели) 2,0 тыс. рублей</a:t>
          </a:r>
          <a:endParaRPr lang="ru-RU" sz="15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20263" y="2523084"/>
        <a:ext cx="7187869" cy="497384"/>
      </dsp:txXfrm>
    </dsp:sp>
    <dsp:sp modelId="{04416FE6-8E75-4AE2-8CB6-1266DD65FACD}">
      <dsp:nvSpPr>
        <dsp:cNvPr id="0" name=""/>
        <dsp:cNvSpPr/>
      </dsp:nvSpPr>
      <dsp:spPr>
        <a:xfrm>
          <a:off x="665247" y="2424089"/>
          <a:ext cx="621731" cy="6217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1691D8-7D16-45EA-B36D-C889ACCECC39}">
      <dsp:nvSpPr>
        <dsp:cNvPr id="0" name=""/>
        <dsp:cNvSpPr/>
      </dsp:nvSpPr>
      <dsp:spPr>
        <a:xfrm>
          <a:off x="789027" y="3232245"/>
          <a:ext cx="7374956" cy="497384"/>
        </a:xfrm>
        <a:prstGeom prst="rect">
          <a:avLst/>
        </a:prstGeom>
        <a:gradFill rotWithShape="1">
          <a:gsLst>
            <a:gs pos="0">
              <a:schemeClr val="accent1">
                <a:tint val="0"/>
              </a:schemeClr>
            </a:gs>
            <a:gs pos="44000">
              <a:schemeClr val="accent1">
                <a:tint val="60000"/>
                <a:satMod val="120000"/>
              </a:schemeClr>
            </a:gs>
            <a:gs pos="100000">
              <a:schemeClr val="accent1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94799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Обеспечение деятельности финансовых и контрольно-счетных органов  6 407,1 тыс. рублей</a:t>
          </a:r>
          <a:endParaRPr lang="ru-RU" sz="15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89027" y="3232245"/>
        <a:ext cx="7374956" cy="497384"/>
      </dsp:txXfrm>
    </dsp:sp>
    <dsp:sp modelId="{508DA39C-ADBA-48D3-8BF1-2428AF75CDD5}">
      <dsp:nvSpPr>
        <dsp:cNvPr id="0" name=""/>
        <dsp:cNvSpPr/>
      </dsp:nvSpPr>
      <dsp:spPr>
        <a:xfrm>
          <a:off x="478161" y="3170072"/>
          <a:ext cx="621731" cy="6217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59339B-3476-47F7-B256-E613C0254E79}">
      <dsp:nvSpPr>
        <dsp:cNvPr id="0" name=""/>
        <dsp:cNvSpPr/>
      </dsp:nvSpPr>
      <dsp:spPr>
        <a:xfrm>
          <a:off x="379894" y="3978228"/>
          <a:ext cx="7784089" cy="4973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4799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Другие общегосударственные вопросы (в том числе функционирование подведомственных учреждений) 81 992,2 тыс. рублей</a:t>
          </a:r>
          <a:endParaRPr lang="ru-RU" sz="15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79894" y="3978228"/>
        <a:ext cx="7784089" cy="497384"/>
      </dsp:txXfrm>
    </dsp:sp>
    <dsp:sp modelId="{A55542A5-B230-4E3D-A8E4-87AD73F79EFF}">
      <dsp:nvSpPr>
        <dsp:cNvPr id="0" name=""/>
        <dsp:cNvSpPr/>
      </dsp:nvSpPr>
      <dsp:spPr>
        <a:xfrm>
          <a:off x="69028" y="3916055"/>
          <a:ext cx="621731" cy="6217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0.5339</cdr:x>
      <cdr:y>0.09859</cdr:y>
    </cdr:from>
    <cdr:to>
      <cdr:x>0.9661</cdr:x>
      <cdr:y>0.46479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800615" y="533392"/>
          <a:ext cx="3886170" cy="1981208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/>
        </a:solidFill>
        <a:ln xmlns:a="http://schemas.openxmlformats.org/drawingml/2006/main">
          <a:solidFill>
            <a:srgbClr val="95D1DB"/>
          </a:solidFill>
        </a:ln>
        <a:effectLst xmlns:a="http://schemas.openxmlformats.org/drawingml/2006/main"/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dirty="0" smtClean="0">
              <a:solidFill>
                <a:schemeClr val="tx1"/>
              </a:solidFill>
            </a:rPr>
            <a:t>Основной источник налоговых и неналоговых доходов – налог на доходы физических лиц. В 20</a:t>
          </a:r>
          <a:r>
            <a:rPr lang="en-US" sz="1600" dirty="0" smtClean="0">
              <a:solidFill>
                <a:schemeClr val="tx1"/>
              </a:solidFill>
            </a:rPr>
            <a:t>20</a:t>
          </a:r>
          <a:r>
            <a:rPr lang="ru-RU" sz="1600" dirty="0" smtClean="0">
              <a:solidFill>
                <a:schemeClr val="tx1"/>
              </a:solidFill>
            </a:rPr>
            <a:t> году поступление налога на доходы физических лиц в бюджет муниципального образования «Малопургинский район» составило</a:t>
          </a:r>
        </a:p>
        <a:p xmlns:a="http://schemas.openxmlformats.org/drawingml/2006/main">
          <a:pPr algn="ctr"/>
          <a:r>
            <a:rPr lang="ru-RU" sz="1600" dirty="0" smtClean="0">
              <a:solidFill>
                <a:schemeClr val="tx1"/>
              </a:solidFill>
            </a:rPr>
            <a:t>  </a:t>
          </a:r>
          <a:r>
            <a:rPr lang="ru-RU" b="1" dirty="0" smtClean="0">
              <a:solidFill>
                <a:schemeClr val="tx1"/>
              </a:solidFill>
            </a:rPr>
            <a:t>175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ru-RU" b="1" dirty="0" smtClean="0">
              <a:solidFill>
                <a:schemeClr val="tx1"/>
              </a:solidFill>
            </a:rPr>
            <a:t>384,3 </a:t>
          </a:r>
          <a:r>
            <a:rPr lang="ru-RU" sz="1600" dirty="0" smtClean="0">
              <a:solidFill>
                <a:schemeClr val="tx1"/>
              </a:solidFill>
            </a:rPr>
            <a:t>тыс. рублей.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0.6038</cdr:x>
      <cdr:y>0.085</cdr:y>
    </cdr:from>
    <cdr:to>
      <cdr:x>0.82284</cdr:x>
      <cdr:y>0.16375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969767" y="388640"/>
          <a:ext cx="1440108" cy="3600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/>
            <a:t>Дотации</a:t>
          </a:r>
          <a:endParaRPr lang="ru-RU" sz="1800" dirty="0"/>
        </a:p>
      </cdr:txBody>
    </cdr:sp>
  </cdr:relSizeAnchor>
  <cdr:relSizeAnchor xmlns:cdr="http://schemas.openxmlformats.org/drawingml/2006/chartDrawing">
    <cdr:from>
      <cdr:x>0.76606</cdr:x>
      <cdr:y>0.61667</cdr:y>
    </cdr:from>
    <cdr:to>
      <cdr:x>0.95225</cdr:x>
      <cdr:y>0.71683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36567" y="2819400"/>
          <a:ext cx="1224130" cy="4579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/>
            <a:t>Субсидии</a:t>
          </a:r>
          <a:endParaRPr lang="ru-RU" sz="1800" dirty="0"/>
        </a:p>
      </cdr:txBody>
    </cdr:sp>
  </cdr:relSizeAnchor>
  <cdr:relSizeAnchor xmlns:cdr="http://schemas.openxmlformats.org/drawingml/2006/chartDrawing">
    <cdr:from>
      <cdr:x>0.21143</cdr:x>
      <cdr:y>0.77822</cdr:y>
    </cdr:from>
    <cdr:to>
      <cdr:x>0.44143</cdr:x>
      <cdr:y>0.91997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390055" y="3558009"/>
          <a:ext cx="1512159" cy="6480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/>
            <a:t>Субвенции</a:t>
          </a:r>
          <a:endParaRPr lang="ru-RU" sz="1800" dirty="0"/>
        </a:p>
      </cdr:txBody>
    </cdr:sp>
  </cdr:relSizeAnchor>
  <cdr:relSizeAnchor xmlns:cdr="http://schemas.openxmlformats.org/drawingml/2006/chartDrawing">
    <cdr:from>
      <cdr:x>0.11265</cdr:x>
      <cdr:y>0.11673</cdr:y>
    </cdr:from>
    <cdr:to>
      <cdr:x>0.325</cdr:x>
      <cdr:y>0.19931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740632" y="533690"/>
          <a:ext cx="1396143" cy="3775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1800" dirty="0"/>
        </a:p>
      </cdr:txBody>
    </cdr:sp>
  </cdr:relSizeAnchor>
  <cdr:relSizeAnchor xmlns:cdr="http://schemas.openxmlformats.org/drawingml/2006/chartDrawing">
    <cdr:from>
      <cdr:x>0.91238</cdr:x>
      <cdr:y>0.03798</cdr:y>
    </cdr:from>
    <cdr:to>
      <cdr:x>0.98858</cdr:x>
      <cdr:y>0.96711</cdr:y>
    </cdr:to>
    <cdr:sp macro="" textlink="">
      <cdr:nvSpPr>
        <cdr:cNvPr id="7" name="Правая фигурная скобка 6"/>
        <cdr:cNvSpPr/>
      </cdr:nvSpPr>
      <cdr:spPr>
        <a:xfrm xmlns:a="http://schemas.openxmlformats.org/drawingml/2006/main">
          <a:off x="5998567" y="173633"/>
          <a:ext cx="500969" cy="4248000"/>
        </a:xfrm>
        <a:prstGeom xmlns:a="http://schemas.openxmlformats.org/drawingml/2006/main" prst="rightBrace">
          <a:avLst>
            <a:gd name="adj1" fmla="val 8333"/>
            <a:gd name="adj2" fmla="val 49783"/>
          </a:avLst>
        </a:prstGeom>
        <a:ln xmlns:a="http://schemas.openxmlformats.org/drawingml/2006/main" w="38100">
          <a:solidFill>
            <a:srgbClr val="6699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 xmlns:a="http://schemas.openxmlformats.org/drawingml/2006/main"/>
        <a:p xmlns:a="http://schemas.openxmlformats.org/drawingml/2006/main">
          <a:endParaRPr lang="ru-RU" b="1" cap="none" spc="0" dirty="0">
            <a:ln w="11430">
              <a:solidFill>
                <a:sysClr val="windowText" lastClr="000000"/>
              </a:solidFill>
            </a:ln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0.36041</cdr:x>
      <cdr:y>0.01667</cdr:y>
    </cdr:from>
    <cdr:to>
      <cdr:x>0.54585</cdr:x>
      <cdr:y>0.085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369567" y="76235"/>
          <a:ext cx="1219200" cy="3124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dirty="0" smtClean="0"/>
            <a:t>Иные МБТ</a:t>
          </a:r>
          <a:endParaRPr lang="ru-RU" sz="18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0.06195</cdr:x>
      <cdr:y>0.61429</cdr:y>
    </cdr:from>
    <cdr:to>
      <cdr:x>0.9292</cdr:x>
      <cdr:y>0.87582</cdr:y>
    </cdr:to>
    <cdr:sp macro="" textlink="">
      <cdr:nvSpPr>
        <cdr:cNvPr id="3" name="Скругленный прямоугольник 2"/>
        <cdr:cNvSpPr/>
      </cdr:nvSpPr>
      <cdr:spPr>
        <a:xfrm xmlns:a="http://schemas.openxmlformats.org/drawingml/2006/main">
          <a:off x="533400" y="3276600"/>
          <a:ext cx="7467600" cy="1395046"/>
        </a:xfrm>
        <a:prstGeom xmlns:a="http://schemas.openxmlformats.org/drawingml/2006/main" prst="roundRect">
          <a:avLst/>
        </a:prstGeom>
        <a:solidFill xmlns:a="http://schemas.openxmlformats.org/drawingml/2006/main">
          <a:srgbClr val="F273AF">
            <a:alpha val="0"/>
          </a:srgbClr>
        </a:solidFill>
        <a:ln xmlns:a="http://schemas.openxmlformats.org/drawingml/2006/main">
          <a:prstDash val="solid"/>
        </a:ln>
        <a:effectLst xmlns:a="http://schemas.openxmlformats.org/drawingml/2006/main">
          <a:glow rad="63500">
            <a:schemeClr val="accent1">
              <a:satMod val="175000"/>
              <a:alpha val="40000"/>
            </a:schemeClr>
          </a:glow>
        </a:effectLst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20</a:t>
          </a:r>
          <a:r>
            <a:rPr lang="en-US" sz="16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</a:t>
          </a:r>
          <a:r>
            <a:rPr lang="ru-RU" sz="16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году сохранилась социальная направленность бюджета муниципального образования «</a:t>
          </a:r>
          <a:r>
            <a:rPr 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</a:t>
          </a:r>
          <a:r>
            <a:rPr lang="ru-RU" sz="16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алопургинский район». </a:t>
          </a:r>
          <a:r>
            <a:rPr lang="en-US" sz="16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73,6</a:t>
          </a:r>
          <a:r>
            <a:rPr lang="ru-RU" sz="16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% всех расходов бюджета – это расходы на финансирование социальной сферы (образование, культуру, социальную политику, физическую культуру и спорт)</a:t>
          </a:r>
          <a:endParaRPr lang="ru-RU" sz="1600" b="1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0.84576</cdr:x>
      <cdr:y>0.23036</cdr:y>
    </cdr:from>
    <cdr:to>
      <cdr:x>0.87844</cdr:x>
      <cdr:y>0.42848</cdr:y>
    </cdr:to>
    <cdr:sp macro="" textlink="">
      <cdr:nvSpPr>
        <cdr:cNvPr id="2" name="Правая фигурная скобка 1"/>
        <cdr:cNvSpPr/>
      </cdr:nvSpPr>
      <cdr:spPr>
        <a:xfrm xmlns:a="http://schemas.openxmlformats.org/drawingml/2006/main">
          <a:off x="7024727" y="1246287"/>
          <a:ext cx="271423" cy="1071875"/>
        </a:xfrm>
        <a:prstGeom xmlns:a="http://schemas.openxmlformats.org/drawingml/2006/main" prst="rightBrace">
          <a:avLst>
            <a:gd name="adj1" fmla="val 0"/>
            <a:gd name="adj2" fmla="val 50000"/>
          </a:avLst>
        </a:prstGeom>
        <a:ln xmlns:a="http://schemas.openxmlformats.org/drawingml/2006/main" w="41275" cmpd="sng">
          <a:headEnd type="stealth"/>
          <a:tailEnd type="stealth" w="med" len="med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0.74107</cdr:x>
      <cdr:y>0.39742</cdr:y>
    </cdr:from>
    <cdr:to>
      <cdr:x>0.79464</cdr:x>
      <cdr:y>0.46366</cdr:y>
    </cdr:to>
    <cdr:sp macro="" textlink="">
      <cdr:nvSpPr>
        <cdr:cNvPr id="2" name="TextBox 1"/>
        <cdr:cNvSpPr txBox="1"/>
      </cdr:nvSpPr>
      <cdr:spPr>
        <a:xfrm xmlns:a="http://schemas.openxmlformats.org/drawingml/2006/main" rot="13097177" flipV="1">
          <a:off x="6324600" y="1371600"/>
          <a:ext cx="4572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0.6875</cdr:x>
      <cdr:y>0.35327</cdr:y>
    </cdr:from>
    <cdr:to>
      <cdr:x>0.79464</cdr:x>
      <cdr:y>0.61822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867400" y="12192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9378AE-47F6-4CF3-99F7-41DE5E005EA0}" type="datetimeFigureOut">
              <a:rPr lang="ru-RU" smtClean="0"/>
              <a:pPr/>
              <a:t>02.04.2021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B52F5E-54B1-493C-A8EC-56FCA59DDC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8686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BFE69-1005-4923-805C-B57929B32BD0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9160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52F5E-54B1-493C-A8EC-56FCA59DDC22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0667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BFE69-1005-4923-805C-B57929B32BD0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4434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52F5E-54B1-493C-A8EC-56FCA59DDC22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127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52F5E-54B1-493C-A8EC-56FCA59DDC22}" type="slidenum">
              <a:rPr lang="ru-RU" smtClean="0"/>
              <a:pPr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5748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BFE69-1005-4923-805C-B57929B32BD0}" type="slidenum">
              <a:rPr lang="ru-RU" smtClean="0"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728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BFE69-1005-4923-805C-B57929B32BD0}" type="slidenum">
              <a:rPr lang="ru-RU" smtClean="0"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84797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52F5E-54B1-493C-A8EC-56FCA59DDC22}" type="slidenum">
              <a:rPr lang="ru-RU" smtClean="0"/>
              <a:pPr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95924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52F5E-54B1-493C-A8EC-56FCA59DDC22}" type="slidenum">
              <a:rPr lang="ru-RU" smtClean="0"/>
              <a:pPr/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9592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8B44B4-8A59-4247-A73F-0EA3BD31722C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8C3DF0-3E39-41C6-AF0A-F4DE5BCA67E3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740945-AE74-4E97-BC73-8B93EA020ED2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D9BE2-D30B-476E-B33D-EECC05711F8D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2752629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2ED3D-AE6F-4B50-891F-AF21B83345F3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8C0DED-1D59-4565-971A-72EFE641D4CE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440551-6719-423A-A66C-EADCFD3CF8BE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A23E2B-451B-462D-9AA6-D649AC1A16B2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3286FB-90DD-4C52-BDAA-6C75EDF76CF8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CA5CD5-649D-499F-9CFC-13BE9103EA33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08EA64-D86A-4AB4-8F7C-B33916CCFDE3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713FA5-84CB-4ECE-A5D5-BD24261976F3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57C1408-2C2B-4E95-8ED4-2A456171D074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hyperlink" Target="mailto:rfompurga@udm.net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wmf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wmf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683125"/>
          </a:xfrm>
          <a:solidFill>
            <a:srgbClr val="CCFFCC">
              <a:alpha val="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dirty="0" smtClean="0">
              <a:solidFill>
                <a:srgbClr val="FF3300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ru-RU" b="1" u="sng" dirty="0" smtClean="0">
                <a:solidFill>
                  <a:srgbClr val="000000"/>
                </a:solidFill>
                <a:latin typeface="Times New Roman" pitchFamily="18" charset="0"/>
              </a:rPr>
              <a:t>БЮДЖЕТ ДЛЯ ГРАЖДАН</a:t>
            </a:r>
          </a:p>
          <a:p>
            <a:pPr algn="ctr">
              <a:lnSpc>
                <a:spcPct val="150000"/>
              </a:lnSpc>
              <a:buNone/>
            </a:pPr>
            <a:r>
              <a:rPr lang="ru-RU" b="1" i="1" dirty="0">
                <a:solidFill>
                  <a:srgbClr val="000000"/>
                </a:solidFill>
                <a:latin typeface="Times New Roman" pitchFamily="18" charset="0"/>
              </a:rPr>
              <a:t>(к </a:t>
            </a: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</a:rPr>
              <a:t>Решению </a:t>
            </a:r>
            <a:r>
              <a:rPr lang="ru-RU" b="1" i="1" dirty="0">
                <a:solidFill>
                  <a:srgbClr val="000000"/>
                </a:solidFill>
                <a:latin typeface="Times New Roman" pitchFamily="18" charset="0"/>
              </a:rPr>
              <a:t>Совета депутатов муниципального образования «</a:t>
            </a:r>
            <a:r>
              <a:rPr lang="ru-RU" b="1" i="1" dirty="0" err="1">
                <a:solidFill>
                  <a:srgbClr val="000000"/>
                </a:solidFill>
                <a:latin typeface="Times New Roman" pitchFamily="18" charset="0"/>
              </a:rPr>
              <a:t>Малопургинский</a:t>
            </a:r>
            <a:r>
              <a:rPr lang="ru-RU" b="1" i="1" dirty="0">
                <a:solidFill>
                  <a:srgbClr val="000000"/>
                </a:solidFill>
                <a:latin typeface="Times New Roman" pitchFamily="18" charset="0"/>
              </a:rPr>
              <a:t> район</a:t>
            </a: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</a:rPr>
              <a:t>» от 25 марта 2021 года </a:t>
            </a:r>
            <a:r>
              <a:rPr lang="ru-RU" b="1" i="1" dirty="0">
                <a:solidFill>
                  <a:srgbClr val="000000"/>
                </a:solidFill>
                <a:latin typeface="Times New Roman" pitchFamily="18" charset="0"/>
              </a:rPr>
              <a:t>«Об исполнении бюджета муниципального образования «</a:t>
            </a:r>
            <a:r>
              <a:rPr lang="ru-RU" b="1" i="1" dirty="0" err="1">
                <a:solidFill>
                  <a:srgbClr val="000000"/>
                </a:solidFill>
                <a:latin typeface="Times New Roman" pitchFamily="18" charset="0"/>
              </a:rPr>
              <a:t>Малопургинский</a:t>
            </a:r>
            <a:r>
              <a:rPr lang="ru-RU" b="1" i="1" dirty="0">
                <a:solidFill>
                  <a:srgbClr val="000000"/>
                </a:solidFill>
                <a:latin typeface="Times New Roman" pitchFamily="18" charset="0"/>
              </a:rPr>
              <a:t> район» за </a:t>
            </a: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</a:rPr>
              <a:t>20</a:t>
            </a:r>
            <a:r>
              <a:rPr lang="en-US" b="1" i="1" dirty="0" smtClean="0">
                <a:solidFill>
                  <a:srgbClr val="000000"/>
                </a:solidFill>
                <a:latin typeface="Times New Roman" pitchFamily="18" charset="0"/>
              </a:rPr>
              <a:t>20</a:t>
            </a: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b="1" i="1" dirty="0">
                <a:solidFill>
                  <a:srgbClr val="000000"/>
                </a:solidFill>
                <a:latin typeface="Times New Roman" pitchFamily="18" charset="0"/>
              </a:rPr>
              <a:t>год»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  <a:p>
            <a:pPr algn="ctr" eaLnBrk="1" hangingPunct="1">
              <a:lnSpc>
                <a:spcPct val="50000"/>
              </a:lnSpc>
              <a:buFont typeface="Wingdings" pitchFamily="2" charset="2"/>
              <a:buNone/>
            </a:pPr>
            <a:endParaRPr lang="ru-RU" sz="24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50000"/>
              </a:lnSpc>
              <a:buFont typeface="Wingdings" pitchFamily="2" charset="2"/>
              <a:buNone/>
            </a:pPr>
            <a:endParaRPr lang="ru-RU" sz="2400" b="1" dirty="0" smtClean="0">
              <a:latin typeface="Times New Roman" pitchFamily="18" charset="0"/>
            </a:endParaRPr>
          </a:p>
          <a:p>
            <a:pPr algn="ctr" eaLnBrk="1" hangingPunct="1">
              <a:lnSpc>
                <a:spcPct val="50000"/>
              </a:lnSpc>
              <a:buFont typeface="Wingdings" pitchFamily="2" charset="2"/>
              <a:buNone/>
            </a:pPr>
            <a:endParaRPr lang="ru-RU" sz="2400" b="1" dirty="0" smtClean="0">
              <a:latin typeface="Times New Roman" pitchFamily="18" charset="0"/>
            </a:endParaRPr>
          </a:p>
          <a:p>
            <a:pPr algn="ctr" eaLnBrk="1" hangingPunct="1">
              <a:lnSpc>
                <a:spcPct val="50000"/>
              </a:lnSpc>
              <a:buFont typeface="Wingdings" pitchFamily="2" charset="2"/>
              <a:buNone/>
            </a:pPr>
            <a:endParaRPr lang="ru-RU" sz="2400" b="1" dirty="0" smtClean="0">
              <a:latin typeface="Times New Roman" pitchFamily="18" charset="0"/>
            </a:endParaRPr>
          </a:p>
          <a:p>
            <a:pPr algn="ctr" eaLnBrk="1" hangingPunct="1">
              <a:lnSpc>
                <a:spcPct val="50000"/>
              </a:lnSpc>
              <a:buFont typeface="Wingdings" pitchFamily="2" charset="2"/>
              <a:buNone/>
            </a:pPr>
            <a:endParaRPr lang="ru-RU" sz="2400" b="1" dirty="0" smtClean="0">
              <a:latin typeface="Times New Roman" pitchFamily="18" charset="0"/>
            </a:endParaRPr>
          </a:p>
          <a:p>
            <a:pPr algn="ctr" eaLnBrk="1" hangingPunct="1">
              <a:lnSpc>
                <a:spcPct val="50000"/>
              </a:lnSpc>
              <a:buFont typeface="Wingdings" pitchFamily="2" charset="2"/>
              <a:buNone/>
            </a:pPr>
            <a:endParaRPr lang="ru-RU" sz="2400" b="1" dirty="0" smtClean="0">
              <a:latin typeface="Times New Roman" pitchFamily="18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6288" y="304800"/>
            <a:ext cx="8229600" cy="1252728"/>
          </a:xfrm>
          <a:solidFill>
            <a:srgbClr val="DBFDEB">
              <a:alpha val="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ru-RU" sz="3600" b="1" i="1" dirty="0" smtClean="0">
                <a:solidFill>
                  <a:srgbClr val="000000"/>
                </a:solidFill>
                <a:latin typeface="Times New Roman" pitchFamily="18" charset="0"/>
              </a:rPr>
              <a:t>Муниципальное образование «Малопургинский район»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5300" y="5410200"/>
            <a:ext cx="8278688" cy="1331170"/>
          </a:xfrm>
          <a:prstGeom prst="rect">
            <a:avLst/>
          </a:prstGeom>
          <a:solidFill>
            <a:srgbClr val="98A32D">
              <a:alpha val="0"/>
            </a:srgbClr>
          </a:solidFill>
          <a:ln>
            <a:solidFill>
              <a:srgbClr val="DCEEA7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Управление финансов администрации</a:t>
            </a:r>
          </a:p>
          <a:p>
            <a:r>
              <a:rPr lang="ru-RU" dirty="0">
                <a:solidFill>
                  <a:schemeClr val="tx1"/>
                </a:solidFill>
              </a:rPr>
              <a:t>м</a:t>
            </a:r>
            <a:r>
              <a:rPr lang="ru-RU" dirty="0" smtClean="0">
                <a:solidFill>
                  <a:schemeClr val="tx1"/>
                </a:solidFill>
              </a:rPr>
              <a:t>униципального образования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«Малопургинский район»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53000" y="5410200"/>
            <a:ext cx="3624681" cy="1331170"/>
          </a:xfrm>
          <a:prstGeom prst="rect">
            <a:avLst/>
          </a:prstGeom>
          <a:solidFill>
            <a:srgbClr val="98A32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 smtClean="0">
                <a:solidFill>
                  <a:schemeClr val="tx1"/>
                </a:solidFill>
              </a:rPr>
              <a:t>Телефон (34138) 4-12-79</a:t>
            </a:r>
          </a:p>
          <a:p>
            <a:r>
              <a:rPr lang="ru-RU" sz="1100" dirty="0" smtClean="0">
                <a:solidFill>
                  <a:schemeClr val="tx1"/>
                </a:solidFill>
              </a:rPr>
              <a:t>Факс         (34138) 4-12-79</a:t>
            </a:r>
          </a:p>
          <a:p>
            <a:r>
              <a:rPr lang="en-US" sz="1100" dirty="0" smtClean="0">
                <a:solidFill>
                  <a:schemeClr val="tx1"/>
                </a:solidFill>
              </a:rPr>
              <a:t>E-mail       </a:t>
            </a:r>
            <a:r>
              <a:rPr lang="en-US" sz="1100" dirty="0" smtClean="0">
                <a:solidFill>
                  <a:schemeClr val="tx1"/>
                </a:solidFill>
                <a:hlinkClick r:id="rId4"/>
              </a:rPr>
              <a:t>rfompurga@udm</a:t>
            </a:r>
            <a:r>
              <a:rPr lang="ru-RU" sz="1100" dirty="0" smtClean="0">
                <a:solidFill>
                  <a:schemeClr val="tx1"/>
                </a:solidFill>
                <a:hlinkClick r:id="rId4"/>
              </a:rPr>
              <a:t>.</a:t>
            </a:r>
            <a:r>
              <a:rPr lang="en-US" sz="1100" dirty="0" smtClean="0">
                <a:solidFill>
                  <a:schemeClr val="tx1"/>
                </a:solidFill>
                <a:hlinkClick r:id="rId4"/>
              </a:rPr>
              <a:t>net</a:t>
            </a:r>
            <a:endParaRPr lang="en-US" sz="1100" dirty="0" smtClean="0">
              <a:solidFill>
                <a:schemeClr val="tx1"/>
              </a:solidFill>
            </a:endParaRPr>
          </a:p>
          <a:p>
            <a:r>
              <a:rPr lang="ru-RU" sz="1100" dirty="0" smtClean="0">
                <a:solidFill>
                  <a:schemeClr val="tx1"/>
                </a:solidFill>
              </a:rPr>
              <a:t>Адрес        427820,УР, с.Малая Пурга, пл.Победы,д.1</a:t>
            </a:r>
          </a:p>
          <a:p>
            <a:r>
              <a:rPr lang="ru-RU" sz="1100" dirty="0">
                <a:solidFill>
                  <a:schemeClr val="tx1"/>
                </a:solidFill>
              </a:rPr>
              <a:t>Н</a:t>
            </a:r>
            <a:r>
              <a:rPr lang="ru-RU" sz="1100" dirty="0" smtClean="0">
                <a:solidFill>
                  <a:schemeClr val="tx1"/>
                </a:solidFill>
              </a:rPr>
              <a:t>ачальник </a:t>
            </a:r>
            <a:r>
              <a:rPr lang="ru-RU" sz="1100" dirty="0">
                <a:solidFill>
                  <a:schemeClr val="tx1"/>
                </a:solidFill>
              </a:rPr>
              <a:t>У</a:t>
            </a:r>
            <a:r>
              <a:rPr lang="ru-RU" sz="1100" dirty="0" smtClean="0">
                <a:solidFill>
                  <a:schemeClr val="tx1"/>
                </a:solidFill>
              </a:rPr>
              <a:t>правления финансов  Минагулова Р.Р.</a:t>
            </a:r>
          </a:p>
          <a:p>
            <a:r>
              <a:rPr lang="ru-RU" sz="1100" dirty="0" smtClean="0">
                <a:solidFill>
                  <a:schemeClr val="tx1"/>
                </a:solidFill>
              </a:rPr>
              <a:t>Исп. Кузнецов С.А.</a:t>
            </a:r>
            <a:endParaRPr lang="ru-RU" sz="1100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108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8187481"/>
              </p:ext>
            </p:extLst>
          </p:nvPr>
        </p:nvGraphicFramePr>
        <p:xfrm>
          <a:off x="228600" y="1219200"/>
          <a:ext cx="87630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76400" y="152400"/>
            <a:ext cx="6512511" cy="1143000"/>
          </a:xfrm>
        </p:spPr>
        <p:txBody>
          <a:bodyPr/>
          <a:lstStyle/>
          <a:p>
            <a:r>
              <a:rPr lang="ru-RU" sz="2000" b="1" dirty="0">
                <a:solidFill>
                  <a:prstClr val="black"/>
                </a:solidFill>
              </a:rPr>
              <a:t>Структура налоговых и неналоговых доходов </a:t>
            </a:r>
            <a:br>
              <a:rPr lang="ru-RU" sz="2000" b="1" dirty="0">
                <a:solidFill>
                  <a:prstClr val="black"/>
                </a:solidFill>
              </a:rPr>
            </a:br>
            <a:r>
              <a:rPr lang="ru-RU" sz="2000" b="1" dirty="0">
                <a:solidFill>
                  <a:prstClr val="black"/>
                </a:solidFill>
              </a:rPr>
              <a:t>бюджета муниципального образования </a:t>
            </a:r>
            <a:br>
              <a:rPr lang="ru-RU" sz="2000" b="1" dirty="0">
                <a:solidFill>
                  <a:prstClr val="black"/>
                </a:solidFill>
              </a:rPr>
            </a:br>
            <a:r>
              <a:rPr lang="ru-RU" sz="2000" b="1" dirty="0">
                <a:solidFill>
                  <a:prstClr val="black"/>
                </a:solidFill>
              </a:rPr>
              <a:t>«</a:t>
            </a:r>
            <a:r>
              <a:rPr lang="ru-RU" sz="2000" b="1" dirty="0" err="1">
                <a:solidFill>
                  <a:prstClr val="black"/>
                </a:solidFill>
              </a:rPr>
              <a:t>Малопургинский</a:t>
            </a:r>
            <a:r>
              <a:rPr lang="ru-RU" sz="2000" b="1" dirty="0">
                <a:solidFill>
                  <a:prstClr val="black"/>
                </a:solidFill>
              </a:rPr>
              <a:t> район» в </a:t>
            </a:r>
            <a:r>
              <a:rPr lang="ru-RU" sz="2000" b="1" dirty="0" smtClean="0">
                <a:solidFill>
                  <a:prstClr val="black"/>
                </a:solidFill>
              </a:rPr>
              <a:t>20</a:t>
            </a:r>
            <a:r>
              <a:rPr lang="en-US" sz="2000" b="1" dirty="0" smtClean="0">
                <a:solidFill>
                  <a:prstClr val="black"/>
                </a:solidFill>
              </a:rPr>
              <a:t>20</a:t>
            </a:r>
            <a:r>
              <a:rPr lang="ru-RU" sz="2000" b="1" dirty="0" smtClean="0">
                <a:solidFill>
                  <a:prstClr val="black"/>
                </a:solidFill>
              </a:rPr>
              <a:t> </a:t>
            </a:r>
            <a:r>
              <a:rPr lang="ru-RU" sz="2000" b="1" dirty="0">
                <a:solidFill>
                  <a:prstClr val="black"/>
                </a:solidFill>
              </a:rPr>
              <a:t>году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0478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8382000" cy="1139825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Основные источники формирования налоговых и </a:t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неналоговых доходов бюджета муниципального образования «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Малопургинский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район» в 20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году</a:t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322279"/>
              </p:ext>
            </p:extLst>
          </p:nvPr>
        </p:nvGraphicFramePr>
        <p:xfrm>
          <a:off x="228600" y="1447800"/>
          <a:ext cx="8534400" cy="5053957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962400"/>
                <a:gridCol w="979079"/>
                <a:gridCol w="1078321"/>
                <a:gridCol w="838200"/>
                <a:gridCol w="838200"/>
                <a:gridCol w="838200"/>
              </a:tblGrid>
              <a:tr h="238707">
                <a:tc gridSpan="6"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692823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b="1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  <a:p>
                      <a:pPr algn="l" fontAlgn="b"/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Исполнено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01.01.2020г.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 на </a:t>
                      </a: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на </a:t>
                      </a:r>
                    </a:p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01.01.2021г.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роста,</a:t>
                      </a:r>
                    </a:p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9303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доходы, всего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220 350,6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221 613,0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218 894,2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98,7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99,3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179734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1200" b="1" i="1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24266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201 872,1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206 152,3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201 454,0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97,7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99,8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179734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lang="ru-RU" sz="1200" b="1" i="1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36528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 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172 185,0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175 305,2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175 384,3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</a:t>
                      </a:r>
                      <a:r>
                        <a:rPr lang="en-US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101,9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37351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Акцизы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16 476,8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15 514,1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15 229,7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98,2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92,4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37351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10 906,9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12 893,0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8 323,8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64,6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76,3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23780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Налоги, сборы и регулярные платежи за пользование природными ресурсами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51,0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200" b="1" i="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140,0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5353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  <a:endParaRPr lang="ru-RU" sz="1200" b="1" i="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2 302,9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2 419,0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2 505,5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103,6</a:t>
                      </a:r>
                      <a:endParaRPr lang="ru-RU" sz="1200" b="1" i="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108,8</a:t>
                      </a:r>
                      <a:endParaRPr lang="ru-RU" sz="1200" b="1" i="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28868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18 478,5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12 984,3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17 440,2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134,3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94,4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57506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8 081,3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7 230,0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7 705,8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106,6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95,4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02315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Платежи за пользование природными ресурсами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787,8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853,0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287,0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33,6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36,4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37351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оказания платных услуг и компенсации затрат государства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789,2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1 058,8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992,9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125,8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48065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5 959,7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2 072,0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5 324,4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257,0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89,3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29611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Штрафы, санкции,возмещение ущерба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2 808,9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4 247,0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3 129,7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73,7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111,4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10074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неналоговые доходы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458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128984015"/>
              </p:ext>
            </p:extLst>
          </p:nvPr>
        </p:nvGraphicFramePr>
        <p:xfrm>
          <a:off x="0" y="1447800"/>
          <a:ext cx="86868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04800" y="762000"/>
            <a:ext cx="8839200" cy="762000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поступления налоговых и неналоговых доходов в бюджет муниципального образования</a:t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«Малопургинский район» за 2012-202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годы</a:t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87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4000885"/>
              </p:ext>
            </p:extLst>
          </p:nvPr>
        </p:nvGraphicFramePr>
        <p:xfrm>
          <a:off x="228601" y="1524000"/>
          <a:ext cx="8610600" cy="5012481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733800"/>
                <a:gridCol w="1676400"/>
                <a:gridCol w="1743636"/>
                <a:gridCol w="1456764"/>
              </a:tblGrid>
              <a:tr h="526848"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трансферта</a:t>
                      </a:r>
                      <a:endParaRPr lang="ru-RU" sz="1200" b="1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Первоначальный план на 20</a:t>
                      </a:r>
                      <a:r>
                        <a:rPr lang="en-US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200" b="1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 на 20</a:t>
                      </a:r>
                      <a:r>
                        <a:rPr lang="en-US" sz="12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2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200" b="1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на 01.01.202</a:t>
                      </a:r>
                      <a:r>
                        <a:rPr lang="en-US" sz="12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2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г.</a:t>
                      </a:r>
                      <a:endParaRPr lang="ru-RU" sz="1200" b="1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1352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из бюджета УР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693 663,3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838 643,2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829 164,1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149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718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183 730,3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183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730,3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14 423,9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109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708,7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108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247,8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Субвенции, всего 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том числе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529 521,4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523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268,5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515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891,6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233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выполнение передаваемых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полномочий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506 301,9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502 464,6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495 119,2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2712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из бюджета Удмуртской Республики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21 935,8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21 294,4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9288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из бюджетов поселений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635,2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161,7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830,7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9664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безвозмездные поступления в бюджеты муниципальных районов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595,1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бюджетов муниципальных районов от возврата бюджетными  и автономными учреждениями остатков субсидий прошлых лет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5384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Возврат остатков субсидий,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субвенций иных МБТ прошлых лет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-20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927,4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8665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707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298,5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860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829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639,4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82000" cy="9144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 в бюджет муниципального образования «Малопругинский район» в 2020 году</a:t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</a:t>
            </a:r>
            <a:r>
              <a:rPr lang="ru-RU" sz="1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0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0944364"/>
              </p:ext>
            </p:extLst>
          </p:nvPr>
        </p:nvGraphicFramePr>
        <p:xfrm>
          <a:off x="373633" y="1600200"/>
          <a:ext cx="6574631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46409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Безвозмездные поступления в бюджет района в 20</a:t>
            </a:r>
            <a:r>
              <a:rPr lang="en-US" sz="2000" b="1" dirty="0" smtClean="0">
                <a:solidFill>
                  <a:schemeClr val="tx1"/>
                </a:solidFill>
              </a:rPr>
              <a:t>20</a:t>
            </a:r>
            <a:r>
              <a:rPr lang="ru-RU" sz="2000" b="1" dirty="0" smtClean="0">
                <a:solidFill>
                  <a:schemeClr val="tx1"/>
                </a:solidFill>
              </a:rPr>
              <a:t> году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57789" y="2286000"/>
            <a:ext cx="2088232" cy="2990374"/>
          </a:xfrm>
          <a:prstGeom prst="roundRect">
            <a:avLst/>
          </a:prstGeom>
          <a:solidFill>
            <a:srgbClr val="31B6FD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Объем безвозмездных поступлений от других бюджетов бюджетной системы Российской Федерации в 20</a:t>
            </a:r>
            <a:r>
              <a:rPr lang="en-US" dirty="0" smtClean="0"/>
              <a:t>20</a:t>
            </a:r>
            <a:r>
              <a:rPr lang="ru-RU" dirty="0" smtClean="0"/>
              <a:t> году составил         </a:t>
            </a:r>
            <a:r>
              <a:rPr lang="en-US" dirty="0" smtClean="0"/>
              <a:t>844 994,8</a:t>
            </a:r>
            <a:endParaRPr lang="ru-RU" dirty="0"/>
          </a:p>
          <a:p>
            <a:pPr algn="ctr"/>
            <a:r>
              <a:rPr lang="ru-RU" dirty="0" smtClean="0"/>
              <a:t> тыс. рублей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885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0437357"/>
              </p:ext>
            </p:extLst>
          </p:nvPr>
        </p:nvGraphicFramePr>
        <p:xfrm>
          <a:off x="304800" y="1447800"/>
          <a:ext cx="86106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889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 бюджета муниципального образования «Малопургинский район» в 20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году</a:t>
            </a:r>
            <a:endParaRPr lang="ru-RU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34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7617413"/>
              </p:ext>
            </p:extLst>
          </p:nvPr>
        </p:nvGraphicFramePr>
        <p:xfrm>
          <a:off x="228599" y="1630263"/>
          <a:ext cx="7972425" cy="5075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458200" cy="788987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асходы бюджета муниципального образования «Малопургинский район» в 2020 году по направлениям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239000" y="2590800"/>
            <a:ext cx="1905000" cy="1600200"/>
          </a:xfrm>
          <a:prstGeom prst="roundRect">
            <a:avLst/>
          </a:prstGeom>
          <a:gradFill flip="none" rotWithShape="1">
            <a:gsLst>
              <a:gs pos="0">
                <a:srgbClr val="FFCCFF"/>
              </a:gs>
              <a:gs pos="37000">
                <a:srgbClr val="CCFFFF"/>
              </a:gs>
              <a:gs pos="94167">
                <a:schemeClr val="bg2">
                  <a:lumMod val="75000"/>
                </a:schemeClr>
              </a:gs>
              <a:gs pos="67000">
                <a:srgbClr val="E9DA88"/>
              </a:gs>
              <a:gs pos="92000">
                <a:schemeClr val="bg2">
                  <a:lumMod val="75000"/>
                </a:schemeClr>
              </a:gs>
            </a:gsLst>
            <a:lin ang="2700000" scaled="1"/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162800" y="2876550"/>
            <a:ext cx="20574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РАСХОДЫ СОЦИАЛЬНОЙ НАПРАВЛЕННОСТИ </a:t>
            </a:r>
          </a:p>
          <a:p>
            <a:pPr algn="ctr"/>
            <a:r>
              <a:rPr lang="ru-RU" b="1" dirty="0" smtClean="0"/>
              <a:t>(7</a:t>
            </a:r>
            <a:r>
              <a:rPr lang="en-US" b="1" dirty="0" smtClean="0"/>
              <a:t>89 </a:t>
            </a:r>
            <a:r>
              <a:rPr lang="ru-RU" b="1" dirty="0" smtClean="0"/>
              <a:t>818,2тыс. рублей)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972174" y="1447800"/>
            <a:ext cx="15716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Тыс. рублей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416158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7568178"/>
              </p:ext>
            </p:extLst>
          </p:nvPr>
        </p:nvGraphicFramePr>
        <p:xfrm>
          <a:off x="228600" y="2037972"/>
          <a:ext cx="8610600" cy="4591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28472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социальной направленности бюджета муниципального образования «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Малопургинский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на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3596788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Образование </a:t>
            </a:r>
            <a:r>
              <a:rPr lang="en-US" sz="2000" b="1" dirty="0" smtClean="0"/>
              <a:t>85,1</a:t>
            </a:r>
            <a:r>
              <a:rPr lang="ru-RU" sz="2000" b="1" dirty="0" smtClean="0"/>
              <a:t>%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5966193"/>
            <a:ext cx="2589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Культура 8,</a:t>
            </a:r>
            <a:r>
              <a:rPr lang="en-US" sz="2000" b="1" dirty="0"/>
              <a:t>7</a:t>
            </a:r>
            <a:r>
              <a:rPr lang="ru-RU" sz="2000" b="1" dirty="0" smtClean="0"/>
              <a:t>%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791200" y="5941191"/>
            <a:ext cx="3238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Социальная </a:t>
            </a:r>
          </a:p>
          <a:p>
            <a:pPr algn="ctr"/>
            <a:r>
              <a:rPr lang="ru-RU" sz="2000" b="1" dirty="0" smtClean="0"/>
              <a:t>политика  </a:t>
            </a:r>
            <a:r>
              <a:rPr lang="en-US" sz="2000" b="1" dirty="0" smtClean="0"/>
              <a:t>5,0</a:t>
            </a:r>
            <a:r>
              <a:rPr lang="ru-RU" sz="2000" b="1" dirty="0" smtClean="0"/>
              <a:t> %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134100" y="3429000"/>
            <a:ext cx="289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/>
              <a:t>Физическая культура и спорт </a:t>
            </a:r>
            <a:r>
              <a:rPr lang="en-US" sz="2000" b="1" u="sng" dirty="0" smtClean="0"/>
              <a:t>1,2</a:t>
            </a:r>
            <a:r>
              <a:rPr lang="ru-RU" sz="2000" b="1" u="sng" dirty="0" smtClean="0"/>
              <a:t> %</a:t>
            </a:r>
          </a:p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819400" y="1447800"/>
            <a:ext cx="365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/>
              <a:t>Расходы бюджета </a:t>
            </a:r>
            <a:endParaRPr lang="ru-RU" sz="2000" b="1" u="sng" dirty="0" smtClean="0"/>
          </a:p>
          <a:p>
            <a:pPr algn="ctr"/>
            <a:r>
              <a:rPr lang="ru-RU" sz="2000" b="1" u="sng" dirty="0" smtClean="0"/>
              <a:t>ВСЕГО</a:t>
            </a:r>
            <a:endParaRPr lang="ru-RU" sz="2000" b="1" u="sng" dirty="0"/>
          </a:p>
          <a:p>
            <a:pPr algn="ctr"/>
            <a:r>
              <a:rPr lang="ru-RU" sz="2000" b="1" u="sng" dirty="0" smtClean="0"/>
              <a:t>1</a:t>
            </a:r>
            <a:r>
              <a:rPr lang="en-US" sz="2000" b="1" u="sng" dirty="0" smtClean="0"/>
              <a:t> </a:t>
            </a:r>
            <a:r>
              <a:rPr lang="ru-RU" sz="2000" b="1" u="sng" dirty="0" smtClean="0"/>
              <a:t>073</a:t>
            </a:r>
            <a:r>
              <a:rPr lang="en-US" sz="2000" b="1" u="sng" dirty="0" smtClean="0"/>
              <a:t> </a:t>
            </a:r>
            <a:r>
              <a:rPr lang="ru-RU" sz="2000" b="1" u="sng" dirty="0" smtClean="0"/>
              <a:t>716,0</a:t>
            </a:r>
            <a:r>
              <a:rPr lang="en-US" sz="2000" b="1" u="sng" dirty="0" smtClean="0"/>
              <a:t> </a:t>
            </a:r>
            <a:r>
              <a:rPr lang="ru-RU" sz="2000" b="1" u="sng" dirty="0" smtClean="0"/>
              <a:t>тыс</a:t>
            </a:r>
            <a:r>
              <a:rPr lang="ru-RU" sz="2000" b="1" u="sng" dirty="0"/>
              <a:t>. рублей</a:t>
            </a:r>
          </a:p>
          <a:p>
            <a:endParaRPr lang="ru-RU" sz="2000" dirty="0"/>
          </a:p>
        </p:txBody>
      </p:sp>
      <p:sp>
        <p:nvSpPr>
          <p:cNvPr id="12" name="Стрелка вправо 11"/>
          <p:cNvSpPr/>
          <p:nvPr/>
        </p:nvSpPr>
        <p:spPr>
          <a:xfrm rot="20772032">
            <a:off x="6006997" y="3112395"/>
            <a:ext cx="673815" cy="295024"/>
          </a:xfrm>
          <a:prstGeom prst="rightArrow">
            <a:avLst/>
          </a:prstGeom>
          <a:gradFill flip="none" rotWithShape="1">
            <a:gsLst>
              <a:gs pos="0">
                <a:schemeClr val="accent1"/>
              </a:gs>
              <a:gs pos="52000">
                <a:schemeClr val="accent1">
                  <a:tint val="44500"/>
                  <a:satMod val="160000"/>
                </a:schemeClr>
              </a:gs>
              <a:gs pos="100000">
                <a:srgbClr val="FF0000"/>
              </a:gs>
            </a:gsLst>
            <a:lin ang="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8193448">
            <a:off x="6191590" y="4498179"/>
            <a:ext cx="276492" cy="838200"/>
          </a:xfrm>
          <a:prstGeom prst="downArrow">
            <a:avLst/>
          </a:prstGeom>
          <a:gradFill>
            <a:gsLst>
              <a:gs pos="0">
                <a:srgbClr val="FF0000"/>
              </a:gs>
              <a:gs pos="59000">
                <a:schemeClr val="accent1">
                  <a:tint val="44500"/>
                  <a:satMod val="160000"/>
                </a:schemeClr>
              </a:gs>
              <a:gs pos="100000">
                <a:schemeClr val="accent1"/>
              </a:gs>
            </a:gsLst>
            <a:lin ang="162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6619392">
            <a:off x="2722580" y="2862764"/>
            <a:ext cx="304800" cy="757322"/>
          </a:xfrm>
          <a:prstGeom prst="downArrow">
            <a:avLst/>
          </a:prstGeom>
          <a:gradFill>
            <a:gsLst>
              <a:gs pos="0">
                <a:srgbClr val="FF0000"/>
              </a:gs>
              <a:gs pos="60000">
                <a:schemeClr val="accent1">
                  <a:tint val="44500"/>
                  <a:satMod val="160000"/>
                </a:schemeClr>
              </a:gs>
              <a:gs pos="100000">
                <a:schemeClr val="accent1"/>
              </a:gs>
            </a:gsLst>
            <a:lin ang="162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3783559">
            <a:off x="2771962" y="4524284"/>
            <a:ext cx="284180" cy="743882"/>
          </a:xfrm>
          <a:prstGeom prst="downArrow">
            <a:avLst/>
          </a:prstGeom>
          <a:gradFill>
            <a:gsLst>
              <a:gs pos="0">
                <a:srgbClr val="FF0000"/>
              </a:gs>
              <a:gs pos="60000">
                <a:schemeClr val="accent1">
                  <a:tint val="44500"/>
                  <a:satMod val="160000"/>
                </a:schemeClr>
              </a:gs>
              <a:gs pos="100000">
                <a:schemeClr val="accent1"/>
              </a:gs>
            </a:gsLst>
            <a:lin ang="162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44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6949369"/>
              </p:ext>
            </p:extLst>
          </p:nvPr>
        </p:nvGraphicFramePr>
        <p:xfrm>
          <a:off x="228601" y="1524002"/>
          <a:ext cx="8686799" cy="5128539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{21E4AEA4-8DFA-4A89-87EB-49C32662AFE0}</a:tableStyleId>
              </a:tblPr>
              <a:tblGrid>
                <a:gridCol w="685799"/>
                <a:gridCol w="3733800"/>
                <a:gridCol w="1447800"/>
                <a:gridCol w="1280595"/>
                <a:gridCol w="167205"/>
                <a:gridCol w="1371600"/>
              </a:tblGrid>
              <a:tr h="540740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Раздел, подраздел</a:t>
                      </a:r>
                      <a:endParaRPr lang="ru-RU" sz="12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Первоначальный план </a:t>
                      </a:r>
                    </a:p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2020 год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 на 2020 год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на 01.01.2021 г.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417478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945 691,5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1 102 702,2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1 073 716,0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22281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0100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Обшегосударственные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вопросы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111 684,8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129 640,3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127 834,9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577135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0102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высшего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должностного лица субъекта Российской Федерации и муниципального образования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2 200,2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2 053,4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2 046,8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734852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0103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1 294,9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1 165,4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1 152,5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734852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0104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38 858,5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37 378,0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36 234,3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61705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0105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Судебная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система</a:t>
                      </a:r>
                      <a:endParaRPr lang="ru-RU" sz="1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12,0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12,0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5771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0106</a:t>
                      </a:r>
                    </a:p>
                    <a:p>
                      <a:pPr>
                        <a:lnSpc>
                          <a:spcPct val="70000"/>
                        </a:lnSpc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6 158,7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6 511,7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6 407,1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540740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0111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Резервные фонды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150,0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Средства резервного фонда расходуются с подраздела 1003 «Социальное обеспечение населения»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2281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0113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Другие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общегосударственные вопросы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63 010,5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82 519,8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81 992,3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799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«Малопургинский район» по разделам и подразделам </a:t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20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году, тыс. руб.</a:t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«Малопургинский район» по разделам и подразделам </a:t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2020 году, тыс. руб. (продолжение)</a:t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788721746"/>
              </p:ext>
            </p:extLst>
          </p:nvPr>
        </p:nvGraphicFramePr>
        <p:xfrm>
          <a:off x="228600" y="1346451"/>
          <a:ext cx="8686799" cy="5127582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{21E4AEA4-8DFA-4A89-87EB-49C32662AFE0}</a:tableStyleId>
              </a:tblPr>
              <a:tblGrid>
                <a:gridCol w="965200"/>
                <a:gridCol w="3606799"/>
                <a:gridCol w="1371600"/>
                <a:gridCol w="1371600"/>
                <a:gridCol w="1371600"/>
              </a:tblGrid>
              <a:tr h="625715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Раздел, подраздел</a:t>
                      </a:r>
                      <a:endParaRPr lang="ru-RU" sz="12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Первоначальный план </a:t>
                      </a:r>
                    </a:p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2020 год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 на 2020 год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на 01.01.202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г.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421912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0300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правоохранительная деятельность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733</a:t>
                      </a:r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824,9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516,1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517453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0309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Защита населения и территории от чрезвычайных ситуаций природного и техногенного характера,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гражданская оборона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450,0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751,4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467,6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57921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0314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национальной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безопасности и правоохранительной деятельности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283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73,5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48,6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63425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0400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экономика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111,2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945,4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430,9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0672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0409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Дорожное хозяйство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924,8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666,9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303,1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33005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0412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национальной экономики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186,4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278,5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127,9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0672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0500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хозяйство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609,4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031,2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190,4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82373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0501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хозяйство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020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705,0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703,0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82373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0502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Коммунальное хозяйство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840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200,2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726,9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82373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0503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Благоустройство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485,7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254,1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5416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0505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жилищно-коммунального хозяйства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749,4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640,2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506,4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23684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0600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578</a:t>
                      </a:r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920,4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895,2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40368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0605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охраны окружающей среды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578</a:t>
                      </a:r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920,4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895,2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861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5388782"/>
              </p:ext>
            </p:extLst>
          </p:nvPr>
        </p:nvGraphicFramePr>
        <p:xfrm>
          <a:off x="228600" y="1524000"/>
          <a:ext cx="86868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1286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Основные направления бюджетной политики на 2020 год и на плановый период 2021 и 2022 годов</a:t>
            </a:r>
            <a:r>
              <a:rPr lang="ru-RU" sz="2400" b="1" dirty="0" smtClean="0">
                <a:latin typeface="Times New Roman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(установлены Постановлением Администрации муниципального образования «Малопургинский район» от 22 октября 2019 года № 1198)</a:t>
            </a:r>
            <a:b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8600" y="5448300"/>
            <a:ext cx="86106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	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Поэтапное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снижение объема муниципального долга муниципального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Малопургинский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район», проведение мероприятий, направленных на снижение расходов по обслуживанию муниципального долга муниципального образования «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Малопургинский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район»</a:t>
            </a:r>
          </a:p>
        </p:txBody>
      </p:sp>
    </p:spTree>
    <p:extLst>
      <p:ext uri="{BB962C8B-B14F-4D97-AF65-F5344CB8AC3E}">
        <p14:creationId xmlns:p14="http://schemas.microsoft.com/office/powerpoint/2010/main" val="314072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«Малопургинский район» по разделам и подразделам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 20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году, тыс. руб.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(продолжение)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2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517914520"/>
              </p:ext>
            </p:extLst>
          </p:nvPr>
        </p:nvGraphicFramePr>
        <p:xfrm>
          <a:off x="228600" y="1371600"/>
          <a:ext cx="8686803" cy="513068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{21E4AEA4-8DFA-4A89-87EB-49C32662AFE0}</a:tableStyleId>
              </a:tblPr>
              <a:tblGrid>
                <a:gridCol w="965201"/>
                <a:gridCol w="3606799"/>
                <a:gridCol w="1371601"/>
                <a:gridCol w="1371601"/>
                <a:gridCol w="1371601"/>
              </a:tblGrid>
              <a:tr h="318247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Раздел, подраздел</a:t>
                      </a:r>
                      <a:endParaRPr lang="ru-RU" sz="12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Первоначальный план </a:t>
                      </a:r>
                    </a:p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2020 год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 на 20</a:t>
                      </a:r>
                      <a:r>
                        <a:rPr lang="en-US" sz="1400" b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400" b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на 01.01.202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г.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0700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646</a:t>
                      </a:r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495,5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691 531,0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672 142,6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0701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119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781,3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134 510,5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131 630,5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08386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0702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468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933,9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504 614,7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489 669,0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0703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Дополнительное образование детей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977,6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41 479,0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40 429,6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0705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Профессиональная подготовка, переподготовка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повышение квалификации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551,0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418,0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0707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Молодежная политика и оздоровление детей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740,5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4 185,1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4 043,8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0709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Другие вопросы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области образования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062,2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6 190,7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5 951,7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0800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 и кинематография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649,5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70 159,3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69 045,8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0801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649,5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68 622,3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67 513,3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0804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культуры, кинематографии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1 537,1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1 532,5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865,2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41 372,5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39 058,8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Пенсионное обеспечение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1 377,8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1 368,5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 населения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157,7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9 065,0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9 056,6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Охрана семьи и детства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507,5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30 929,7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28 633,7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119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«Малопургинский район» по разделам и подразделам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2020 году, тыс. руб.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(продолжение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>
              <a:solidFill>
                <a:srgbClr val="0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56592499"/>
              </p:ext>
            </p:extLst>
          </p:nvPr>
        </p:nvGraphicFramePr>
        <p:xfrm>
          <a:off x="228600" y="1676400"/>
          <a:ext cx="8686802" cy="4498566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{21E4AEA4-8DFA-4A89-87EB-49C32662AFE0}</a:tableStyleId>
              </a:tblPr>
              <a:tblGrid>
                <a:gridCol w="965201"/>
                <a:gridCol w="3606798"/>
                <a:gridCol w="1371601"/>
                <a:gridCol w="1371601"/>
                <a:gridCol w="1371601"/>
              </a:tblGrid>
              <a:tr h="460027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Раздел, подраздел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Первоначальный план </a:t>
                      </a:r>
                    </a:p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2020 год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 на 2020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на 01.01.2021г.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22321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1100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4 506,0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9 777,1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9 571,0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22321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1101</a:t>
                      </a:r>
                      <a:endParaRPr lang="ru-RU" sz="12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Физическая</a:t>
                      </a:r>
                      <a:r>
                        <a:rPr lang="ru-RU" sz="1200" b="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культура</a:t>
                      </a:r>
                      <a:endParaRPr lang="ru-RU" sz="12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4 684,6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4 683,2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22321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1102</a:t>
                      </a:r>
                      <a:endParaRPr lang="ru-RU" sz="12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Массовый спорт</a:t>
                      </a:r>
                      <a:endParaRPr lang="ru-RU" sz="12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4 506,0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5 092,5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4 887,8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22321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1200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244,5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244,5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244,5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80222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1204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средств массовой информации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244,5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244,5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244,5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37700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1300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620,2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4 310,4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4 310,4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507238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1301</a:t>
                      </a:r>
                      <a:endParaRPr lang="ru-RU" sz="12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внутреннего и муниципального долга</a:t>
                      </a:r>
                      <a:endParaRPr lang="ru-RU" sz="12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620,2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4 310,4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4 310,4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419870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1400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общего характера бюджетам поселений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32 594,2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45 945,2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43 475,4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598432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1401</a:t>
                      </a:r>
                      <a:endParaRPr lang="ru-RU" sz="12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  <a:endParaRPr lang="ru-RU" sz="12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32 594,2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31 994,2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30 472,7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5968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1402</a:t>
                      </a:r>
                      <a:endParaRPr lang="ru-RU" sz="12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дотации</a:t>
                      </a:r>
                      <a:endParaRPr lang="ru-RU" sz="12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13 951,0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13 002,7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369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9372302"/>
              </p:ext>
            </p:extLst>
          </p:nvPr>
        </p:nvGraphicFramePr>
        <p:xfrm>
          <a:off x="228600" y="1523997"/>
          <a:ext cx="8686798" cy="472782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296537"/>
                <a:gridCol w="5704763"/>
                <a:gridCol w="1685498"/>
              </a:tblGrid>
              <a:tr h="301697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  <a:endParaRPr lang="ru-RU" sz="1400" b="1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b="1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400" b="1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668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668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Обшегосударственные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вопросы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668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правоохранительная деятельность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668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04 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экономика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289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05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хозяйство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289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06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668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668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08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 и кинематография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471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668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935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668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801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общего характера бюджетам поселений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252728"/>
          </a:xfrm>
          <a:solidFill>
            <a:srgbClr val="CCFFCC">
              <a:alpha val="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муниципального образования «Малопургинский район» по разделам</a:t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2020 году в % к общему объему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7847443"/>
              </p:ext>
            </p:extLst>
          </p:nvPr>
        </p:nvGraphicFramePr>
        <p:xfrm>
          <a:off x="228600" y="1295749"/>
          <a:ext cx="8686800" cy="543884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066800"/>
                <a:gridCol w="4876800"/>
                <a:gridCol w="1447800"/>
                <a:gridCol w="1295400"/>
              </a:tblGrid>
              <a:tr h="513280">
                <a:tc gridSpan="2"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290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Расходы, всего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34 127,6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32 238,9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290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вопросы</a:t>
                      </a: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3 657,0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3 838,3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290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57,3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132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правоохранительная деятельность</a:t>
                      </a: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12,7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45,5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290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экономика</a:t>
                      </a: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776,8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973,8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019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хозяйство</a:t>
                      </a: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970,0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1 386,9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79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837,6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470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23 768,0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20 181,4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290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 и кинематография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2 317,5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2 073,1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019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1 232,6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1 172,8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019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258,5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287,4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019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7,3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7,3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019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73,6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129,4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132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общего характера бюджетам поселений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969,2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1 305,4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691" y="304800"/>
            <a:ext cx="8229600" cy="728472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chemeClr val="tx1"/>
                </a:solidFill>
              </a:rPr>
              <a:t>РАСХОДЫ БЮДЖЕТА МУНИЦИПАЛЬНОГО ОБРАЗОВАНИЯ</a:t>
            </a:r>
            <a:br>
              <a:rPr lang="ru-RU" sz="2000" b="1" i="1" dirty="0" smtClean="0">
                <a:solidFill>
                  <a:schemeClr val="tx1"/>
                </a:solidFill>
              </a:rPr>
            </a:br>
            <a:r>
              <a:rPr lang="ru-RU" sz="2000" b="1" i="1" dirty="0" smtClean="0">
                <a:solidFill>
                  <a:schemeClr val="tx1"/>
                </a:solidFill>
              </a:rPr>
              <a:t>«МАЛОПУРГИНСКИЙ РАЙОН»</a:t>
            </a:r>
            <a:br>
              <a:rPr lang="ru-RU" sz="2000" b="1" i="1" dirty="0" smtClean="0">
                <a:solidFill>
                  <a:schemeClr val="tx1"/>
                </a:solidFill>
              </a:rPr>
            </a:br>
            <a:r>
              <a:rPr lang="ru-RU" sz="2000" b="1" i="1" dirty="0" smtClean="0">
                <a:solidFill>
                  <a:schemeClr val="tx1"/>
                </a:solidFill>
              </a:rPr>
              <a:t>В РАСЧЕТЕ НА ДУШУ НАСЕЛЕНИЯ (рублей).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43" y="6248400"/>
            <a:ext cx="82587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74" y="5347780"/>
            <a:ext cx="742755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20" y="5029200"/>
            <a:ext cx="762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24" y="4649967"/>
            <a:ext cx="762000" cy="377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74" y="4365395"/>
            <a:ext cx="770642" cy="284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24" y="3705019"/>
            <a:ext cx="772996" cy="241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22" y="3362325"/>
            <a:ext cx="755864" cy="285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79" y="2841888"/>
            <a:ext cx="771721" cy="427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24" y="2498988"/>
            <a:ext cx="755864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49" y="2146561"/>
            <a:ext cx="755864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15" descr="C:\Program Files (x86)\Microsoft Office\MEDIA\CAGCAT10\j0285750.wm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70" y="5590667"/>
            <a:ext cx="910392" cy="31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 descr="C:\Program Files (x86)\Microsoft Office\MEDIA\CAGCAT10\j0205462.wm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14" y="5873796"/>
            <a:ext cx="814877" cy="38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C:\Program Files (x86)\Microsoft Office\MEDIA\CAGCAT10\j0300840.wmf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41" y="1815838"/>
            <a:ext cx="814877" cy="33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14" y="3981218"/>
            <a:ext cx="807705" cy="384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648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5306932"/>
              </p:ext>
            </p:extLst>
          </p:nvPr>
        </p:nvGraphicFramePr>
        <p:xfrm>
          <a:off x="304800" y="2674938"/>
          <a:ext cx="8534400" cy="3451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900" y="413512"/>
            <a:ext cx="8229600" cy="1252728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образование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 2020 год</a:t>
            </a: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2300" y="2014825"/>
            <a:ext cx="7924800" cy="40011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Расходы на образование всего 672 142,6 тыс. рублей, в том числе:</a:t>
            </a:r>
          </a:p>
        </p:txBody>
      </p:sp>
    </p:spTree>
    <p:extLst>
      <p:ext uri="{BB962C8B-B14F-4D97-AF65-F5344CB8AC3E}">
        <p14:creationId xmlns:p14="http://schemas.microsoft.com/office/powerpoint/2010/main" val="41887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9266982"/>
              </p:ext>
            </p:extLst>
          </p:nvPr>
        </p:nvGraphicFramePr>
        <p:xfrm>
          <a:off x="381000" y="2674938"/>
          <a:ext cx="8382000" cy="3451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381000"/>
            <a:ext cx="8229600" cy="1252728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расходов в области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культуры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 2020 году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4900" y="2057400"/>
            <a:ext cx="7162800" cy="40011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Расходы на культуру  69 045,8 тыс. рублей, в том числе 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80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1356299"/>
              </p:ext>
            </p:extLst>
          </p:nvPr>
        </p:nvGraphicFramePr>
        <p:xfrm>
          <a:off x="457200" y="1828800"/>
          <a:ext cx="8229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52500" y="232183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Общегосударственные вопросы в 2020 году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1403758"/>
            <a:ext cx="7467600" cy="338554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общегосударственных расходов 127 834,9 тыс. рублей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68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3007096"/>
              </p:ext>
            </p:extLst>
          </p:nvPr>
        </p:nvGraphicFramePr>
        <p:xfrm>
          <a:off x="571500" y="1564680"/>
          <a:ext cx="8229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772399" cy="7858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расходов в области социальной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политики в 2020 году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0075" y="1195348"/>
            <a:ext cx="8077200" cy="36933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Расходы на социальную политику 39 058,8тыс. рублей, в том числе: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07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8577184"/>
              </p:ext>
            </p:extLst>
          </p:nvPr>
        </p:nvGraphicFramePr>
        <p:xfrm>
          <a:off x="3429000" y="1295400"/>
          <a:ext cx="5328592" cy="3600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7315200" cy="114300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Источники финансирования дефицита бюджета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муниципального образования «Малопургинский район»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8431" y="2200315"/>
            <a:ext cx="4104456" cy="1562472"/>
          </a:xfrm>
          <a:prstGeom prst="roundRect">
            <a:avLst/>
          </a:prstGeom>
          <a:solidFill>
            <a:srgbClr val="B3D8EF"/>
          </a:solidFill>
          <a:ln>
            <a:prstDash val="soli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7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внутреннего финансирования дефицита бюджета </a:t>
            </a:r>
          </a:p>
          <a:p>
            <a:pPr algn="ctr"/>
            <a:r>
              <a:rPr lang="ru-RU" sz="2000" dirty="0">
                <a:solidFill>
                  <a:srgbClr val="007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 smtClean="0">
                <a:solidFill>
                  <a:srgbClr val="007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 25 182,4 тыс. руб.</a:t>
            </a:r>
            <a:endParaRPr lang="ru-RU" sz="2000" dirty="0">
              <a:solidFill>
                <a:srgbClr val="007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69115" y="5029723"/>
            <a:ext cx="2762790" cy="1260377"/>
          </a:xfrm>
          <a:prstGeom prst="rect">
            <a:avLst/>
          </a:prstGeom>
          <a:solidFill>
            <a:srgbClr val="FFFF00">
              <a:alpha val="63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муниципального долга по состоянию на 01.01.2021 года составил      61 887,7 тыс. руб.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000" y="5244414"/>
            <a:ext cx="3073400" cy="83099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муниципального долга по состоянию на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01.01.2020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составил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63 487,7тыс. руб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3273515" y="4856469"/>
            <a:ext cx="2895600" cy="16068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Погашение к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оммерческих кредитов</a:t>
            </a:r>
            <a:r>
              <a:rPr lang="ru-RU" sz="1200" dirty="0" smtClean="0"/>
              <a:t>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64 487,7 тыс. руб.</a:t>
            </a:r>
          </a:p>
          <a:p>
            <a:pPr lvl="0"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Привлечение коммерческих кредитов -62 887,7 тыс. руб.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19246747">
            <a:off x="4447175" y="2003973"/>
            <a:ext cx="635663" cy="224121"/>
          </a:xfrm>
          <a:prstGeom prst="rightArrow">
            <a:avLst>
              <a:gd name="adj1" fmla="val 50000"/>
              <a:gd name="adj2" fmla="val 7424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4576683" y="2732006"/>
            <a:ext cx="507702" cy="24954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65335" y="2410051"/>
            <a:ext cx="3373815" cy="1143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Получение кредитов от кредитных организаций  62 887,7тыс. руб.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 rot="18167545">
            <a:off x="4594390" y="3520029"/>
            <a:ext cx="253851" cy="6096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59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3444042"/>
              </p:ext>
            </p:extLst>
          </p:nvPr>
        </p:nvGraphicFramePr>
        <p:xfrm>
          <a:off x="838200" y="1752600"/>
          <a:ext cx="7924800" cy="4297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4800" y="457200"/>
            <a:ext cx="8229600" cy="990600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solidFill>
                  <a:schemeClr val="tx1"/>
                </a:solidFill>
              </a:rPr>
              <a:t>Динамика муниципального долга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тыс. рублей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86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5754462"/>
              </p:ext>
            </p:extLst>
          </p:nvPr>
        </p:nvGraphicFramePr>
        <p:xfrm>
          <a:off x="228600" y="1295400"/>
          <a:ext cx="86868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57072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Основные направления бюджетной политики на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2020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2021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2022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годов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(продолжение)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841242"/>
            <a:ext cx="8610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ru-RU" b="1" i="1" dirty="0"/>
              <a:t>ожидаемого исполнения бюджета за 2019 год и прогноза показателей социально-экономического развития муниципального образования «</a:t>
            </a:r>
            <a:r>
              <a:rPr lang="ru-RU" b="1" i="1" dirty="0" err="1"/>
              <a:t>Малопургинский</a:t>
            </a:r>
            <a:r>
              <a:rPr lang="ru-RU" b="1" i="1" dirty="0"/>
              <a:t> район» на 2020 год и на плановый период 2021 и 2022 годов</a:t>
            </a:r>
            <a:r>
              <a:rPr lang="ru-RU" b="1" i="1" dirty="0" smtClean="0"/>
              <a:t>;</a:t>
            </a:r>
            <a:endParaRPr lang="ru-RU" b="1" i="1" dirty="0"/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b="1" i="1" dirty="0"/>
              <a:t>сохранения достигнутых в 2018 году показателей по заработной плате работников бюджетной сферы в отраслях образования и культуры с учетом роста прогнозного показателя «Среднемесячный доход от трудовой деятельности» в 2020 - 2022 годах;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b="1" i="1" dirty="0"/>
              <a:t>повышения с 1 января очередного финансового года минимального размера оплаты труда, устанавливаемого федеральным законом в размере величины прожиточного минимума трудоспособного населения в целом по Российской Федерации за второй квартал текущего года;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b="1" i="1" dirty="0"/>
              <a:t>предоставления социальных выплат и льгот отдельным категориям граждан, установленных нормативными правовыми актами Удмуртской Республики и муниципального образования «</a:t>
            </a:r>
            <a:r>
              <a:rPr lang="ru-RU" b="1" i="1" dirty="0" err="1"/>
              <a:t>Малопургинский</a:t>
            </a:r>
            <a:r>
              <a:rPr lang="ru-RU" b="1" i="1" dirty="0"/>
              <a:t> район» с учетом адресности и критериев нуждаемости;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b="1" i="1" dirty="0"/>
              <a:t>обеспечения требуемого уровня </a:t>
            </a:r>
            <a:r>
              <a:rPr lang="ru-RU" b="1" i="1" dirty="0" err="1"/>
              <a:t>софинансирования</a:t>
            </a:r>
            <a:r>
              <a:rPr lang="ru-RU" b="1" i="1" dirty="0"/>
              <a:t> мероприятий, реализуемых в рамках национальных проектов</a:t>
            </a:r>
            <a:r>
              <a:rPr lang="ru-RU" b="1" i="1" dirty="0" smtClean="0"/>
              <a:t>;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b="1" i="1" dirty="0"/>
              <a:t>объема целевых межбюджетных трансфертов, предоставляемых из бюджета Уд-</a:t>
            </a:r>
            <a:r>
              <a:rPr lang="ru-RU" b="1" i="1" dirty="0" err="1"/>
              <a:t>муртской</a:t>
            </a:r>
            <a:r>
              <a:rPr lang="ru-RU" b="1" i="1" dirty="0"/>
              <a:t> Республики;</a:t>
            </a:r>
          </a:p>
        </p:txBody>
      </p:sp>
    </p:spTree>
    <p:extLst>
      <p:ext uri="{BB962C8B-B14F-4D97-AF65-F5344CB8AC3E}">
        <p14:creationId xmlns:p14="http://schemas.microsoft.com/office/powerpoint/2010/main" val="136918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Объект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0916658"/>
              </p:ext>
            </p:extLst>
          </p:nvPr>
        </p:nvGraphicFramePr>
        <p:xfrm>
          <a:off x="228600" y="1143000"/>
          <a:ext cx="8686799" cy="5181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343400"/>
                <a:gridCol w="2971800"/>
                <a:gridCol w="1371599"/>
              </a:tblGrid>
              <a:tr h="5774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CFF"/>
                        </a:gs>
                        <a:gs pos="78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rgbClr val="66FF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Количество,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чел.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CFF"/>
                        </a:gs>
                        <a:gs pos="78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rgbClr val="66FF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тыс. руб.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CFF"/>
                        </a:gs>
                        <a:gs pos="78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rgbClr val="66FFFF"/>
                        </a:gs>
                      </a:gsLst>
                      <a:lin ang="5400000" scaled="0"/>
                    </a:gradFill>
                  </a:tcPr>
                </a:tc>
              </a:tr>
              <a:tr h="793528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Компенсация части родительской платы за содержание ребенка</a:t>
                      </a:r>
                      <a:r>
                        <a:rPr lang="ru-RU" sz="13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детских садах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первого ребенка (20%) – 179</a:t>
                      </a:r>
                    </a:p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второго ребенка</a:t>
                      </a:r>
                      <a:r>
                        <a:rPr lang="ru-RU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(50%) -290</a:t>
                      </a:r>
                    </a:p>
                    <a:p>
                      <a:pPr algn="ctr"/>
                      <a:r>
                        <a:rPr lang="ru-RU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третьего и посл. детей (70%)-168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2 272,4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6419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безвозмездных субсидий многодетным семьям, признанным нуждающимися в улучшении жилищных условий, на строительство, реконструкцию, капитальный ремонт и приобретение жилых помещений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семьи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773,4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637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Доплата к пенсии муниципальных служащих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1 368,5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938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Поддержка многодетных семей</a:t>
                      </a:r>
                      <a:endParaRPr lang="ru-RU" sz="13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Питание</a:t>
                      </a:r>
                      <a:r>
                        <a:rPr lang="ru-RU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873</a:t>
                      </a:r>
                    </a:p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Проезд- 300</a:t>
                      </a:r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7 373,3</a:t>
                      </a: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3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054,4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637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Выплата пособия на содержание опекаемых детей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10 045,7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3528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поддержка детей-сирот и детей, оставшихся без попечения родителей, переданных в приёмные семьи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семей (42 детей)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5 946,3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473">
                <a:tc>
                  <a:txBody>
                    <a:bodyPr/>
                    <a:lstStyle/>
                    <a:p>
                      <a:endParaRPr lang="en-US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жильем молодых семей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семей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8 917,6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914400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Сведения о мерах социальной поддержки отдельных целевых групп в 202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году.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33800" y="1828800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244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Объект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4699348"/>
              </p:ext>
            </p:extLst>
          </p:nvPr>
        </p:nvGraphicFramePr>
        <p:xfrm>
          <a:off x="228600" y="1447800"/>
          <a:ext cx="8686799" cy="513588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410200"/>
                <a:gridCol w="1905000"/>
                <a:gridCol w="1371599"/>
              </a:tblGrid>
              <a:tr h="50437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CFF"/>
                        </a:gs>
                        <a:gs pos="78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rgbClr val="66FF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Количество,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чел.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CFF"/>
                        </a:gs>
                        <a:gs pos="78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rgbClr val="66FF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тыс. руб.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CFF"/>
                        </a:gs>
                        <a:gs pos="78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rgbClr val="66FFFF"/>
                        </a:gs>
                      </a:gsLst>
                      <a:lin ang="5400000" scaled="0"/>
                    </a:gradFill>
                  </a:tcPr>
                </a:tc>
              </a:tr>
              <a:tr h="504379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Денежная компенсация расходов по оплате жилых помещений и коммунальных услуг (отопление, освещение) работникам муниципальных организаций (образования</a:t>
                      </a:r>
                      <a:r>
                        <a:rPr lang="ru-RU" sz="13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культуры)</a:t>
                      </a:r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образования "</a:t>
                      </a:r>
                      <a:r>
                        <a:rPr lang="ru-RU" sz="13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Малопургинский</a:t>
                      </a:r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район", проживающим и работающим в сельских населенных пунктах</a:t>
                      </a:r>
                      <a:endParaRPr lang="ru-RU" sz="13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1 264</a:t>
                      </a:r>
                      <a:endParaRPr lang="ru-RU" sz="13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15 918,3</a:t>
                      </a:r>
                      <a:endParaRPr lang="ru-RU" sz="13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Питание в дошкольных образовательных учреждениях (</a:t>
                      </a:r>
                      <a:r>
                        <a:rPr lang="ru-RU" sz="13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софинансирование</a:t>
                      </a:r>
                      <a:r>
                        <a:rPr lang="ru-RU" sz="13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счет средств местного бюджета)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1 985</a:t>
                      </a:r>
                      <a:endParaRPr lang="ru-RU" sz="13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5 953,5</a:t>
                      </a:r>
                      <a:endParaRPr lang="ru-RU" sz="13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0560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Питание обучающихся с ограниченными возможностями здоровья в муниципальных общеобразовательных организациях за счет средств местного бюджета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3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291,3</a:t>
                      </a:r>
                      <a:endParaRPr lang="ru-RU" sz="13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05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Питание (в том числе горячее питание 1-4 классы) в общеобразовательных учреждениях (в</a:t>
                      </a:r>
                      <a:r>
                        <a:rPr lang="ru-RU" sz="13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том числе </a:t>
                      </a:r>
                      <a:r>
                        <a:rPr lang="ru-RU" sz="13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софинансирование</a:t>
                      </a:r>
                      <a:r>
                        <a:rPr lang="ru-RU" sz="13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счет средств местного бюджета)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1 983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11 926,4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694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мер социальной поддержки по освобождению от родительской платы за присмотр и уход за детьми-инвалидами, детьми-сиротами и детьми, оставшимся без попечения родителей, обучающимися в муниципальных образовательных организациях, реализующих основную общеобразовательную программу дошкольного образования, а также родителей, если один или оба из них являются инвалидами первой или второй группы и не имеют других доходов, кроме пенсии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3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46,6(местный бюджет)</a:t>
                      </a:r>
                    </a:p>
                    <a:p>
                      <a:pPr algn="ctr"/>
                      <a:endParaRPr lang="ru-RU" sz="13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150,9 (бюджет</a:t>
                      </a:r>
                      <a:r>
                        <a:rPr lang="ru-RU" sz="13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УР)</a:t>
                      </a:r>
                      <a:endParaRPr lang="ru-RU" sz="13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914400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Сведения о мерах социальной поддержки отдельных целевых групп в 202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году (продолжение)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33800" y="1828800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477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1"/>
            <a:ext cx="8582025" cy="6509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431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7029349"/>
              </p:ext>
            </p:extLst>
          </p:nvPr>
        </p:nvGraphicFramePr>
        <p:xfrm>
          <a:off x="457200" y="1828800"/>
          <a:ext cx="8534400" cy="345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86000" y="228600"/>
            <a:ext cx="6512511" cy="1143000"/>
          </a:xfrm>
        </p:spPr>
        <p:txBody>
          <a:bodyPr>
            <a:normAutofit/>
          </a:bodyPr>
          <a:lstStyle/>
          <a:p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реализацию муниципальных программ</a:t>
            </a:r>
          </a:p>
        </p:txBody>
      </p:sp>
    </p:spTree>
    <p:extLst>
      <p:ext uri="{BB962C8B-B14F-4D97-AF65-F5344CB8AC3E}">
        <p14:creationId xmlns:p14="http://schemas.microsoft.com/office/powerpoint/2010/main" val="58520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4984266"/>
              </p:ext>
            </p:extLst>
          </p:nvPr>
        </p:nvGraphicFramePr>
        <p:xfrm>
          <a:off x="228601" y="1736486"/>
          <a:ext cx="8686798" cy="4969114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{21E4AEA4-8DFA-4A89-87EB-49C32662AFE0}</a:tableStyleId>
              </a:tblPr>
              <a:tblGrid>
                <a:gridCol w="884766"/>
                <a:gridCol w="5710766"/>
                <a:gridCol w="2091266"/>
              </a:tblGrid>
              <a:tr h="650240"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20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lang="ru-RU" sz="20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 на 01.01.2021 г.</a:t>
                      </a:r>
                      <a:endParaRPr lang="ru-RU" sz="20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49501"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r>
                        <a:rPr lang="ru-RU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расходов на реализацию программ</a:t>
                      </a:r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1 028 014,2</a:t>
                      </a:r>
                      <a:endParaRPr lang="ru-RU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45961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6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образования и воспитание в муниципальном образовании «Малопургинский район» на 2015-2024 годы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646 504,2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91923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6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здоровья и формирование здорового образа жизни</a:t>
                      </a:r>
                      <a:r>
                        <a:rPr lang="ru-RU" sz="1600" b="1" i="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населения муниципального образования «Малопургинский район» на 2015-2024 годы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7 489,8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41365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6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культуры в муниципальном образовании «Малопургинский район» на 2015-2024 годы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69 403,7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45961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6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населения муниципального образования «Малопургинский район» на 2015-2024 годы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38 128,3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45961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6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условий для устойчивого экономического развития на 2015-2024 годы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17 883,7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68942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6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безопасности на территории муниципального образования «Малопургинский район» на 2015-2024 годы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299,4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475885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 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6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Муниципальное</a:t>
                      </a:r>
                      <a:r>
                        <a:rPr lang="ru-RU" sz="1600" b="1" i="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хозяйство на 2015-2024 годы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51 960,0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82000" cy="1550987"/>
          </a:xfrm>
          <a:solidFill>
            <a:srgbClr val="DBFDEB">
              <a:alpha val="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Расходы муниципального образования </a:t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«Малопургинский  район» за 2020 год </a:t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реализацию муниципальных программ (1)</a:t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b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тыс.руб.</a:t>
            </a:r>
            <a:endParaRPr lang="ru-RU" sz="1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8416091"/>
              </p:ext>
            </p:extLst>
          </p:nvPr>
        </p:nvGraphicFramePr>
        <p:xfrm>
          <a:off x="228601" y="1677441"/>
          <a:ext cx="8686798" cy="5124268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{21E4AEA4-8DFA-4A89-87EB-49C32662AFE0}</a:tableStyleId>
              </a:tblPr>
              <a:tblGrid>
                <a:gridCol w="884766"/>
                <a:gridCol w="5710766"/>
                <a:gridCol w="2091266"/>
              </a:tblGrid>
              <a:tr h="627410">
                <a:tc>
                  <a:txBody>
                    <a:bodyPr/>
                    <a:lstStyle/>
                    <a:p>
                      <a:pPr algn="ctr"/>
                      <a:r>
                        <a:rPr lang="ru-RU" sz="18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8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lang="ru-RU" sz="18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 на 01.01.2021 г.</a:t>
                      </a:r>
                      <a:endParaRPr lang="ru-RU" sz="18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64533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5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Энергосбережение и повышение энергетической эффективности муниципального образования «Малопургинский район» на 2015-2024 годы</a:t>
                      </a:r>
                      <a:endParaRPr lang="ru-RU" sz="15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439,2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5852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Муниципальное</a:t>
                      </a:r>
                      <a:r>
                        <a:rPr lang="ru-RU" sz="1500" b="1" i="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управление</a:t>
                      </a:r>
                      <a:endParaRPr lang="ru-RU" sz="15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166 975,3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7170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Благоустройство и охрана окружающей среды муниципального образования</a:t>
                      </a:r>
                      <a:r>
                        <a:rPr lang="ru-RU" sz="1500" b="1" i="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«Малопургинский район» на 2015-2024 годы</a:t>
                      </a:r>
                      <a:endParaRPr lang="ru-RU" sz="15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27 895,2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7170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Профилактика правонарушений и безнадзорности в муниципальном образовании "</a:t>
                      </a:r>
                      <a:r>
                        <a:rPr lang="ru-RU" sz="1500" b="1" i="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Малопургинский</a:t>
                      </a:r>
                      <a:r>
                        <a:rPr lang="ru-RU" sz="15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район" на 2015-2024 годы</a:t>
                      </a:r>
                      <a:endParaRPr lang="ru-RU" sz="15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951,2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47802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Противодействие</a:t>
                      </a:r>
                      <a:r>
                        <a:rPr lang="ru-RU" sz="1500" b="1" i="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коррупции в муниципальном образовании «Малопургинский район» на 2016-2024 годы</a:t>
                      </a:r>
                      <a:endParaRPr lang="ru-RU" sz="15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84394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Комплексные меры противодействия злоупотреблению</a:t>
                      </a:r>
                      <a:r>
                        <a:rPr lang="ru-RU" sz="1500" b="1" i="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наркотиками и их незаконному обороту в муниципальном образовании «Малопургинский район» на 2016-2024 годы»</a:t>
                      </a:r>
                      <a:endParaRPr lang="ru-RU" sz="15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74,4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7170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Профилактика природно-очаговых инфекций в муниципальном образовании «Малопургинский район» на 2016-2024 годы</a:t>
                      </a:r>
                      <a:endParaRPr lang="ru-RU" sz="15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4,8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550987"/>
          </a:xfrm>
          <a:solidFill>
            <a:srgbClr val="DBFDEB">
              <a:alpha val="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Расходы муниципального образования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Малопургинский  район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 за 2020 год </a:t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реализацию муниципальных программ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(2)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</a:t>
            </a:r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64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974175"/>
              </p:ext>
            </p:extLst>
          </p:nvPr>
        </p:nvGraphicFramePr>
        <p:xfrm>
          <a:off x="228600" y="1193800"/>
          <a:ext cx="86868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2847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Основные направления бюджетной политики на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2020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2021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2022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годов(продолжение)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828800"/>
            <a:ext cx="8763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b="1" i="1" dirty="0"/>
              <a:t>реализации муниципальных программ муниципального образования «</a:t>
            </a:r>
            <a:r>
              <a:rPr lang="ru-RU" b="1" i="1" dirty="0" err="1"/>
              <a:t>Малопургинский</a:t>
            </a:r>
            <a:r>
              <a:rPr lang="ru-RU" b="1" i="1" dirty="0"/>
              <a:t> район» как эффективного инструмента организации проектной и процессной (текущей) деятельности органов местного самоуправления муниципального образования «</a:t>
            </a:r>
            <a:r>
              <a:rPr lang="ru-RU" b="1" i="1" dirty="0" err="1"/>
              <a:t>Малопургинский</a:t>
            </a:r>
            <a:r>
              <a:rPr lang="ru-RU" b="1" i="1" dirty="0"/>
              <a:t> район», отражающего взаимосвязь затраченных ресурсов и полученных результатов</a:t>
            </a:r>
            <a:r>
              <a:rPr lang="ru-RU" b="1" i="1" dirty="0" smtClean="0"/>
              <a:t>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b="1" i="1" dirty="0"/>
              <a:t>актуализации расходов бюджетной сферы за счет интенсификации деятельности муниципальных учреждений в соответствии с показателями повышения эффективности оказания муниципальных услуг (работ);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b="1" i="1" dirty="0"/>
              <a:t>оптимизации деятельности органов местного самоуправления муниципального образования «</a:t>
            </a:r>
            <a:r>
              <a:rPr lang="ru-RU" b="1" i="1" dirty="0" err="1"/>
              <a:t>Малопургинский</a:t>
            </a:r>
            <a:r>
              <a:rPr lang="ru-RU" b="1" i="1" dirty="0"/>
              <a:t> район» за счет повышения эффективности использования финансовых, кадровых и информационно-коммуникационных ресурсов;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b="1" i="1" dirty="0"/>
              <a:t>формирования муниципальных заданий муниципальными учреждениям муниципального образования «</a:t>
            </a:r>
            <a:r>
              <a:rPr lang="ru-RU" b="1" i="1" dirty="0" err="1"/>
              <a:t>Малопургинский</a:t>
            </a:r>
            <a:r>
              <a:rPr lang="ru-RU" b="1" i="1" dirty="0"/>
              <a:t> район» в соответствии с общероссийскими и региональными перечнями услуг и работ;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b="1" i="1" dirty="0"/>
              <a:t>оперативного освоения средств федерального бюджета и бюджета Удмуртской Республики, в том числе поступивших в рамках реализации национальных проектов;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b="1" i="1" dirty="0"/>
              <a:t>дальнейшего развития контрактной системы в сфере закупок товаров, работ, услуг для обеспечения муниципальных нужд муниципального образования «</a:t>
            </a:r>
            <a:r>
              <a:rPr lang="ru-RU" b="1" i="1" dirty="0" err="1"/>
              <a:t>Малопургинский</a:t>
            </a:r>
            <a:r>
              <a:rPr lang="ru-RU" b="1" i="1" dirty="0"/>
              <a:t> район»</a:t>
            </a:r>
          </a:p>
        </p:txBody>
      </p:sp>
    </p:spTree>
    <p:extLst>
      <p:ext uri="{BB962C8B-B14F-4D97-AF65-F5344CB8AC3E}">
        <p14:creationId xmlns:p14="http://schemas.microsoft.com/office/powerpoint/2010/main" val="393643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7776564"/>
              </p:ext>
            </p:extLst>
          </p:nvPr>
        </p:nvGraphicFramePr>
        <p:xfrm>
          <a:off x="228600" y="1193800"/>
          <a:ext cx="86868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2847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Основные направления бюджетной политики на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2020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2021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2022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годов(продолжение)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733800"/>
            <a:ext cx="8610600" cy="3439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ru-RU" sz="1550" b="1" i="1" dirty="0"/>
              <a:t>повышение качества формирования и обоснованность прогноза доходов и расходов бюджетов муниципальных образований поселений муниципального образования «</a:t>
            </a:r>
            <a:r>
              <a:rPr lang="ru-RU" sz="1550" b="1" i="1" dirty="0" err="1"/>
              <a:t>Малопургинский</a:t>
            </a:r>
            <a:r>
              <a:rPr lang="ru-RU" sz="1550" b="1" i="1" dirty="0"/>
              <a:t> район»;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1550" b="1" i="1" dirty="0"/>
              <a:t>контроль за эффективностью выполнения утвержденного плана мероприятий по росту доходов бюджета, оптимизации расходов бюджета и сокращению муниципального долга в целях оздоровления муниципальных финансов муниципального образования «</a:t>
            </a:r>
            <a:r>
              <a:rPr lang="ru-RU" sz="1550" b="1" i="1" dirty="0" err="1"/>
              <a:t>Малопургинский</a:t>
            </a:r>
            <a:r>
              <a:rPr lang="ru-RU" sz="1550" b="1" i="1" dirty="0"/>
              <a:t> район»;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1550" b="1" i="1" dirty="0"/>
              <a:t>соблюдение органами местного самоуправления муниципального образования «</a:t>
            </a:r>
            <a:r>
              <a:rPr lang="ru-RU" sz="1550" b="1" i="1" dirty="0" err="1"/>
              <a:t>Малопургинский</a:t>
            </a:r>
            <a:r>
              <a:rPr lang="ru-RU" sz="1550" b="1" i="1" dirty="0"/>
              <a:t> район» требований бюджетного законодательства и повышение качества управления бюджетным процессом в муниципальном образовании «</a:t>
            </a:r>
            <a:r>
              <a:rPr lang="ru-RU" sz="1550" b="1" i="1" dirty="0" err="1"/>
              <a:t>Малопургинский</a:t>
            </a:r>
            <a:r>
              <a:rPr lang="ru-RU" sz="1550" b="1" i="1" dirty="0"/>
              <a:t> район</a:t>
            </a:r>
            <a:r>
              <a:rPr lang="ru-RU" sz="1550" b="1" i="1" dirty="0" smtClean="0"/>
              <a:t>»;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1550" b="1" i="1" dirty="0"/>
              <a:t>расширение практики общественного участия в управлении муниципальными финансами посредством развития механизмов инициативного бюджетирования.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409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732343"/>
              </p:ext>
            </p:extLst>
          </p:nvPr>
        </p:nvGraphicFramePr>
        <p:xfrm>
          <a:off x="228600" y="1600200"/>
          <a:ext cx="86106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29540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налоговой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 на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 и на плановый период 2021 и 2022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(установлены Постановлением Администрации муниципального образования «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Малопургинский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от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октября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№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1198)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76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7" descr="\\Worksnew\Документы отделов УФ\Аналитический отдел\Общие документы отдела\ГРАФИКИ СЛАЙДЫ\Презентация_2013\Для граждан\Картинки\БюджетВЕСЫ.jpg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0200"/>
                    </a14:imgEffect>
                    <a14:imgEffect>
                      <a14:saturation sat="16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76" y="620688"/>
            <a:ext cx="7704856" cy="5184576"/>
          </a:xfrm>
          <a:prstGeom prst="rect">
            <a:avLst/>
          </a:prstGeom>
          <a:solidFill>
            <a:srgbClr val="000000">
              <a:alpha val="0"/>
            </a:srgbClr>
          </a:solidFill>
          <a:ln w="28575">
            <a:noFill/>
            <a:miter lim="800000"/>
            <a:headEnd/>
            <a:tailEnd/>
          </a:ln>
          <a:extLst/>
        </p:spPr>
      </p:pic>
      <p:sp>
        <p:nvSpPr>
          <p:cNvPr id="2" name="Прямоугольник 1"/>
          <p:cNvSpPr/>
          <p:nvPr/>
        </p:nvSpPr>
        <p:spPr>
          <a:xfrm>
            <a:off x="1331640" y="692696"/>
            <a:ext cx="662473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914400"/>
            <a:ext cx="8064896" cy="215456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</a:rPr>
              <a:t>Бюджет муниципального образования</a:t>
            </a:r>
          </a:p>
          <a:p>
            <a:pPr algn="ctr"/>
            <a:r>
              <a:rPr lang="ru-RU" sz="2400" b="1" dirty="0" smtClean="0">
                <a:solidFill>
                  <a:srgbClr val="000000"/>
                </a:solidFill>
              </a:rPr>
              <a:t>«Малопургинский район»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 решением Совета депутатов муниципального образования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Малопургинский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от 5 декабря 2019  года № 26-5-245 «О бюджете муниципального образования «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Малопургинский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2020 год и на плановый период 2021 и 2022 годов»</a:t>
            </a:r>
          </a:p>
          <a:p>
            <a:pPr algn="ctr"/>
            <a:endParaRPr lang="ru-RU" sz="14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73100" y="2667000"/>
            <a:ext cx="7774632" cy="2743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Публичные слушания по проекту бюджета муниципального образования «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Малопургинский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на 2020 год и на плановый период 2021 и 2022 год проведены 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декабря 2019 года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Публичные слушания проекта Решения «Об исполнении бюджета муниципального образования «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Малопургинский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за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год» состоялись           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 марта 2021 года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32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0387216"/>
              </p:ext>
            </p:extLst>
          </p:nvPr>
        </p:nvGraphicFramePr>
        <p:xfrm>
          <a:off x="228600" y="1557754"/>
          <a:ext cx="8686800" cy="4817646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524706"/>
                <a:gridCol w="2523294"/>
                <a:gridCol w="1676400"/>
                <a:gridCol w="1371600"/>
                <a:gridCol w="1295400"/>
                <a:gridCol w="1295400"/>
              </a:tblGrid>
              <a:tr h="1033046"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6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6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Первоначально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утвержденный план на 20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6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Уточненный план на 20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 </a:t>
                      </a:r>
                      <a:endParaRPr lang="ru-RU" sz="16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 на 01.01.202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г.</a:t>
                      </a:r>
                      <a:endParaRPr lang="ru-RU" sz="16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исполнения к уточнен-ному плану</a:t>
                      </a:r>
                      <a:endParaRPr lang="ru-RU" sz="16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Общий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объем доходов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939 291,5</a:t>
                      </a: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1 082 533,0</a:t>
                      </a: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1 048 533,6</a:t>
                      </a: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96,9</a:t>
                      </a:r>
                      <a:endParaRPr lang="ru-RU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1.1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231 993,0</a:t>
                      </a: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221 613,0</a:t>
                      </a: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218 894,2</a:t>
                      </a: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98,8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75364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1.2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707 298,5</a:t>
                      </a: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860 920,0</a:t>
                      </a: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829 639,4</a:t>
                      </a: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96,4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Общий объем расходов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945 691,5</a:t>
                      </a: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1 102 702,2</a:t>
                      </a: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1 073 716,0</a:t>
                      </a: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97,4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ДЕФИЦИТ (-)/</a:t>
                      </a:r>
                    </a:p>
                    <a:p>
                      <a:pPr algn="l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ПРОФИЦИТ (+)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-6 400,0</a:t>
                      </a: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-20 169,2</a:t>
                      </a: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-25 182,4</a:t>
                      </a:r>
                    </a:p>
                    <a:p>
                      <a:pPr algn="ctr"/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582" y="227013"/>
            <a:ext cx="8229600" cy="1017587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характеристики бюджета муниципального образования «</a:t>
            </a:r>
            <a:r>
              <a:rPr lang="ru-RU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Малопургинский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 на 20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год.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62800" y="121920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Тыс. рублей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6588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04800"/>
            <a:ext cx="8229600" cy="1139825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Структура доходов бюджета муниципального образования «Малопургинский район» в 20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году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232809440"/>
              </p:ext>
            </p:extLst>
          </p:nvPr>
        </p:nvGraphicFramePr>
        <p:xfrm>
          <a:off x="381000" y="1524000"/>
          <a:ext cx="8153400" cy="439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281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17717</TotalTime>
  <Words>3571</Words>
  <Application>Microsoft Office PowerPoint</Application>
  <PresentationFormat>Экран (4:3)</PresentationFormat>
  <Paragraphs>824</Paragraphs>
  <Slides>35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Волна</vt:lpstr>
      <vt:lpstr>Муниципальное образование «Малопургинский район»</vt:lpstr>
      <vt:lpstr>Основные направления бюджетной политики на 2020 год и на плановый период 2021 и 2022 годов (установлены Постановлением Администрации муниципального образования «Малопургинский район» от 22 октября 2019 года № 1198) </vt:lpstr>
      <vt:lpstr>Основные направления бюджетной политики на 2020 год и на плановый период 2021 и 2022 годов(продолжение)</vt:lpstr>
      <vt:lpstr>Основные направления бюджетной политики на 2020 год и на плановый период 2021 и 2022 годов(продолжение)</vt:lpstr>
      <vt:lpstr>Основные направления бюджетной политики на 2020 год и на плановый период 2021 и 2022 годов(продолжение)</vt:lpstr>
      <vt:lpstr>Основные направления налоговой политики на 2020 год и на плановый период 2021 и 2022 годов (установлены Постановлением Администрации муниципального образования «Малопургинский район» от 22 октября 2019 года № 1198) </vt:lpstr>
      <vt:lpstr>Презентация PowerPoint</vt:lpstr>
      <vt:lpstr> Основные характеристики бюджета муниципального образования «Малопургинский район» на 2020 год.  </vt:lpstr>
      <vt:lpstr>Структура доходов бюджета муниципального образования «Малопургинский район» в 2020 году</vt:lpstr>
      <vt:lpstr>Структура налоговых и неналоговых доходов  бюджета муниципального образования  «Малопургинский район» в 2020 году</vt:lpstr>
      <vt:lpstr>Основные источники формирования налоговых и  неналоговых доходов бюджета муниципального образования «Малопургинский район» в 2020 году </vt:lpstr>
      <vt:lpstr>Динамика поступления налоговых и неналоговых доходов в бюджет муниципального образования «Малопургинский район» за 2012-2020 годы                                                                                                   тыс. рублей                                                                                                                                                                                            </vt:lpstr>
      <vt:lpstr>Безвозмездные поступления  в бюджет муниципального образования «Малопругинский район» в 2020 году                                                                                                                                            тыс.руб. </vt:lpstr>
      <vt:lpstr>Безвозмездные поступления в бюджет района в 2020 году</vt:lpstr>
      <vt:lpstr>Структура расходов  бюджета муниципального образования «Малопургинский район» в 2020 году</vt:lpstr>
      <vt:lpstr>Расходы бюджета муниципального образования «Малопургинский район» в 2020 году по направлениям</vt:lpstr>
      <vt:lpstr>Расходы социальной направленности бюджета муниципального образования «Малопургинский район» на 2020 год</vt:lpstr>
      <vt:lpstr>Расходы бюджета муниципального образования «Малопургинский район» по разделам и подразделам  в 2020 году, тыс. руб.                                                                                             </vt:lpstr>
      <vt:lpstr>Расходы бюджета муниципального образования «Малопургинский район» по разделам и подразделам  в 2020 году, тыс. руб. (продолжение) </vt:lpstr>
      <vt:lpstr>Расходы бюджета муниципального образования «Малопургинский район» по разделам и подразделам  в  2020 году, тыс. руб. (продолжение) </vt:lpstr>
      <vt:lpstr>Расходы бюджета муниципального образования «Малопургинский район» по разделам и подразделам  в 2020 году, тыс. руб. (продолжение)</vt:lpstr>
      <vt:lpstr>Структура расходов бюджета муниципального образования «Малопургинский район» по разделам в 2020 году в % к общему объему</vt:lpstr>
      <vt:lpstr>РАСХОДЫ БЮДЖЕТА МУНИЦИПАЛЬНОГО ОБРАЗОВАНИЯ «МАЛОПУРГИНСКИЙ РАЙОН» В РАСЧЕТЕ НА ДУШУ НАСЕЛЕНИЯ (рублей).</vt:lpstr>
      <vt:lpstr>Расходы на образование за 2020 год</vt:lpstr>
      <vt:lpstr>Основные направления расходов в области  культуры  в  2020 году </vt:lpstr>
      <vt:lpstr>Общегосударственные вопросы в 2020 году </vt:lpstr>
      <vt:lpstr>Основные направления расходов в области социальной политики в 2020 году</vt:lpstr>
      <vt:lpstr>Источники финансирования дефицита бюджета муниципального образования «Малопургинский район»</vt:lpstr>
      <vt:lpstr>Динамика муниципального долга  тыс. рублей</vt:lpstr>
      <vt:lpstr>Сведения о мерах социальной поддержки отдельных целевых групп в 2020 году.</vt:lpstr>
      <vt:lpstr>Сведения о мерах социальной поддержки отдельных целевых групп в 2020 году (продолжение)</vt:lpstr>
      <vt:lpstr>Презентация PowerPoint</vt:lpstr>
      <vt:lpstr>Расходы на реализацию муниципальных программ</vt:lpstr>
      <vt:lpstr>Расходы муниципального образования  «Малопургинский  район» за 2020 год  на реализацию муниципальных программ (1)                                                                                                                                                                   тыс.руб.</vt:lpstr>
      <vt:lpstr>Расходы муниципального образования  «Малопургинский  район» за 2020 год  на реализацию муниципальных программ (2)                                                                                                                      тыс.руб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ovk1963@yandex.ru</cp:lastModifiedBy>
  <cp:revision>979</cp:revision>
  <cp:lastPrinted>2021-03-22T09:59:54Z</cp:lastPrinted>
  <dcterms:created xsi:type="dcterms:W3CDTF">1601-01-01T00:00:00Z</dcterms:created>
  <dcterms:modified xsi:type="dcterms:W3CDTF">2021-04-02T06:28:28Z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