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43"/>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320" r:id="rId17"/>
    <p:sldId id="258" r:id="rId18"/>
    <p:sldId id="259" r:id="rId19"/>
    <p:sldId id="309" r:id="rId20"/>
    <p:sldId id="263" r:id="rId21"/>
    <p:sldId id="265" r:id="rId22"/>
    <p:sldId id="271" r:id="rId23"/>
    <p:sldId id="274" r:id="rId24"/>
    <p:sldId id="307" r:id="rId25"/>
    <p:sldId id="273" r:id="rId26"/>
    <p:sldId id="288" r:id="rId27"/>
    <p:sldId id="298" r:id="rId28"/>
    <p:sldId id="321" r:id="rId29"/>
    <p:sldId id="310" r:id="rId30"/>
    <p:sldId id="277" r:id="rId31"/>
    <p:sldId id="278" r:id="rId32"/>
    <p:sldId id="279" r:id="rId33"/>
    <p:sldId id="301" r:id="rId34"/>
    <p:sldId id="302" r:id="rId35"/>
    <p:sldId id="303" r:id="rId36"/>
    <p:sldId id="312" r:id="rId37"/>
    <p:sldId id="319" r:id="rId38"/>
    <p:sldId id="283" r:id="rId39"/>
    <p:sldId id="284" r:id="rId40"/>
    <p:sldId id="285" r:id="rId41"/>
    <p:sldId id="286" r:id="rId42"/>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CCFF"/>
    <a:srgbClr val="CCFFFF"/>
    <a:srgbClr val="CC99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5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2013 год (исполнение)</c:v>
                </c:pt>
                <c:pt idx="1">
                  <c:v>2014 год (исполнение)</c:v>
                </c:pt>
                <c:pt idx="2">
                  <c:v>2015 год (исполнение)</c:v>
                </c:pt>
                <c:pt idx="3">
                  <c:v>2016 год (исполнение)</c:v>
                </c:pt>
                <c:pt idx="4">
                  <c:v>2017 год (исполнение)</c:v>
                </c:pt>
                <c:pt idx="5">
                  <c:v>2018 год (исполнение)</c:v>
                </c:pt>
                <c:pt idx="6">
                  <c:v>2019 год (исполнение)</c:v>
                </c:pt>
                <c:pt idx="7">
                  <c:v>2020 год (прогноз)</c:v>
                </c:pt>
                <c:pt idx="8">
                  <c:v>2021 год (прогноз)</c:v>
                </c:pt>
                <c:pt idx="9">
                  <c:v>2022 год (прогноз)</c:v>
                </c:pt>
                <c:pt idx="10">
                  <c:v>2023 год (прогноз)</c:v>
                </c:pt>
              </c:strCache>
            </c:strRef>
          </c:cat>
          <c:val>
            <c:numRef>
              <c:f>Лист1!$B$2:$B$12</c:f>
              <c:numCache>
                <c:formatCode>General</c:formatCode>
                <c:ptCount val="11"/>
                <c:pt idx="0">
                  <c:v>68272</c:v>
                </c:pt>
                <c:pt idx="1">
                  <c:v>147574</c:v>
                </c:pt>
                <c:pt idx="2">
                  <c:v>170074.2</c:v>
                </c:pt>
                <c:pt idx="3">
                  <c:v>178234</c:v>
                </c:pt>
                <c:pt idx="4">
                  <c:v>178106</c:v>
                </c:pt>
                <c:pt idx="5">
                  <c:v>192291.4</c:v>
                </c:pt>
                <c:pt idx="6">
                  <c:v>201872.1</c:v>
                </c:pt>
                <c:pt idx="7">
                  <c:v>198956</c:v>
                </c:pt>
                <c:pt idx="8">
                  <c:v>218046</c:v>
                </c:pt>
                <c:pt idx="9">
                  <c:v>216078</c:v>
                </c:pt>
                <c:pt idx="10">
                  <c:v>216079</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2013 год (исполнение)</c:v>
                </c:pt>
                <c:pt idx="1">
                  <c:v>2014 год (исполнение)</c:v>
                </c:pt>
                <c:pt idx="2">
                  <c:v>2015 год (исполнение)</c:v>
                </c:pt>
                <c:pt idx="3">
                  <c:v>2016 год (исполнение)</c:v>
                </c:pt>
                <c:pt idx="4">
                  <c:v>2017 год (исполнение)</c:v>
                </c:pt>
                <c:pt idx="5">
                  <c:v>2018 год (исполнение)</c:v>
                </c:pt>
                <c:pt idx="6">
                  <c:v>2019 год (исполнение)</c:v>
                </c:pt>
                <c:pt idx="7">
                  <c:v>2020 год (прогноз)</c:v>
                </c:pt>
                <c:pt idx="8">
                  <c:v>2021 год (прогноз)</c:v>
                </c:pt>
                <c:pt idx="9">
                  <c:v>2022 год (прогноз)</c:v>
                </c:pt>
                <c:pt idx="10">
                  <c:v>2023 год (прогноз)</c:v>
                </c:pt>
              </c:strCache>
            </c:strRef>
          </c:cat>
          <c:val>
            <c:numRef>
              <c:f>Лист1!$C$2:$C$12</c:f>
              <c:numCache>
                <c:formatCode>General</c:formatCode>
                <c:ptCount val="11"/>
                <c:pt idx="0">
                  <c:v>11276</c:v>
                </c:pt>
                <c:pt idx="1">
                  <c:v>13247</c:v>
                </c:pt>
                <c:pt idx="2">
                  <c:v>9975.2000000000007</c:v>
                </c:pt>
                <c:pt idx="3">
                  <c:v>13595.2</c:v>
                </c:pt>
                <c:pt idx="4">
                  <c:v>10262</c:v>
                </c:pt>
                <c:pt idx="5">
                  <c:v>9292.7999999999993</c:v>
                </c:pt>
                <c:pt idx="6">
                  <c:v>18478.5</c:v>
                </c:pt>
                <c:pt idx="7">
                  <c:v>18315</c:v>
                </c:pt>
                <c:pt idx="8">
                  <c:v>22785</c:v>
                </c:pt>
                <c:pt idx="9">
                  <c:v>12593</c:v>
                </c:pt>
                <c:pt idx="10">
                  <c:v>12541</c:v>
                </c:pt>
              </c:numCache>
            </c:numRef>
          </c:val>
          <c:smooth val="0"/>
        </c:ser>
        <c:dLbls>
          <c:showLegendKey val="0"/>
          <c:showVal val="1"/>
          <c:showCatName val="0"/>
          <c:showSerName val="0"/>
          <c:showPercent val="0"/>
          <c:showBubbleSize val="0"/>
        </c:dLbls>
        <c:marker val="1"/>
        <c:smooth val="0"/>
        <c:axId val="155355008"/>
        <c:axId val="155355776"/>
      </c:lineChart>
      <c:catAx>
        <c:axId val="155355008"/>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5355776"/>
        <c:crosses val="autoZero"/>
        <c:auto val="1"/>
        <c:lblAlgn val="ctr"/>
        <c:lblOffset val="100"/>
        <c:noMultiLvlLbl val="0"/>
      </c:catAx>
      <c:valAx>
        <c:axId val="155355776"/>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5355008"/>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218046</c:v>
                </c:pt>
                <c:pt idx="1">
                  <c:v>22785</c:v>
                </c:pt>
                <c:pt idx="2" formatCode="General">
                  <c:v>606720</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216078</c:v>
                </c:pt>
                <c:pt idx="1">
                  <c:v>12593</c:v>
                </c:pt>
                <c:pt idx="2">
                  <c:v>527906.30000000005</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dPt>
          <c:dPt>
            <c:idx val="1"/>
            <c:bubble3D val="0"/>
            <c:spPr>
              <a:solidFill>
                <a:srgbClr val="FF66FF"/>
              </a:solidFill>
            </c:spPr>
          </c:dPt>
          <c:dPt>
            <c:idx val="2"/>
            <c:bubble3D val="0"/>
            <c:explosion val="37"/>
            <c:spPr>
              <a:solidFill>
                <a:srgbClr val="00B0F0"/>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216079</c:v>
                </c:pt>
                <c:pt idx="1">
                  <c:v>12541</c:v>
                </c:pt>
                <c:pt idx="2">
                  <c:v>571297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3272562969102544"/>
          <c:y val="2.5831668429506013E-2"/>
          <c:w val="0.335504903992264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3.3394345443661646E-3"/>
                  <c:y val="5.6097741303459529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Лист1!$A$2:$A$10</c:f>
              <c:strCache>
                <c:ptCount val="9"/>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Межбюджетные трансферты поселениям</c:v>
                </c:pt>
                <c:pt idx="8">
                  <c:v>Прчие расходы</c:v>
                </c:pt>
              </c:strCache>
            </c:strRef>
          </c:cat>
          <c:val>
            <c:numRef>
              <c:f>Лист1!$B$2:$B$10</c:f>
              <c:numCache>
                <c:formatCode>General</c:formatCode>
                <c:ptCount val="9"/>
                <c:pt idx="0">
                  <c:v>115857.60000000001</c:v>
                </c:pt>
                <c:pt idx="1">
                  <c:v>85744.8</c:v>
                </c:pt>
                <c:pt idx="2">
                  <c:v>510326.4</c:v>
                </c:pt>
                <c:pt idx="3">
                  <c:v>77831.3</c:v>
                </c:pt>
                <c:pt idx="4">
                  <c:v>40516</c:v>
                </c:pt>
                <c:pt idx="5">
                  <c:v>1300</c:v>
                </c:pt>
                <c:pt idx="6">
                  <c:v>500</c:v>
                </c:pt>
                <c:pt idx="7">
                  <c:v>26252.5</c:v>
                </c:pt>
                <c:pt idx="8">
                  <c:v>977.5</c:v>
                </c:pt>
              </c:numCache>
            </c:numRef>
          </c:val>
        </c:ser>
        <c:dLbls>
          <c:showLegendKey val="0"/>
          <c:showVal val="0"/>
          <c:showCatName val="0"/>
          <c:showSerName val="0"/>
          <c:showPercent val="0"/>
          <c:showBubbleSize val="0"/>
        </c:dLbls>
        <c:gapWidth val="82"/>
        <c:axId val="164600448"/>
        <c:axId val="164598912"/>
      </c:barChart>
      <c:valAx>
        <c:axId val="164598912"/>
        <c:scaling>
          <c:orientation val="minMax"/>
        </c:scaling>
        <c:delete val="0"/>
        <c:axPos val="b"/>
        <c:majorGridlines/>
        <c:numFmt formatCode="General" sourceLinked="1"/>
        <c:majorTickMark val="out"/>
        <c:minorTickMark val="none"/>
        <c:tickLblPos val="nextTo"/>
        <c:crossAx val="164600448"/>
        <c:crosses val="autoZero"/>
        <c:crossBetween val="between"/>
      </c:valAx>
      <c:catAx>
        <c:axId val="164600448"/>
        <c:scaling>
          <c:orientation val="minMax"/>
        </c:scaling>
        <c:delete val="0"/>
        <c:axPos val="l"/>
        <c:minorGridlines/>
        <c:numFmt formatCode="General" sourceLinked="1"/>
        <c:majorTickMark val="out"/>
        <c:minorTickMark val="none"/>
        <c:tickLblPos val="nextTo"/>
        <c:txPr>
          <a:bodyPr/>
          <a:lstStyle/>
          <a:p>
            <a:pPr>
              <a:defRPr sz="1600" baseline="0"/>
            </a:pPr>
            <a:endParaRPr lang="ru-RU"/>
          </a:p>
        </c:txPr>
        <c:crossAx val="164598912"/>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ScaleX="136364" custLinFactNeighborX="0" custLinFactNeighborY="68990">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NeighborX="-893" custLinFactNeighborY="50952">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rgbClr val="92D050"/>
            </a:gs>
            <a:gs pos="55000">
              <a:schemeClr val="accent1">
                <a:tint val="44500"/>
                <a:satMod val="160000"/>
              </a:schemeClr>
            </a:gs>
            <a:gs pos="98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tx1"/>
              </a:solidFill>
              <a:latin typeface="Times New Roman" pitchFamily="18" charset="0"/>
              <a:cs typeface="Times New Roman" pitchFamily="18" charset="0"/>
            </a:rPr>
            <a:t>629 973,7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b="1" dirty="0" smtClean="0">
              <a:solidFill>
                <a:schemeClr val="tx1"/>
              </a:solidFill>
              <a:latin typeface="Times New Roman" panose="02020603050405020304" pitchFamily="18" charset="0"/>
              <a:cs typeface="Times New Roman" panose="02020603050405020304" pitchFamily="18" charset="0"/>
            </a:rPr>
            <a:t>25 801</a:t>
          </a:r>
          <a:endParaRPr lang="ru-RU" b="1" dirty="0" smtClean="0">
            <a:solidFill>
              <a:schemeClr val="tx1"/>
            </a:solidFill>
            <a:latin typeface="Times New Roman" panose="02020603050405020304" pitchFamily="18" charset="0"/>
            <a:cs typeface="Times New Roman" panose="02020603050405020304" pitchFamily="18" charset="0"/>
          </a:endParaRP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sz="1700" b="1" dirty="0" smtClean="0">
              <a:latin typeface="Times New Roman" panose="02020603050405020304" pitchFamily="18" charset="0"/>
              <a:cs typeface="Times New Roman" panose="02020603050405020304" pitchFamily="18" charset="0"/>
            </a:rPr>
            <a:t>2 150</a:t>
          </a:r>
          <a:endParaRPr lang="ru-RU" sz="1700" b="1" dirty="0" smtClean="0">
            <a:latin typeface="Times New Roman" panose="02020603050405020304" pitchFamily="18" charset="0"/>
            <a:cs typeface="Times New Roman" panose="02020603050405020304" pitchFamily="18" charset="0"/>
          </a:endParaRP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15 323</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1 277</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en-US" b="1" dirty="0" smtClean="0">
              <a:latin typeface="Times New Roman" panose="02020603050405020304" pitchFamily="18" charset="0"/>
              <a:cs typeface="Times New Roman" panose="02020603050405020304" pitchFamily="18" charset="0"/>
            </a:rPr>
            <a:t>3 479</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290</a:t>
          </a:r>
          <a:r>
            <a:rPr lang="ru-RU" b="1" dirty="0" smtClean="0">
              <a:latin typeface="Times New Roman" panose="02020603050405020304" pitchFamily="18" charset="0"/>
              <a:cs typeface="Times New Roman" panose="02020603050405020304" pitchFamily="18" charset="0"/>
            </a:rPr>
            <a:t>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2 337</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195</a:t>
          </a:r>
          <a:r>
            <a:rPr lang="ru-RU" b="1" dirty="0" smtClean="0">
              <a:latin typeface="Times New Roman" panose="02020603050405020304" pitchFamily="18" charset="0"/>
              <a:cs typeface="Times New Roman" panose="02020603050405020304" pitchFamily="18" charset="0"/>
            </a:rPr>
            <a:t>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a:t>
          </a:r>
          <a:r>
            <a:rPr lang="en-US" i="1" dirty="0" smtClean="0">
              <a:solidFill>
                <a:schemeClr val="tx1"/>
              </a:solidFill>
              <a:latin typeface="Times New Roman" pitchFamily="18" charset="0"/>
              <a:cs typeface="Times New Roman" pitchFamily="18" charset="0"/>
            </a:rPr>
            <a:t>101 120,4</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Общее образование </a:t>
          </a:r>
          <a:r>
            <a:rPr lang="en-US" i="1" dirty="0" smtClean="0">
              <a:solidFill>
                <a:schemeClr val="tx1"/>
              </a:solidFill>
              <a:latin typeface="Times New Roman" pitchFamily="18" charset="0"/>
              <a:cs typeface="Times New Roman" pitchFamily="18" charset="0"/>
            </a:rPr>
            <a:t>359 458,1</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Другие вопросы в области образования </a:t>
          </a:r>
          <a:r>
            <a:rPr lang="en-US" i="1" dirty="0" smtClean="0">
              <a:solidFill>
                <a:schemeClr val="tx1"/>
              </a:solidFill>
              <a:latin typeface="Times New Roman" pitchFamily="18" charset="0"/>
              <a:cs typeface="Times New Roman" pitchFamily="18" charset="0"/>
            </a:rPr>
            <a:t>5 280,1</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dgm:t>
        <a:bodyPr/>
        <a:lstStyle/>
        <a:p>
          <a:r>
            <a:rPr lang="ru-RU" b="0" i="1" u="none" dirty="0" smtClean="0">
              <a:latin typeface="Times New Roman" pitchFamily="18" charset="0"/>
              <a:cs typeface="Times New Roman" pitchFamily="18" charset="0"/>
            </a:rPr>
            <a:t>  </a:t>
          </a:r>
          <a:r>
            <a:rPr lang="ru-RU" b="0" i="1" u="none" dirty="0" smtClean="0">
              <a:solidFill>
                <a:schemeClr val="tx1"/>
              </a:solidFill>
              <a:latin typeface="Times New Roman" pitchFamily="18" charset="0"/>
              <a:cs typeface="Times New Roman" pitchFamily="18" charset="0"/>
            </a:rPr>
            <a:t>Молодежная политика и оздоровление детей </a:t>
          </a:r>
          <a:r>
            <a:rPr lang="en-US" b="0" i="1" u="none" dirty="0" smtClean="0">
              <a:solidFill>
                <a:schemeClr val="tx1"/>
              </a:solidFill>
              <a:latin typeface="Times New Roman" pitchFamily="18" charset="0"/>
              <a:cs typeface="Times New Roman" pitchFamily="18" charset="0"/>
            </a:rPr>
            <a:t>311,3</a:t>
          </a:r>
          <a:r>
            <a:rPr lang="ru-RU" b="0" i="1" u="none" dirty="0" smtClean="0">
              <a:solidFill>
                <a:schemeClr val="tx1"/>
              </a:solidFill>
              <a:latin typeface="Times New Roman" pitchFamily="18" charset="0"/>
              <a:cs typeface="Times New Roman" pitchFamily="18" charset="0"/>
            </a:rPr>
            <a:t> 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Дополнительное образование детей </a:t>
          </a:r>
          <a:r>
            <a:rPr lang="en-US" b="0" i="1" u="none" dirty="0" smtClean="0">
              <a:solidFill>
                <a:schemeClr val="tx1"/>
              </a:solidFill>
              <a:latin typeface="Times New Roman" pitchFamily="18" charset="0"/>
              <a:cs typeface="Times New Roman" pitchFamily="18" charset="0"/>
            </a:rPr>
            <a:t>44 156,5</a:t>
          </a:r>
          <a:r>
            <a:rPr lang="ru-RU" b="0" i="1" u="none" dirty="0" smtClean="0">
              <a:solidFill>
                <a:schemeClr val="tx1"/>
              </a:solidFill>
              <a:latin typeface="Times New Roman" pitchFamily="18" charset="0"/>
              <a:cs typeface="Times New Roman" pitchFamily="18" charset="0"/>
            </a:rPr>
            <a:t>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000" dirty="0" smtClean="0"/>
            <a:t>   </a:t>
          </a:r>
          <a:r>
            <a:rPr lang="ru-RU" sz="1600" b="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a:t>
          </a:r>
          <a:r>
            <a:rPr lang="en-US" sz="1600" b="0" i="1" dirty="0" smtClean="0">
              <a:solidFill>
                <a:schemeClr val="tx1"/>
              </a:solidFill>
              <a:latin typeface="Times New Roman" pitchFamily="18" charset="0"/>
              <a:cs typeface="Times New Roman" pitchFamily="18" charset="0"/>
            </a:rPr>
            <a:t>21 961,4 </a:t>
          </a:r>
          <a:r>
            <a:rPr lang="ru-RU" sz="1600" b="0" i="1" dirty="0" smtClean="0">
              <a:solidFill>
                <a:schemeClr val="tx1"/>
              </a:solidFill>
              <a:latin typeface="Times New Roman" pitchFamily="18" charset="0"/>
              <a:cs typeface="Times New Roman" pitchFamily="18" charset="0"/>
            </a:rPr>
            <a:t>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a:t>
          </a:r>
          <a:r>
            <a:rPr lang="en-US" sz="1600" i="1" dirty="0" smtClean="0">
              <a:solidFill>
                <a:schemeClr val="tx1"/>
              </a:solidFill>
              <a:latin typeface="Times New Roman" pitchFamily="18" charset="0"/>
              <a:cs typeface="Times New Roman" pitchFamily="18" charset="0"/>
            </a:rPr>
            <a:t>50 569,1</a:t>
          </a:r>
          <a:r>
            <a:rPr lang="ru-RU" sz="1600" i="1" dirty="0" smtClean="0">
              <a:solidFill>
                <a:schemeClr val="tx1"/>
              </a:solidFill>
              <a:latin typeface="Times New Roman" pitchFamily="18" charset="0"/>
              <a:cs typeface="Times New Roman" pitchFamily="18" charset="0"/>
            </a:rPr>
            <a:t>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en-US" sz="1600" b="0" i="1" u="none" dirty="0" smtClean="0">
              <a:solidFill>
                <a:schemeClr val="tx1"/>
              </a:solidFill>
              <a:latin typeface="Times New Roman" pitchFamily="18" charset="0"/>
              <a:cs typeface="Times New Roman" pitchFamily="18" charset="0"/>
            </a:rPr>
            <a:t>4 700,8</a:t>
          </a:r>
          <a:r>
            <a:rPr lang="ru-RU" sz="1600" b="0" i="1" u="none" dirty="0" smtClean="0">
              <a:solidFill>
                <a:schemeClr val="tx1"/>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dgm:t>
        <a:bodyPr/>
        <a:lstStyle/>
        <a:p>
          <a:endParaRPr lang="ru-RU"/>
        </a:p>
      </dgm:t>
    </dgm:pt>
    <dgm:pt modelId="{4BCD9386-B42A-43E9-9E42-8860F332838C}" type="pres">
      <dgm:prSet presAssocID="{6986C4B9-B145-472D-B5FE-F8225511AC7D}" presName="text_3" presStyleLbl="node1" presStyleIdx="2" presStyleCnt="5">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5"/>
      <dgm:spPr/>
      <dgm:t>
        <a:bodyPr/>
        <a:lstStyle/>
        <a:p>
          <a:endParaRPr lang="ru-RU"/>
        </a:p>
      </dgm:t>
    </dgm:pt>
    <dgm:pt modelId="{B0E398A9-C94D-456A-8C1D-57306AD579F3}" type="pres">
      <dgm:prSet presAssocID="{57D1A95B-FCA3-4CCF-BC28-0705EF0DA074}" presName="text_4" presStyleLbl="node1" presStyleIdx="3" presStyleCnt="5">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5"/>
      <dgm:spPr/>
      <dgm:t>
        <a:bodyPr/>
        <a:lstStyle/>
        <a:p>
          <a:endParaRPr lang="ru-RU"/>
        </a:p>
      </dgm:t>
    </dgm:pt>
    <dgm:pt modelId="{7BFDF38A-7A6C-44A3-B854-AB903B26F64E}" type="pres">
      <dgm:prSet presAssocID="{6166C842-3454-4E35-8E0D-1CCF6F70E2CB}" presName="text_5" presStyleLbl="node1" presStyleIdx="4" presStyleCnt="5">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5"/>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1C0B6-FDE0-42D2-8FF1-4702BA4D7C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C96C9CD-5C6A-4F7A-A9D7-9718E7758167}">
      <dgm:prSet phldrT="[Текст]" custT="1"/>
      <dgm:spPr/>
      <dgm:t>
        <a:bodyPr/>
        <a:lstStyle/>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r>
            <a:rPr lang="ru-RU" sz="1600" dirty="0" smtClean="0"/>
            <a:t>Основные направления бюджетной политики на 2021-2023 годы</a:t>
          </a:r>
          <a:endParaRPr lang="ru-RU" sz="1600" dirty="0"/>
        </a:p>
      </dgm:t>
    </dgm:pt>
    <dgm:pt modelId="{787E6B42-7EA2-4CAE-96C4-DA35D4E4F9E7}" type="parTrans" cxnId="{B591CA87-D0A1-44CB-BFBD-CCADF80038F7}">
      <dgm:prSet/>
      <dgm:spPr/>
      <dgm:t>
        <a:bodyPr/>
        <a:lstStyle/>
        <a:p>
          <a:endParaRPr lang="ru-RU"/>
        </a:p>
      </dgm:t>
    </dgm:pt>
    <dgm:pt modelId="{DCC4F44E-07B3-4A80-A1BA-8733D063C044}" type="sibTrans" cxnId="{B591CA87-D0A1-44CB-BFBD-CCADF80038F7}">
      <dgm:prSet/>
      <dgm:spPr/>
      <dgm:t>
        <a:bodyPr/>
        <a:lstStyle/>
        <a:p>
          <a:endParaRPr lang="ru-RU"/>
        </a:p>
      </dgm:t>
    </dgm:pt>
    <dgm:pt modelId="{A89477E6-4F78-46CD-811A-FE22A62F6B9A}">
      <dgm:prSet phldrT="[Текст]" custT="1"/>
      <dgm:spPr>
        <a:gradFill rotWithShape="0">
          <a:gsLst>
            <a:gs pos="0">
              <a:srgbClr val="66FFFF"/>
            </a:gs>
            <a:gs pos="25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сбалансированности и повышение устойчивости бюджета муниципального образования «</a:t>
          </a:r>
          <a:r>
            <a:rPr lang="ru-RU" sz="1500" dirty="0" err="1" smtClean="0"/>
            <a:t>Малопургинский</a:t>
          </a:r>
          <a:r>
            <a:rPr lang="ru-RU" sz="1500" dirty="0" smtClean="0"/>
            <a:t> район», в том числе за счет мер бюджетной консолидации</a:t>
          </a:r>
        </a:p>
      </dgm:t>
    </dgm:pt>
    <dgm:pt modelId="{1AE69C3A-CC27-4FE9-AA21-3894F00492B1}" type="parTrans" cxnId="{9AA60F17-5630-46F1-9768-6BD202824878}">
      <dgm:prSet/>
      <dgm:spPr/>
      <dgm:t>
        <a:bodyPr/>
        <a:lstStyle/>
        <a:p>
          <a:endParaRPr lang="ru-RU"/>
        </a:p>
      </dgm:t>
    </dgm:pt>
    <dgm:pt modelId="{49A22CD1-CD89-43CA-8F6A-9DC35CD187B0}" type="sibTrans" cxnId="{9AA60F17-5630-46F1-9768-6BD202824878}">
      <dgm:prSet/>
      <dgm:spPr/>
      <dgm:t>
        <a:bodyPr/>
        <a:lstStyle/>
        <a:p>
          <a:endParaRPr lang="ru-RU"/>
        </a:p>
      </dgm:t>
    </dgm:pt>
    <dgm:pt modelId="{433E0D5D-007D-4CBF-9945-D0592BA63384}">
      <dgm:prSet phldrT="[Текст]" custT="1"/>
      <dgm:spPr>
        <a:gradFill rotWithShape="0">
          <a:gsLst>
            <a:gs pos="0">
              <a:srgbClr val="66FFFF"/>
            </a:gs>
            <a:gs pos="50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стратегическая </a:t>
          </a:r>
          <a:r>
            <a:rPr lang="ru-RU" sz="1500" dirty="0" err="1" smtClean="0"/>
            <a:t>приоритизация</a:t>
          </a:r>
          <a:r>
            <a:rPr lang="ru-RU" sz="1500" dirty="0" smtClean="0"/>
            <a:t> расходов, гарантированное исполнение социальных обязательств бюджета муниципального образования «</a:t>
          </a:r>
          <a:r>
            <a:rPr lang="ru-RU" sz="1500" dirty="0" err="1" smtClean="0"/>
            <a:t>Малопургинский</a:t>
          </a:r>
          <a:r>
            <a:rPr lang="ru-RU" sz="1500" dirty="0" smtClean="0"/>
            <a:t> район» </a:t>
          </a:r>
        </a:p>
      </dgm:t>
    </dgm:pt>
    <dgm:pt modelId="{0287A57F-8EC1-493C-BA01-353ED5591BEB}" type="parTrans" cxnId="{EED52322-5DA6-4DF4-9505-3AD7EA9B4184}">
      <dgm:prSet/>
      <dgm:spPr/>
      <dgm:t>
        <a:bodyPr/>
        <a:lstStyle/>
        <a:p>
          <a:endParaRPr lang="ru-RU"/>
        </a:p>
      </dgm:t>
    </dgm:pt>
    <dgm:pt modelId="{7EA70754-4805-44A0-A9F1-7C7669B4F6B2}" type="sibTrans" cxnId="{EED52322-5DA6-4DF4-9505-3AD7EA9B4184}">
      <dgm:prSet/>
      <dgm:spPr/>
      <dgm:t>
        <a:bodyPr/>
        <a:lstStyle/>
        <a:p>
          <a:endParaRPr lang="ru-RU"/>
        </a:p>
      </dgm:t>
    </dgm:pt>
    <dgm:pt modelId="{0FB530D5-011F-4BD9-BCED-297CED809169}">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достижения целей и показателей региональных проектов и </a:t>
          </a:r>
          <a:r>
            <a:rPr lang="ru-RU" sz="1500" dirty="0" err="1" smtClean="0"/>
            <a:t>муни-ципальных</a:t>
          </a:r>
          <a:r>
            <a:rPr lang="ru-RU" sz="15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gm:t>
    </dgm:pt>
    <dgm:pt modelId="{DBDAFCFF-0421-4559-A45D-705B4A73ABE4}" type="parTrans" cxnId="{5BDE24A4-8209-4C57-A02F-43E547F98A43}">
      <dgm:prSet/>
      <dgm:spPr/>
      <dgm:t>
        <a:bodyPr/>
        <a:lstStyle/>
        <a:p>
          <a:endParaRPr lang="ru-RU"/>
        </a:p>
      </dgm:t>
    </dgm:pt>
    <dgm:pt modelId="{EEBF502F-739B-4959-B96A-6F2F6BD1FD10}" type="sibTrans" cxnId="{5BDE24A4-8209-4C57-A02F-43E547F98A43}">
      <dgm:prSet/>
      <dgm:spPr/>
      <dgm:t>
        <a:bodyPr/>
        <a:lstStyle/>
        <a:p>
          <a:endParaRPr lang="ru-RU"/>
        </a:p>
      </dgm:t>
    </dgm:pt>
    <dgm:pt modelId="{53C710F6-F042-49A3-B087-D39E01C8044F}">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недопущение необоснованного роста муниципального долга и неисполнения долговых обязательств</a:t>
          </a:r>
        </a:p>
      </dgm:t>
    </dgm:pt>
    <dgm:pt modelId="{41EEE1C1-D4B5-4DF6-9D1D-689F2067EF1A}" type="parTrans" cxnId="{16E8A66B-0AF6-47DD-ADB4-48F122EEBF31}">
      <dgm:prSet/>
      <dgm:spPr/>
      <dgm:t>
        <a:bodyPr/>
        <a:lstStyle/>
        <a:p>
          <a:endParaRPr lang="ru-RU"/>
        </a:p>
      </dgm:t>
    </dgm:pt>
    <dgm:pt modelId="{B81C908D-CF5B-4EE1-B91C-B050633FB96E}" type="sibTrans" cxnId="{16E8A66B-0AF6-47DD-ADB4-48F122EEBF31}">
      <dgm:prSet/>
      <dgm:spPr/>
      <dgm:t>
        <a:bodyPr/>
        <a:lstStyle/>
        <a:p>
          <a:endParaRPr lang="ru-RU"/>
        </a:p>
      </dgm:t>
    </dgm:pt>
    <dgm:pt modelId="{CA86AC92-94DF-48C3-83A5-013B491C4C28}">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привлечение объема муниципальных заимствований, способных обеспечить решение социально-экономических задач по развитию района</a:t>
          </a:r>
        </a:p>
      </dgm:t>
    </dgm:pt>
    <dgm:pt modelId="{700872FD-DF3A-402E-87D3-4AEE1FA6F32B}" type="parTrans" cxnId="{C70FC293-CE0E-48B7-9041-0252510FAA4A}">
      <dgm:prSet/>
      <dgm:spPr/>
      <dgm:t>
        <a:bodyPr/>
        <a:lstStyle/>
        <a:p>
          <a:endParaRPr lang="ru-RU"/>
        </a:p>
      </dgm:t>
    </dgm:pt>
    <dgm:pt modelId="{18E5DA23-2D85-49CF-A3CB-5379C5386E8F}" type="sibTrans" cxnId="{C70FC293-CE0E-48B7-9041-0252510FAA4A}">
      <dgm:prSet/>
      <dgm:spPr/>
      <dgm:t>
        <a:bodyPr/>
        <a:lstStyle/>
        <a:p>
          <a:endParaRPr lang="ru-RU"/>
        </a:p>
      </dgm:t>
    </dgm:pt>
    <dgm:pt modelId="{2ABE7D73-FC3B-4128-BA00-DC3957DB73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проведение мероприятий, направленных на снижение расходов по </a:t>
          </a:r>
          <a:r>
            <a:rPr lang="ru-RU" sz="1500" dirty="0" err="1" smtClean="0"/>
            <a:t>обслужива-нию</a:t>
          </a:r>
          <a:r>
            <a:rPr lang="ru-RU" sz="1500" dirty="0" smtClean="0"/>
            <a:t> муниципального долга муниципального образования «</a:t>
          </a:r>
          <a:r>
            <a:rPr lang="ru-RU" sz="1500" dirty="0" err="1" smtClean="0"/>
            <a:t>Малопургинский</a:t>
          </a:r>
          <a:r>
            <a:rPr lang="ru-RU" sz="1500" dirty="0" smtClean="0"/>
            <a:t> район»</a:t>
          </a:r>
        </a:p>
      </dgm:t>
    </dgm:pt>
    <dgm:pt modelId="{C6D8AA3A-F3DD-4428-9E77-5AB5E405D15F}" type="parTrans" cxnId="{5AC0EA9E-4FCD-4AA9-968D-AE72D2A0E57D}">
      <dgm:prSet/>
      <dgm:spPr/>
      <dgm:t>
        <a:bodyPr/>
        <a:lstStyle/>
        <a:p>
          <a:endParaRPr lang="ru-RU"/>
        </a:p>
      </dgm:t>
    </dgm:pt>
    <dgm:pt modelId="{F3962AE1-A177-44DF-920C-D1AC1DB8BB49}" type="sibTrans" cxnId="{5AC0EA9E-4FCD-4AA9-968D-AE72D2A0E57D}">
      <dgm:prSet/>
      <dgm:spPr/>
      <dgm:t>
        <a:bodyPr/>
        <a:lstStyle/>
        <a:p>
          <a:endParaRPr lang="ru-RU"/>
        </a:p>
      </dgm:t>
    </dgm:pt>
    <dgm:pt modelId="{D4ADB58D-B256-4F76-BE77-12F0EC3B0DE1}" type="pres">
      <dgm:prSet presAssocID="{3251C0B6-FDE0-42D2-8FF1-4702BA4D7C9D}" presName="vert0" presStyleCnt="0">
        <dgm:presLayoutVars>
          <dgm:dir/>
          <dgm:animOne val="branch"/>
          <dgm:animLvl val="lvl"/>
        </dgm:presLayoutVars>
      </dgm:prSet>
      <dgm:spPr/>
      <dgm:t>
        <a:bodyPr/>
        <a:lstStyle/>
        <a:p>
          <a:endParaRPr lang="ru-RU"/>
        </a:p>
      </dgm:t>
    </dgm:pt>
    <dgm:pt modelId="{A3494C64-F87E-4F33-A0E1-71D1F3E8BDD4}" type="pres">
      <dgm:prSet presAssocID="{EC96C9CD-5C6A-4F7A-A9D7-9718E7758167}" presName="thickLine" presStyleLbl="alignNode1" presStyleIdx="0" presStyleCnt="1"/>
      <dgm:spPr/>
    </dgm:pt>
    <dgm:pt modelId="{0981B725-B700-482A-B6CD-30104DDA322C}" type="pres">
      <dgm:prSet presAssocID="{EC96C9CD-5C6A-4F7A-A9D7-9718E7758167}" presName="horz1" presStyleCnt="0"/>
      <dgm:spPr/>
    </dgm:pt>
    <dgm:pt modelId="{49D4C6FE-044D-412A-8575-80E17D11413E}" type="pres">
      <dgm:prSet presAssocID="{EC96C9CD-5C6A-4F7A-A9D7-9718E7758167}" presName="tx1" presStyleLbl="revTx" presStyleIdx="0" presStyleCnt="7" custScaleX="125340"/>
      <dgm:spPr/>
      <dgm:t>
        <a:bodyPr/>
        <a:lstStyle/>
        <a:p>
          <a:endParaRPr lang="ru-RU"/>
        </a:p>
      </dgm:t>
    </dgm:pt>
    <dgm:pt modelId="{709F8915-B0B9-4C09-B92B-0861B940CCCC}" type="pres">
      <dgm:prSet presAssocID="{EC96C9CD-5C6A-4F7A-A9D7-9718E7758167}" presName="vert1" presStyleCnt="0"/>
      <dgm:spPr/>
    </dgm:pt>
    <dgm:pt modelId="{508CB7A8-4CBA-47EF-B9EA-DBDDA3E1B63F}" type="pres">
      <dgm:prSet presAssocID="{A89477E6-4F78-46CD-811A-FE22A62F6B9A}" presName="vertSpace2a" presStyleCnt="0"/>
      <dgm:spPr/>
    </dgm:pt>
    <dgm:pt modelId="{D3FFE396-DE35-4680-8983-9F9EF9B38AB1}" type="pres">
      <dgm:prSet presAssocID="{A89477E6-4F78-46CD-811A-FE22A62F6B9A}" presName="horz2" presStyleCnt="0"/>
      <dgm:spPr/>
    </dgm:pt>
    <dgm:pt modelId="{D67B1261-EBFD-4D33-8D2E-D487C224CC29}" type="pres">
      <dgm:prSet presAssocID="{A89477E6-4F78-46CD-811A-FE22A62F6B9A}" presName="horzSpace2" presStyleCnt="0"/>
      <dgm:spPr/>
    </dgm:pt>
    <dgm:pt modelId="{AD340B23-3081-46AD-85F6-2B57726DE152}" type="pres">
      <dgm:prSet presAssocID="{A89477E6-4F78-46CD-811A-FE22A62F6B9A}" presName="tx2" presStyleLbl="revTx" presStyleIdx="1" presStyleCnt="7" custScaleX="166399" custScaleY="21455" custLinFactNeighborX="-693" custLinFactNeighborY="-3253"/>
      <dgm:spPr/>
      <dgm:t>
        <a:bodyPr/>
        <a:lstStyle/>
        <a:p>
          <a:endParaRPr lang="ru-RU"/>
        </a:p>
      </dgm:t>
    </dgm:pt>
    <dgm:pt modelId="{AC5E7117-9724-4345-8F27-D320730DA6CD}" type="pres">
      <dgm:prSet presAssocID="{A89477E6-4F78-46CD-811A-FE22A62F6B9A}" presName="vert2" presStyleCnt="0"/>
      <dgm:spPr/>
    </dgm:pt>
    <dgm:pt modelId="{8614F24C-7DB4-439B-9C4D-3060C0D5A6FD}" type="pres">
      <dgm:prSet presAssocID="{A89477E6-4F78-46CD-811A-FE22A62F6B9A}" presName="thinLine2b" presStyleLbl="callout" presStyleIdx="0" presStyleCnt="6"/>
      <dgm:spPr/>
    </dgm:pt>
    <dgm:pt modelId="{A34DC013-6424-4B47-BED4-54B1F96C41E6}" type="pres">
      <dgm:prSet presAssocID="{A89477E6-4F78-46CD-811A-FE22A62F6B9A}" presName="vertSpace2b" presStyleCnt="0"/>
      <dgm:spPr/>
    </dgm:pt>
    <dgm:pt modelId="{491EA855-C984-4791-BDAB-6E3343576954}" type="pres">
      <dgm:prSet presAssocID="{433E0D5D-007D-4CBF-9945-D0592BA63384}" presName="horz2" presStyleCnt="0"/>
      <dgm:spPr/>
    </dgm:pt>
    <dgm:pt modelId="{DB01E676-C611-40B7-ACB3-59D155C0ED0F}" type="pres">
      <dgm:prSet presAssocID="{433E0D5D-007D-4CBF-9945-D0592BA63384}" presName="horzSpace2" presStyleCnt="0"/>
      <dgm:spPr/>
    </dgm:pt>
    <dgm:pt modelId="{D23AA275-3CE4-4397-A331-1B06523D758D}" type="pres">
      <dgm:prSet presAssocID="{433E0D5D-007D-4CBF-9945-D0592BA63384}" presName="tx2" presStyleLbl="revTx" presStyleIdx="2" presStyleCnt="7" custScaleX="166373" custScaleY="21952" custLinFactNeighborX="1014" custLinFactNeighborY="-3017"/>
      <dgm:spPr/>
      <dgm:t>
        <a:bodyPr/>
        <a:lstStyle/>
        <a:p>
          <a:endParaRPr lang="ru-RU"/>
        </a:p>
      </dgm:t>
    </dgm:pt>
    <dgm:pt modelId="{16007094-65C1-48E7-8514-919C237FBF17}" type="pres">
      <dgm:prSet presAssocID="{433E0D5D-007D-4CBF-9945-D0592BA63384}" presName="vert2" presStyleCnt="0"/>
      <dgm:spPr/>
    </dgm:pt>
    <dgm:pt modelId="{9EEF18BC-BC47-43B2-8278-66B83E17EBB8}" type="pres">
      <dgm:prSet presAssocID="{433E0D5D-007D-4CBF-9945-D0592BA63384}" presName="thinLine2b" presStyleLbl="callout" presStyleIdx="1" presStyleCnt="6"/>
      <dgm:spPr/>
    </dgm:pt>
    <dgm:pt modelId="{D15DBB1C-45D3-4336-8E87-7C01A73C8BF4}" type="pres">
      <dgm:prSet presAssocID="{433E0D5D-007D-4CBF-9945-D0592BA63384}" presName="vertSpace2b" presStyleCnt="0"/>
      <dgm:spPr/>
    </dgm:pt>
    <dgm:pt modelId="{547FB20C-AF43-475B-9936-184B53D70D5A}" type="pres">
      <dgm:prSet presAssocID="{0FB530D5-011F-4BD9-BCED-297CED809169}" presName="horz2" presStyleCnt="0"/>
      <dgm:spPr/>
    </dgm:pt>
    <dgm:pt modelId="{FAD3A080-8EF9-4989-87B0-78F6274B7CA9}" type="pres">
      <dgm:prSet presAssocID="{0FB530D5-011F-4BD9-BCED-297CED809169}" presName="horzSpace2" presStyleCnt="0"/>
      <dgm:spPr/>
    </dgm:pt>
    <dgm:pt modelId="{3D950BBD-1718-4BA2-A1FC-3CCBCB1745C2}" type="pres">
      <dgm:prSet presAssocID="{0FB530D5-011F-4BD9-BCED-297CED809169}" presName="tx2" presStyleLbl="revTx" presStyleIdx="3" presStyleCnt="7" custScaleX="166078" custScaleY="52140" custLinFactNeighborX="-693" custLinFactNeighborY="-62"/>
      <dgm:spPr/>
      <dgm:t>
        <a:bodyPr/>
        <a:lstStyle/>
        <a:p>
          <a:endParaRPr lang="ru-RU"/>
        </a:p>
      </dgm:t>
    </dgm:pt>
    <dgm:pt modelId="{4334932B-A4E8-435B-BFF1-8F0095617952}" type="pres">
      <dgm:prSet presAssocID="{0FB530D5-011F-4BD9-BCED-297CED809169}" presName="vert2" presStyleCnt="0"/>
      <dgm:spPr/>
    </dgm:pt>
    <dgm:pt modelId="{5F8E755B-2CA6-47A8-94D9-63F882E434A2}" type="pres">
      <dgm:prSet presAssocID="{0FB530D5-011F-4BD9-BCED-297CED809169}" presName="thinLine2b" presStyleLbl="callout" presStyleIdx="2" presStyleCnt="6"/>
      <dgm:spPr/>
    </dgm:pt>
    <dgm:pt modelId="{9CDFCEB4-B905-4470-87AF-ADDCB34B70F0}" type="pres">
      <dgm:prSet presAssocID="{0FB530D5-011F-4BD9-BCED-297CED809169}" presName="vertSpace2b" presStyleCnt="0"/>
      <dgm:spPr/>
    </dgm:pt>
    <dgm:pt modelId="{F6363F4F-300E-4E1E-8DCD-662CE4515BF2}" type="pres">
      <dgm:prSet presAssocID="{53C710F6-F042-49A3-B087-D39E01C8044F}" presName="horz2" presStyleCnt="0"/>
      <dgm:spPr/>
    </dgm:pt>
    <dgm:pt modelId="{DFFD9CB1-26D0-462C-B159-914307B147E6}" type="pres">
      <dgm:prSet presAssocID="{53C710F6-F042-49A3-B087-D39E01C8044F}" presName="horzSpace2" presStyleCnt="0"/>
      <dgm:spPr/>
    </dgm:pt>
    <dgm:pt modelId="{7854A88F-8147-44A9-B356-148489549077}" type="pres">
      <dgm:prSet presAssocID="{53C710F6-F042-49A3-B087-D39E01C8044F}" presName="tx2" presStyleLbl="revTx" presStyleIdx="4" presStyleCnt="7" custScaleX="163927" custScaleY="15106" custLinFactNeighborX="1014" custLinFactNeighborY="139"/>
      <dgm:spPr/>
      <dgm:t>
        <a:bodyPr/>
        <a:lstStyle/>
        <a:p>
          <a:endParaRPr lang="ru-RU"/>
        </a:p>
      </dgm:t>
    </dgm:pt>
    <dgm:pt modelId="{C67FD436-484E-4DAD-8C4A-3AC039954B11}" type="pres">
      <dgm:prSet presAssocID="{53C710F6-F042-49A3-B087-D39E01C8044F}" presName="vert2" presStyleCnt="0"/>
      <dgm:spPr/>
    </dgm:pt>
    <dgm:pt modelId="{3699CDB4-E92F-400D-8B0C-DAA9E3539F17}" type="pres">
      <dgm:prSet presAssocID="{53C710F6-F042-49A3-B087-D39E01C8044F}" presName="thinLine2b" presStyleLbl="callout" presStyleIdx="3" presStyleCnt="6"/>
      <dgm:spPr/>
    </dgm:pt>
    <dgm:pt modelId="{4650156B-BB9D-428D-A244-322783AE4730}" type="pres">
      <dgm:prSet presAssocID="{53C710F6-F042-49A3-B087-D39E01C8044F}" presName="vertSpace2b" presStyleCnt="0"/>
      <dgm:spPr/>
    </dgm:pt>
    <dgm:pt modelId="{1180D04F-618F-447D-B20C-505A9E8E37F6}" type="pres">
      <dgm:prSet presAssocID="{CA86AC92-94DF-48C3-83A5-013B491C4C28}" presName="horz2" presStyleCnt="0"/>
      <dgm:spPr/>
    </dgm:pt>
    <dgm:pt modelId="{91A83636-C93A-4263-94DB-9AF9E7DEB327}" type="pres">
      <dgm:prSet presAssocID="{CA86AC92-94DF-48C3-83A5-013B491C4C28}" presName="horzSpace2" presStyleCnt="0"/>
      <dgm:spPr/>
    </dgm:pt>
    <dgm:pt modelId="{71FDE579-EDD5-479A-9C97-6E137D70B284}" type="pres">
      <dgm:prSet presAssocID="{CA86AC92-94DF-48C3-83A5-013B491C4C28}" presName="tx2" presStyleLbl="revTx" presStyleIdx="5" presStyleCnt="7" custScaleX="164844" custScaleY="15145" custLinFactNeighborX="1014" custLinFactNeighborY="-1282"/>
      <dgm:spPr/>
      <dgm:t>
        <a:bodyPr/>
        <a:lstStyle/>
        <a:p>
          <a:endParaRPr lang="ru-RU"/>
        </a:p>
      </dgm:t>
    </dgm:pt>
    <dgm:pt modelId="{E76A2AA2-B90E-4C9B-8823-C80846C73A34}" type="pres">
      <dgm:prSet presAssocID="{CA86AC92-94DF-48C3-83A5-013B491C4C28}" presName="vert2" presStyleCnt="0"/>
      <dgm:spPr/>
    </dgm:pt>
    <dgm:pt modelId="{444BBAB2-51E5-4E4E-986F-01B1D920BEF6}" type="pres">
      <dgm:prSet presAssocID="{CA86AC92-94DF-48C3-83A5-013B491C4C28}" presName="thinLine2b" presStyleLbl="callout" presStyleIdx="4" presStyleCnt="6"/>
      <dgm:spPr/>
    </dgm:pt>
    <dgm:pt modelId="{B1CDE1B4-1C91-4010-A57D-BA23A2110ECB}" type="pres">
      <dgm:prSet presAssocID="{CA86AC92-94DF-48C3-83A5-013B491C4C28}" presName="vertSpace2b" presStyleCnt="0"/>
      <dgm:spPr/>
    </dgm:pt>
    <dgm:pt modelId="{52A9CEB1-4D73-4A24-952F-1F74C6286807}" type="pres">
      <dgm:prSet presAssocID="{2ABE7D73-FC3B-4128-BA00-DC3957DB737D}" presName="horz2" presStyleCnt="0"/>
      <dgm:spPr/>
    </dgm:pt>
    <dgm:pt modelId="{871BD950-CE2B-4969-923F-DE0205094F0C}" type="pres">
      <dgm:prSet presAssocID="{2ABE7D73-FC3B-4128-BA00-DC3957DB737D}" presName="horzSpace2" presStyleCnt="0"/>
      <dgm:spPr/>
    </dgm:pt>
    <dgm:pt modelId="{F5C76EFC-F3CB-4E58-9EF3-0725D1CA532C}" type="pres">
      <dgm:prSet presAssocID="{2ABE7D73-FC3B-4128-BA00-DC3957DB737D}" presName="tx2" presStyleLbl="revTx" presStyleIdx="6" presStyleCnt="7" custScaleX="165860" custScaleY="20061" custLinFactNeighborX="-693" custLinFactNeighborY="-406"/>
      <dgm:spPr/>
      <dgm:t>
        <a:bodyPr/>
        <a:lstStyle/>
        <a:p>
          <a:endParaRPr lang="ru-RU"/>
        </a:p>
      </dgm:t>
    </dgm:pt>
    <dgm:pt modelId="{94807B89-46C0-4FED-8533-CB2A8FAB4944}" type="pres">
      <dgm:prSet presAssocID="{2ABE7D73-FC3B-4128-BA00-DC3957DB737D}" presName="vert2" presStyleCnt="0"/>
      <dgm:spPr/>
    </dgm:pt>
    <dgm:pt modelId="{B4F5E095-1ED2-47BC-85AD-F7E021168450}" type="pres">
      <dgm:prSet presAssocID="{2ABE7D73-FC3B-4128-BA00-DC3957DB737D}" presName="thinLine2b" presStyleLbl="callout" presStyleIdx="5" presStyleCnt="6"/>
      <dgm:spPr/>
    </dgm:pt>
    <dgm:pt modelId="{80D02B69-6487-4FB9-84D4-319332A7149C}" type="pres">
      <dgm:prSet presAssocID="{2ABE7D73-FC3B-4128-BA00-DC3957DB737D}" presName="vertSpace2b" presStyleCnt="0"/>
      <dgm:spPr/>
    </dgm:pt>
  </dgm:ptLst>
  <dgm:cxnLst>
    <dgm:cxn modelId="{C9260011-80FC-4478-BC92-3227191FEC7A}" type="presOf" srcId="{EC96C9CD-5C6A-4F7A-A9D7-9718E7758167}" destId="{49D4C6FE-044D-412A-8575-80E17D11413E}" srcOrd="0" destOrd="0" presId="urn:microsoft.com/office/officeart/2008/layout/LinedList"/>
    <dgm:cxn modelId="{EED52322-5DA6-4DF4-9505-3AD7EA9B4184}" srcId="{EC96C9CD-5C6A-4F7A-A9D7-9718E7758167}" destId="{433E0D5D-007D-4CBF-9945-D0592BA63384}" srcOrd="1" destOrd="0" parTransId="{0287A57F-8EC1-493C-BA01-353ED5591BEB}" sibTransId="{7EA70754-4805-44A0-A9F1-7C7669B4F6B2}"/>
    <dgm:cxn modelId="{B591CA87-D0A1-44CB-BFBD-CCADF80038F7}" srcId="{3251C0B6-FDE0-42D2-8FF1-4702BA4D7C9D}" destId="{EC96C9CD-5C6A-4F7A-A9D7-9718E7758167}" srcOrd="0" destOrd="0" parTransId="{787E6B42-7EA2-4CAE-96C4-DA35D4E4F9E7}" sibTransId="{DCC4F44E-07B3-4A80-A1BA-8733D063C044}"/>
    <dgm:cxn modelId="{9AA60F17-5630-46F1-9768-6BD202824878}" srcId="{EC96C9CD-5C6A-4F7A-A9D7-9718E7758167}" destId="{A89477E6-4F78-46CD-811A-FE22A62F6B9A}" srcOrd="0" destOrd="0" parTransId="{1AE69C3A-CC27-4FE9-AA21-3894F00492B1}" sibTransId="{49A22CD1-CD89-43CA-8F6A-9DC35CD187B0}"/>
    <dgm:cxn modelId="{C29D54E7-D0FB-4C33-8463-F65D40FE0A7C}" type="presOf" srcId="{53C710F6-F042-49A3-B087-D39E01C8044F}" destId="{7854A88F-8147-44A9-B356-148489549077}" srcOrd="0" destOrd="0" presId="urn:microsoft.com/office/officeart/2008/layout/LinedList"/>
    <dgm:cxn modelId="{97F1CCE5-DEE7-4FC4-9EBB-5524E33CA2B2}" type="presOf" srcId="{0FB530D5-011F-4BD9-BCED-297CED809169}" destId="{3D950BBD-1718-4BA2-A1FC-3CCBCB1745C2}" srcOrd="0" destOrd="0" presId="urn:microsoft.com/office/officeart/2008/layout/LinedList"/>
    <dgm:cxn modelId="{F580D662-87AD-4CD9-8604-69FB59B6947F}" type="presOf" srcId="{CA86AC92-94DF-48C3-83A5-013B491C4C28}" destId="{71FDE579-EDD5-479A-9C97-6E137D70B284}" srcOrd="0" destOrd="0" presId="urn:microsoft.com/office/officeart/2008/layout/LinedList"/>
    <dgm:cxn modelId="{5AC0EA9E-4FCD-4AA9-968D-AE72D2A0E57D}" srcId="{EC96C9CD-5C6A-4F7A-A9D7-9718E7758167}" destId="{2ABE7D73-FC3B-4128-BA00-DC3957DB737D}" srcOrd="5" destOrd="0" parTransId="{C6D8AA3A-F3DD-4428-9E77-5AB5E405D15F}" sibTransId="{F3962AE1-A177-44DF-920C-D1AC1DB8BB49}"/>
    <dgm:cxn modelId="{C70FC293-CE0E-48B7-9041-0252510FAA4A}" srcId="{EC96C9CD-5C6A-4F7A-A9D7-9718E7758167}" destId="{CA86AC92-94DF-48C3-83A5-013B491C4C28}" srcOrd="4" destOrd="0" parTransId="{700872FD-DF3A-402E-87D3-4AEE1FA6F32B}" sibTransId="{18E5DA23-2D85-49CF-A3CB-5379C5386E8F}"/>
    <dgm:cxn modelId="{7DCC23CB-EB3F-46E0-B0D5-F1023F51D11A}" type="presOf" srcId="{2ABE7D73-FC3B-4128-BA00-DC3957DB737D}" destId="{F5C76EFC-F3CB-4E58-9EF3-0725D1CA532C}" srcOrd="0" destOrd="0" presId="urn:microsoft.com/office/officeart/2008/layout/LinedList"/>
    <dgm:cxn modelId="{16E8A66B-0AF6-47DD-ADB4-48F122EEBF31}" srcId="{EC96C9CD-5C6A-4F7A-A9D7-9718E7758167}" destId="{53C710F6-F042-49A3-B087-D39E01C8044F}" srcOrd="3" destOrd="0" parTransId="{41EEE1C1-D4B5-4DF6-9D1D-689F2067EF1A}" sibTransId="{B81C908D-CF5B-4EE1-B91C-B050633FB96E}"/>
    <dgm:cxn modelId="{5BDE24A4-8209-4C57-A02F-43E547F98A43}" srcId="{EC96C9CD-5C6A-4F7A-A9D7-9718E7758167}" destId="{0FB530D5-011F-4BD9-BCED-297CED809169}" srcOrd="2" destOrd="0" parTransId="{DBDAFCFF-0421-4559-A45D-705B4A73ABE4}" sibTransId="{EEBF502F-739B-4959-B96A-6F2F6BD1FD10}"/>
    <dgm:cxn modelId="{182455A1-966A-4552-B0C9-57663D014D84}" type="presOf" srcId="{433E0D5D-007D-4CBF-9945-D0592BA63384}" destId="{D23AA275-3CE4-4397-A331-1B06523D758D}" srcOrd="0" destOrd="0" presId="urn:microsoft.com/office/officeart/2008/layout/LinedList"/>
    <dgm:cxn modelId="{F3B65AE3-3634-443A-A367-644175FFE619}" type="presOf" srcId="{3251C0B6-FDE0-42D2-8FF1-4702BA4D7C9D}" destId="{D4ADB58D-B256-4F76-BE77-12F0EC3B0DE1}" srcOrd="0" destOrd="0" presId="urn:microsoft.com/office/officeart/2008/layout/LinedList"/>
    <dgm:cxn modelId="{AC7E9EF5-30B9-42C9-821A-537349782536}" type="presOf" srcId="{A89477E6-4F78-46CD-811A-FE22A62F6B9A}" destId="{AD340B23-3081-46AD-85F6-2B57726DE152}" srcOrd="0" destOrd="0" presId="urn:microsoft.com/office/officeart/2008/layout/LinedList"/>
    <dgm:cxn modelId="{A9042B66-3D4C-442A-B5F7-5FE1409F46D5}" type="presParOf" srcId="{D4ADB58D-B256-4F76-BE77-12F0EC3B0DE1}" destId="{A3494C64-F87E-4F33-A0E1-71D1F3E8BDD4}" srcOrd="0" destOrd="0" presId="urn:microsoft.com/office/officeart/2008/layout/LinedList"/>
    <dgm:cxn modelId="{01EB7007-E7DE-4F8E-86A4-7BE643551968}" type="presParOf" srcId="{D4ADB58D-B256-4F76-BE77-12F0EC3B0DE1}" destId="{0981B725-B700-482A-B6CD-30104DDA322C}" srcOrd="1" destOrd="0" presId="urn:microsoft.com/office/officeart/2008/layout/LinedList"/>
    <dgm:cxn modelId="{787959D9-842C-4BD6-B12A-C78BABAAEBBB}" type="presParOf" srcId="{0981B725-B700-482A-B6CD-30104DDA322C}" destId="{49D4C6FE-044D-412A-8575-80E17D11413E}" srcOrd="0" destOrd="0" presId="urn:microsoft.com/office/officeart/2008/layout/LinedList"/>
    <dgm:cxn modelId="{BC6C8584-C9BF-47FC-9889-9C83CD13572B}" type="presParOf" srcId="{0981B725-B700-482A-B6CD-30104DDA322C}" destId="{709F8915-B0B9-4C09-B92B-0861B940CCCC}" srcOrd="1" destOrd="0" presId="urn:microsoft.com/office/officeart/2008/layout/LinedList"/>
    <dgm:cxn modelId="{A273E8B8-C8AA-46AA-A2E5-148A37E80A40}" type="presParOf" srcId="{709F8915-B0B9-4C09-B92B-0861B940CCCC}" destId="{508CB7A8-4CBA-47EF-B9EA-DBDDA3E1B63F}" srcOrd="0" destOrd="0" presId="urn:microsoft.com/office/officeart/2008/layout/LinedList"/>
    <dgm:cxn modelId="{FFB7341F-5355-4B69-895B-4AFB14F2ED0B}" type="presParOf" srcId="{709F8915-B0B9-4C09-B92B-0861B940CCCC}" destId="{D3FFE396-DE35-4680-8983-9F9EF9B38AB1}" srcOrd="1" destOrd="0" presId="urn:microsoft.com/office/officeart/2008/layout/LinedList"/>
    <dgm:cxn modelId="{E3054B11-E6A9-486F-BF81-3B5D9075205A}" type="presParOf" srcId="{D3FFE396-DE35-4680-8983-9F9EF9B38AB1}" destId="{D67B1261-EBFD-4D33-8D2E-D487C224CC29}" srcOrd="0" destOrd="0" presId="urn:microsoft.com/office/officeart/2008/layout/LinedList"/>
    <dgm:cxn modelId="{CBA75A00-9D07-4008-857A-66DEA2D4C806}" type="presParOf" srcId="{D3FFE396-DE35-4680-8983-9F9EF9B38AB1}" destId="{AD340B23-3081-46AD-85F6-2B57726DE152}" srcOrd="1" destOrd="0" presId="urn:microsoft.com/office/officeart/2008/layout/LinedList"/>
    <dgm:cxn modelId="{1AD5E2BB-C00C-4C88-A315-94D959664EB9}" type="presParOf" srcId="{D3FFE396-DE35-4680-8983-9F9EF9B38AB1}" destId="{AC5E7117-9724-4345-8F27-D320730DA6CD}" srcOrd="2" destOrd="0" presId="urn:microsoft.com/office/officeart/2008/layout/LinedList"/>
    <dgm:cxn modelId="{2732BA22-F5E8-4811-9AD1-9FE7DEC9ECBA}" type="presParOf" srcId="{709F8915-B0B9-4C09-B92B-0861B940CCCC}" destId="{8614F24C-7DB4-439B-9C4D-3060C0D5A6FD}" srcOrd="2" destOrd="0" presId="urn:microsoft.com/office/officeart/2008/layout/LinedList"/>
    <dgm:cxn modelId="{ACBA06DA-A098-488C-86E0-3B14BBBA7307}" type="presParOf" srcId="{709F8915-B0B9-4C09-B92B-0861B940CCCC}" destId="{A34DC013-6424-4B47-BED4-54B1F96C41E6}" srcOrd="3" destOrd="0" presId="urn:microsoft.com/office/officeart/2008/layout/LinedList"/>
    <dgm:cxn modelId="{EAFFE9C2-4917-46B4-B894-B3421CEACACE}" type="presParOf" srcId="{709F8915-B0B9-4C09-B92B-0861B940CCCC}" destId="{491EA855-C984-4791-BDAB-6E3343576954}" srcOrd="4" destOrd="0" presId="urn:microsoft.com/office/officeart/2008/layout/LinedList"/>
    <dgm:cxn modelId="{9C7EDE50-F9F9-4B3D-80DE-646B2CE94A96}" type="presParOf" srcId="{491EA855-C984-4791-BDAB-6E3343576954}" destId="{DB01E676-C611-40B7-ACB3-59D155C0ED0F}" srcOrd="0" destOrd="0" presId="urn:microsoft.com/office/officeart/2008/layout/LinedList"/>
    <dgm:cxn modelId="{C9411C90-9F8A-467C-B443-C7753EA39BF6}" type="presParOf" srcId="{491EA855-C984-4791-BDAB-6E3343576954}" destId="{D23AA275-3CE4-4397-A331-1B06523D758D}" srcOrd="1" destOrd="0" presId="urn:microsoft.com/office/officeart/2008/layout/LinedList"/>
    <dgm:cxn modelId="{49F2541A-5AAF-47B4-9E2A-91977E007B8C}" type="presParOf" srcId="{491EA855-C984-4791-BDAB-6E3343576954}" destId="{16007094-65C1-48E7-8514-919C237FBF17}" srcOrd="2" destOrd="0" presId="urn:microsoft.com/office/officeart/2008/layout/LinedList"/>
    <dgm:cxn modelId="{712491CA-C295-4A16-BCD4-7D02E6316BBA}" type="presParOf" srcId="{709F8915-B0B9-4C09-B92B-0861B940CCCC}" destId="{9EEF18BC-BC47-43B2-8278-66B83E17EBB8}" srcOrd="5" destOrd="0" presId="urn:microsoft.com/office/officeart/2008/layout/LinedList"/>
    <dgm:cxn modelId="{B4A2246C-E409-423E-B551-E05DDB1998B7}" type="presParOf" srcId="{709F8915-B0B9-4C09-B92B-0861B940CCCC}" destId="{D15DBB1C-45D3-4336-8E87-7C01A73C8BF4}" srcOrd="6" destOrd="0" presId="urn:microsoft.com/office/officeart/2008/layout/LinedList"/>
    <dgm:cxn modelId="{7CA598AD-DAF3-462F-9D64-D0F7323B179E}" type="presParOf" srcId="{709F8915-B0B9-4C09-B92B-0861B940CCCC}" destId="{547FB20C-AF43-475B-9936-184B53D70D5A}" srcOrd="7" destOrd="0" presId="urn:microsoft.com/office/officeart/2008/layout/LinedList"/>
    <dgm:cxn modelId="{115D6F62-DE1C-416D-9030-17754473292B}" type="presParOf" srcId="{547FB20C-AF43-475B-9936-184B53D70D5A}" destId="{FAD3A080-8EF9-4989-87B0-78F6274B7CA9}" srcOrd="0" destOrd="0" presId="urn:microsoft.com/office/officeart/2008/layout/LinedList"/>
    <dgm:cxn modelId="{731325EC-34E5-4D2A-A239-8F73100B2D83}" type="presParOf" srcId="{547FB20C-AF43-475B-9936-184B53D70D5A}" destId="{3D950BBD-1718-4BA2-A1FC-3CCBCB1745C2}" srcOrd="1" destOrd="0" presId="urn:microsoft.com/office/officeart/2008/layout/LinedList"/>
    <dgm:cxn modelId="{C50FCC58-64DB-403F-BC06-057D403749B3}" type="presParOf" srcId="{547FB20C-AF43-475B-9936-184B53D70D5A}" destId="{4334932B-A4E8-435B-BFF1-8F0095617952}" srcOrd="2" destOrd="0" presId="urn:microsoft.com/office/officeart/2008/layout/LinedList"/>
    <dgm:cxn modelId="{4FDF07F4-648A-4302-8E70-5B4673824B40}" type="presParOf" srcId="{709F8915-B0B9-4C09-B92B-0861B940CCCC}" destId="{5F8E755B-2CA6-47A8-94D9-63F882E434A2}" srcOrd="8" destOrd="0" presId="urn:microsoft.com/office/officeart/2008/layout/LinedList"/>
    <dgm:cxn modelId="{94EA3B86-F649-48E4-9E10-E00E8065EE93}" type="presParOf" srcId="{709F8915-B0B9-4C09-B92B-0861B940CCCC}" destId="{9CDFCEB4-B905-4470-87AF-ADDCB34B70F0}" srcOrd="9" destOrd="0" presId="urn:microsoft.com/office/officeart/2008/layout/LinedList"/>
    <dgm:cxn modelId="{E99606AD-398F-45E6-803B-291F8D191481}" type="presParOf" srcId="{709F8915-B0B9-4C09-B92B-0861B940CCCC}" destId="{F6363F4F-300E-4E1E-8DCD-662CE4515BF2}" srcOrd="10" destOrd="0" presId="urn:microsoft.com/office/officeart/2008/layout/LinedList"/>
    <dgm:cxn modelId="{58BEB18F-295E-420D-BE25-0C18D6B43ECD}" type="presParOf" srcId="{F6363F4F-300E-4E1E-8DCD-662CE4515BF2}" destId="{DFFD9CB1-26D0-462C-B159-914307B147E6}" srcOrd="0" destOrd="0" presId="urn:microsoft.com/office/officeart/2008/layout/LinedList"/>
    <dgm:cxn modelId="{89841604-8098-4D56-BBE2-E070632D6FA4}" type="presParOf" srcId="{F6363F4F-300E-4E1E-8DCD-662CE4515BF2}" destId="{7854A88F-8147-44A9-B356-148489549077}" srcOrd="1" destOrd="0" presId="urn:microsoft.com/office/officeart/2008/layout/LinedList"/>
    <dgm:cxn modelId="{CEDC8906-A7F1-41A7-A23A-E92027EEC409}" type="presParOf" srcId="{F6363F4F-300E-4E1E-8DCD-662CE4515BF2}" destId="{C67FD436-484E-4DAD-8C4A-3AC039954B11}" srcOrd="2" destOrd="0" presId="urn:microsoft.com/office/officeart/2008/layout/LinedList"/>
    <dgm:cxn modelId="{C83FB4D2-1F23-46D5-90E8-BF7A3645ED61}" type="presParOf" srcId="{709F8915-B0B9-4C09-B92B-0861B940CCCC}" destId="{3699CDB4-E92F-400D-8B0C-DAA9E3539F17}" srcOrd="11" destOrd="0" presId="urn:microsoft.com/office/officeart/2008/layout/LinedList"/>
    <dgm:cxn modelId="{CBCCD0B0-39E0-4241-AAB8-B57CD74838CD}" type="presParOf" srcId="{709F8915-B0B9-4C09-B92B-0861B940CCCC}" destId="{4650156B-BB9D-428D-A244-322783AE4730}" srcOrd="12" destOrd="0" presId="urn:microsoft.com/office/officeart/2008/layout/LinedList"/>
    <dgm:cxn modelId="{9A3C6A49-376A-400C-82B8-C7403B47B12B}" type="presParOf" srcId="{709F8915-B0B9-4C09-B92B-0861B940CCCC}" destId="{1180D04F-618F-447D-B20C-505A9E8E37F6}" srcOrd="13" destOrd="0" presId="urn:microsoft.com/office/officeart/2008/layout/LinedList"/>
    <dgm:cxn modelId="{BF1574D4-7079-454A-8264-F7EF4A87CA4B}" type="presParOf" srcId="{1180D04F-618F-447D-B20C-505A9E8E37F6}" destId="{91A83636-C93A-4263-94DB-9AF9E7DEB327}" srcOrd="0" destOrd="0" presId="urn:microsoft.com/office/officeart/2008/layout/LinedList"/>
    <dgm:cxn modelId="{51812BCF-3CEB-4EB0-8BE5-EA99040597C7}" type="presParOf" srcId="{1180D04F-618F-447D-B20C-505A9E8E37F6}" destId="{71FDE579-EDD5-479A-9C97-6E137D70B284}" srcOrd="1" destOrd="0" presId="urn:microsoft.com/office/officeart/2008/layout/LinedList"/>
    <dgm:cxn modelId="{B30A89F7-1F17-441B-85BB-D6A9C846DEFE}" type="presParOf" srcId="{1180D04F-618F-447D-B20C-505A9E8E37F6}" destId="{E76A2AA2-B90E-4C9B-8823-C80846C73A34}" srcOrd="2" destOrd="0" presId="urn:microsoft.com/office/officeart/2008/layout/LinedList"/>
    <dgm:cxn modelId="{BA01ACAC-3E55-4AAE-92B4-7D8629D4632B}" type="presParOf" srcId="{709F8915-B0B9-4C09-B92B-0861B940CCCC}" destId="{444BBAB2-51E5-4E4E-986F-01B1D920BEF6}" srcOrd="14" destOrd="0" presId="urn:microsoft.com/office/officeart/2008/layout/LinedList"/>
    <dgm:cxn modelId="{3705ADCE-05ED-4DB3-AD57-CD198D0FF761}" type="presParOf" srcId="{709F8915-B0B9-4C09-B92B-0861B940CCCC}" destId="{B1CDE1B4-1C91-4010-A57D-BA23A2110ECB}" srcOrd="15" destOrd="0" presId="urn:microsoft.com/office/officeart/2008/layout/LinedList"/>
    <dgm:cxn modelId="{592EE5F5-4543-4874-83AF-3F320B5B7037}" type="presParOf" srcId="{709F8915-B0B9-4C09-B92B-0861B940CCCC}" destId="{52A9CEB1-4D73-4A24-952F-1F74C6286807}" srcOrd="16" destOrd="0" presId="urn:microsoft.com/office/officeart/2008/layout/LinedList"/>
    <dgm:cxn modelId="{9ACA23CF-4C6E-45A7-BEF7-999E2D6842B0}" type="presParOf" srcId="{52A9CEB1-4D73-4A24-952F-1F74C6286807}" destId="{871BD950-CE2B-4969-923F-DE0205094F0C}" srcOrd="0" destOrd="0" presId="urn:microsoft.com/office/officeart/2008/layout/LinedList"/>
    <dgm:cxn modelId="{108D3848-C506-43D9-AA62-9ADD7BECE88A}" type="presParOf" srcId="{52A9CEB1-4D73-4A24-952F-1F74C6286807}" destId="{F5C76EFC-F3CB-4E58-9EF3-0725D1CA532C}" srcOrd="1" destOrd="0" presId="urn:microsoft.com/office/officeart/2008/layout/LinedList"/>
    <dgm:cxn modelId="{4A7332F5-78E1-4C66-99F0-2CC3C08C3656}" type="presParOf" srcId="{52A9CEB1-4D73-4A24-952F-1F74C6286807}" destId="{94807B89-46C0-4FED-8533-CB2A8FAB4944}" srcOrd="2" destOrd="0" presId="urn:microsoft.com/office/officeart/2008/layout/LinedList"/>
    <dgm:cxn modelId="{95EB97A5-1EF1-4713-94A1-D89A8F1D24DD}" type="presParOf" srcId="{709F8915-B0B9-4C09-B92B-0861B940CCCC}" destId="{B4F5E095-1ED2-47BC-85AD-F7E021168450}" srcOrd="17" destOrd="0" presId="urn:microsoft.com/office/officeart/2008/layout/LinedList"/>
    <dgm:cxn modelId="{8FF9999F-7805-485E-99DE-ABE2DA85E388}" type="presParOf" srcId="{709F8915-B0B9-4C09-B92B-0861B940CCCC}" destId="{80D02B69-6487-4FB9-84D4-319332A7149C}" srcOrd="18" destOrd="0" presId="urn:microsoft.com/office/officeart/2008/layout/LinedList"/>
  </dgm:cxnLst>
  <dgm:bg>
    <a:solidFill>
      <a:srgbClr val="CCFF99">
        <a:alpha val="48235"/>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a:t>
          </a:r>
          <a:r>
            <a:rPr lang="en-US" sz="1600" i="1" dirty="0" smtClean="0">
              <a:solidFill>
                <a:schemeClr val="tx1"/>
              </a:solidFill>
              <a:latin typeface="Times New Roman" pitchFamily="18" charset="0"/>
              <a:cs typeface="Times New Roman" pitchFamily="18" charset="0"/>
            </a:rPr>
            <a:t>530,6</a:t>
          </a:r>
          <a:r>
            <a:rPr lang="ru-RU" sz="1600" i="1" dirty="0" smtClean="0">
              <a:solidFill>
                <a:schemeClr val="tx1"/>
              </a:solidFill>
              <a:latin typeface="Times New Roman" pitchFamily="18" charset="0"/>
              <a:cs typeface="Times New Roman" pitchFamily="18" charset="0"/>
            </a:rPr>
            <a:t> тыс. рублей; </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a:t>
          </a:r>
          <a:r>
            <a:rPr lang="en-US" i="1" dirty="0" smtClean="0">
              <a:solidFill>
                <a:schemeClr val="tx1"/>
              </a:solidFill>
              <a:latin typeface="Times New Roman" pitchFamily="18" charset="0"/>
              <a:cs typeface="Times New Roman" pitchFamily="18" charset="0"/>
            </a:rPr>
            <a:t>380</a:t>
          </a:r>
          <a:r>
            <a:rPr lang="ru-RU" i="1" dirty="0" smtClean="0">
              <a:solidFill>
                <a:schemeClr val="tx1"/>
              </a:solidFill>
              <a:latin typeface="Times New Roman" pitchFamily="18" charset="0"/>
              <a:cs typeface="Times New Roman" pitchFamily="18" charset="0"/>
            </a:rPr>
            <a:t>,0 тыс. рублей; социальная поддержка старшего поколения </a:t>
          </a:r>
          <a:r>
            <a:rPr lang="en-US" i="1" dirty="0" smtClean="0">
              <a:solidFill>
                <a:schemeClr val="tx1"/>
              </a:solidFill>
              <a:latin typeface="Times New Roman" pitchFamily="18" charset="0"/>
              <a:cs typeface="Times New Roman" pitchFamily="18" charset="0"/>
            </a:rPr>
            <a:t>5</a:t>
          </a:r>
          <a:r>
            <a:rPr lang="ru-RU" i="1" dirty="0" smtClean="0">
              <a:solidFill>
                <a:schemeClr val="tx1"/>
              </a:solidFill>
              <a:latin typeface="Times New Roman" pitchFamily="18" charset="0"/>
              <a:cs typeface="Times New Roman" pitchFamily="18" charset="0"/>
            </a:rPr>
            <a:t>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a:t>
          </a:r>
          <a:r>
            <a:rPr lang="en-US" i="1" dirty="0" smtClean="0">
              <a:solidFill>
                <a:schemeClr val="tx1"/>
              </a:solidFill>
              <a:latin typeface="Times New Roman" pitchFamily="18" charset="0"/>
              <a:cs typeface="Times New Roman" pitchFamily="18" charset="0"/>
            </a:rPr>
            <a:t>2 589,2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a:t>
          </a:r>
          <a:r>
            <a:rPr lang="en-US" i="1" dirty="0" smtClean="0">
              <a:solidFill>
                <a:schemeClr val="tx1"/>
              </a:solidFill>
              <a:latin typeface="Times New Roman" pitchFamily="18" charset="0"/>
              <a:cs typeface="Times New Roman" pitchFamily="18" charset="0"/>
            </a:rPr>
            <a:t>6 307,5</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a:t>
          </a:r>
          <a:r>
            <a:rPr lang="en-US" b="0" i="1" dirty="0" smtClean="0">
              <a:solidFill>
                <a:schemeClr val="tx1"/>
              </a:solidFill>
              <a:latin typeface="Times New Roman" pitchFamily="18" charset="0"/>
              <a:cs typeface="Times New Roman" pitchFamily="18" charset="0"/>
            </a:rPr>
            <a:t>17 441,1</a:t>
          </a:r>
          <a:r>
            <a:rPr lang="ru-RU" b="0" i="1" dirty="0" smtClean="0">
              <a:solidFill>
                <a:schemeClr val="tx1"/>
              </a:solidFill>
              <a:latin typeface="Times New Roman" pitchFamily="18" charset="0"/>
              <a:cs typeface="Times New Roman" pitchFamily="18" charset="0"/>
            </a:rPr>
            <a:t>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Выплата пособия на содержание опекаемых детей </a:t>
          </a:r>
          <a:r>
            <a:rPr lang="en-US" i="1" dirty="0" smtClean="0">
              <a:solidFill>
                <a:schemeClr val="tx1"/>
              </a:solidFill>
              <a:latin typeface="Times New Roman" pitchFamily="18" charset="0"/>
              <a:cs typeface="Times New Roman" pitchFamily="18" charset="0"/>
            </a:rPr>
            <a:t>11 962,3</a:t>
          </a:r>
          <a:r>
            <a:rPr lang="ru-RU" i="1" dirty="0" smtClean="0">
              <a:solidFill>
                <a:schemeClr val="tx1"/>
              </a:solidFill>
              <a:latin typeface="Times New Roman" pitchFamily="18" charset="0"/>
              <a:cs typeface="Times New Roman" pitchFamily="18" charset="0"/>
            </a:rPr>
            <a:t>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3ABBCC88-4534-43AC-BF89-CBA3FF1D5FF1}">
      <dgm:prSet phldrT="[Текст]"/>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i="1" dirty="0" smtClean="0">
              <a:solidFill>
                <a:schemeClr val="tx1"/>
              </a:solidFill>
              <a:latin typeface="Times New Roman" pitchFamily="18" charset="0"/>
              <a:cs typeface="Times New Roman" pitchFamily="18" charset="0"/>
            </a:rPr>
            <a:t>135,0</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3760B2AE-6AD2-4614-AF38-B268B3E66F6B}">
      <dgm:prSet phldrT="[Текст]"/>
      <dgm:spPr/>
      <dgm:t>
        <a:bodyPr/>
        <a:lstStyle/>
        <a:p>
          <a:endParaRPr lang="ru-RU" i="1" dirty="0">
            <a:solidFill>
              <a:schemeClr val="tx1"/>
            </a:solidFill>
            <a:latin typeface="Times New Roman" pitchFamily="18" charset="0"/>
            <a:cs typeface="Times New Roman" pitchFamily="18" charset="0"/>
          </a:endParaRPr>
        </a:p>
      </dgm:t>
    </dgm:pt>
    <dgm:pt modelId="{CEAC15BC-7F05-4D2A-81AE-C5522A73263D}" type="parTrans" cxnId="{58E02328-55C5-4C6E-862C-6091419C4365}">
      <dgm:prSet/>
      <dgm:spPr/>
      <dgm:t>
        <a:bodyPr/>
        <a:lstStyle/>
        <a:p>
          <a:endParaRPr lang="ru-RU"/>
        </a:p>
      </dgm:t>
    </dgm:pt>
    <dgm:pt modelId="{833A886C-9098-4601-9438-1FBCC799B841}" type="sibTrans" cxnId="{58E02328-55C5-4C6E-862C-6091419C4365}">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7"/>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t>
        <a:bodyPr/>
        <a:lstStyle/>
        <a:p>
          <a:endParaRPr lang="ru-RU"/>
        </a:p>
      </dgm:t>
    </dgm:pt>
    <dgm:pt modelId="{566083D9-89B6-435D-846D-36DACD77A22D}" type="pres">
      <dgm:prSet presAssocID="{F84F6C66-5521-40C2-99FF-C86F056ED85A}" presName="dstNode" presStyleLbl="node1" presStyleIdx="0" presStyleCnt="7"/>
      <dgm:spPr/>
      <dgm:t>
        <a:bodyPr/>
        <a:lstStyle/>
        <a:p>
          <a:endParaRPr lang="ru-RU"/>
        </a:p>
      </dgm:t>
    </dgm:pt>
    <dgm:pt modelId="{854879FE-BE8F-4624-AAD6-7DAD88595B55}" type="pres">
      <dgm:prSet presAssocID="{A42DB187-3135-4C98-9D1D-37EECE5C3DAA}" presName="text_1" presStyleLbl="node1" presStyleIdx="0" presStyleCnt="7" custScaleX="96997" custScaleY="119277">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7"/>
      <dgm:spPr/>
      <dgm:t>
        <a:bodyPr/>
        <a:lstStyle/>
        <a:p>
          <a:endParaRPr lang="ru-RU"/>
        </a:p>
      </dgm:t>
    </dgm:pt>
    <dgm:pt modelId="{795C9425-59D1-4304-8D8F-B1459E316A31}" type="pres">
      <dgm:prSet presAssocID="{FEE30B3A-C4F8-4EC6-8EA4-5753C35FC2EA}" presName="text_2" presStyleLbl="node1" presStyleIdx="1" presStyleCnt="7"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t>
        <a:bodyPr/>
        <a:lstStyle/>
        <a:p>
          <a:endParaRPr lang="ru-RU"/>
        </a:p>
      </dgm:t>
    </dgm:pt>
    <dgm:pt modelId="{666F0470-AA64-4EAB-A3C2-C237F6CC60A4}" type="pres">
      <dgm:prSet presAssocID="{FEE30B3A-C4F8-4EC6-8EA4-5753C35FC2EA}" presName="accentRepeatNode" presStyleLbl="solidFgAcc1" presStyleIdx="1" presStyleCnt="7"/>
      <dgm:spPr/>
      <dgm:t>
        <a:bodyPr/>
        <a:lstStyle/>
        <a:p>
          <a:endParaRPr lang="ru-RU"/>
        </a:p>
      </dgm:t>
    </dgm:pt>
    <dgm:pt modelId="{870E73E8-2D0B-42DF-AF4F-02EC8D9DBDB3}" type="pres">
      <dgm:prSet presAssocID="{6986C4B9-B145-472D-B5FE-F8225511AC7D}" presName="text_3" presStyleLbl="node1" presStyleIdx="2" presStyleCnt="7" custScaleX="10143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t>
        <a:bodyPr/>
        <a:lstStyle/>
        <a:p>
          <a:endParaRPr lang="ru-RU"/>
        </a:p>
      </dgm:t>
    </dgm:pt>
    <dgm:pt modelId="{7FF197B5-19DF-437E-8EA4-F5EF1D7448A3}" type="pres">
      <dgm:prSet presAssocID="{6986C4B9-B145-472D-B5FE-F8225511AC7D}" presName="accentRepeatNode" presStyleLbl="solidFgAcc1" presStyleIdx="2" presStyleCnt="7"/>
      <dgm:spPr/>
      <dgm:t>
        <a:bodyPr/>
        <a:lstStyle/>
        <a:p>
          <a:endParaRPr lang="ru-RU"/>
        </a:p>
      </dgm:t>
    </dgm:pt>
    <dgm:pt modelId="{FC094EB2-9670-487C-8CA7-CF75A35D8C25}" type="pres">
      <dgm:prSet presAssocID="{AF01EF08-2799-4C6A-929A-2A15551D8D32}" presName="text_4" presStyleLbl="node1" presStyleIdx="3" presStyleCnt="7" custScaleX="103593">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t>
        <a:bodyPr/>
        <a:lstStyle/>
        <a:p>
          <a:endParaRPr lang="ru-RU"/>
        </a:p>
      </dgm:t>
    </dgm:pt>
    <dgm:pt modelId="{AEA2F258-E6EB-4F32-89BB-D45632EC2648}" type="pres">
      <dgm:prSet presAssocID="{AF01EF08-2799-4C6A-929A-2A15551D8D32}" presName="accentRepeatNode" presStyleLbl="solidFgAcc1" presStyleIdx="3" presStyleCnt="7"/>
      <dgm:spPr/>
      <dgm:t>
        <a:bodyPr/>
        <a:lstStyle/>
        <a:p>
          <a:endParaRPr lang="ru-RU"/>
        </a:p>
      </dgm:t>
    </dgm:pt>
    <dgm:pt modelId="{946925DD-9FFB-40C3-86A1-CCB64CFCD7E0}" type="pres">
      <dgm:prSet presAssocID="{A72E44ED-20D6-43BA-8BFB-3D49339C0985}" presName="text_5" presStyleLbl="node1" presStyleIdx="4" presStyleCnt="7"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t>
        <a:bodyPr/>
        <a:lstStyle/>
        <a:p>
          <a:endParaRPr lang="ru-RU"/>
        </a:p>
      </dgm:t>
    </dgm:pt>
    <dgm:pt modelId="{C7062D9B-4A87-46F0-8AA9-37927D866D8E}" type="pres">
      <dgm:prSet presAssocID="{A72E44ED-20D6-43BA-8BFB-3D49339C0985}" presName="accentRepeatNode" presStyleLbl="solidFgAcc1" presStyleIdx="4" presStyleCnt="7"/>
      <dgm:spPr/>
      <dgm:t>
        <a:bodyPr/>
        <a:lstStyle/>
        <a:p>
          <a:endParaRPr lang="ru-RU"/>
        </a:p>
      </dgm:t>
    </dgm:pt>
    <dgm:pt modelId="{274959B3-744C-4D42-B123-D07AF2306DE6}" type="pres">
      <dgm:prSet presAssocID="{C7DCCDF0-352F-4595-829A-4603F3C4EC74}" presName="text_6" presStyleLbl="node1" presStyleIdx="5" presStyleCnt="7"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t>
        <a:bodyPr/>
        <a:lstStyle/>
        <a:p>
          <a:endParaRPr lang="ru-RU"/>
        </a:p>
      </dgm:t>
    </dgm:pt>
    <dgm:pt modelId="{EDEB7342-95E5-451F-BEA3-9E3A2F970986}" type="pres">
      <dgm:prSet presAssocID="{C7DCCDF0-352F-4595-829A-4603F3C4EC74}" presName="accentRepeatNode" presStyleLbl="solidFgAcc1" presStyleIdx="5" presStyleCnt="7" custLinFactNeighborX="9378" custLinFactNeighborY="3369"/>
      <dgm:spPr/>
      <dgm:t>
        <a:bodyPr/>
        <a:lstStyle/>
        <a:p>
          <a:endParaRPr lang="ru-RU"/>
        </a:p>
      </dgm:t>
    </dgm:pt>
    <dgm:pt modelId="{81C173F9-53CD-4B5A-A9F0-62572640F0DE}" type="pres">
      <dgm:prSet presAssocID="{3ABBCC88-4534-43AC-BF89-CBA3FF1D5FF1}" presName="text_7" presStyleLbl="node1" presStyleIdx="6" presStyleCnt="7">
        <dgm:presLayoutVars>
          <dgm:bulletEnabled val="1"/>
        </dgm:presLayoutVars>
      </dgm:prSet>
      <dgm:spPr/>
      <dgm:t>
        <a:bodyPr/>
        <a:lstStyle/>
        <a:p>
          <a:endParaRPr lang="ru-RU"/>
        </a:p>
      </dgm:t>
    </dgm:pt>
    <dgm:pt modelId="{5375F841-E7B7-4B05-8BFB-41760A104BEB}" type="pres">
      <dgm:prSet presAssocID="{3ABBCC88-4534-43AC-BF89-CBA3FF1D5FF1}" presName="accent_7" presStyleCnt="0"/>
      <dgm:spPr/>
    </dgm:pt>
    <dgm:pt modelId="{9D5879F5-67C6-4A7B-8E54-3BDB26C031C0}" type="pres">
      <dgm:prSet presAssocID="{3ABBCC88-4534-43AC-BF89-CBA3FF1D5FF1}" presName="accentRepeatNode" presStyleLbl="solidFgAcc1" presStyleIdx="6" presStyleCnt="7"/>
      <dgm:spPr/>
    </dgm:pt>
  </dgm:ptLst>
  <dgm:cxnLst>
    <dgm:cxn modelId="{9445D3F1-64C4-4033-B729-30961863C3B3}" type="presOf" srcId="{6AB27FEB-6B46-4226-A3D0-F39ED297C4D3}" destId="{30C4D84D-83B0-4115-B1BA-BB76086E6A0A}" srcOrd="0" destOrd="0" presId="urn:microsoft.com/office/officeart/2008/layout/VerticalCurvedList"/>
    <dgm:cxn modelId="{DC03328A-76DE-45B4-B3F3-1BA6037733B3}" type="presOf" srcId="{C7DCCDF0-352F-4595-829A-4603F3C4EC74}" destId="{274959B3-744C-4D42-B123-D07AF2306DE6}" srcOrd="0" destOrd="0" presId="urn:microsoft.com/office/officeart/2008/layout/VerticalCurvedList"/>
    <dgm:cxn modelId="{58E02328-55C5-4C6E-862C-6091419C4365}" srcId="{F84F6C66-5521-40C2-99FF-C86F056ED85A}" destId="{3760B2AE-6AD2-4614-AF38-B268B3E66F6B}" srcOrd="7" destOrd="0" parTransId="{CEAC15BC-7F05-4D2A-81AE-C5522A73263D}" sibTransId="{833A886C-9098-4601-9438-1FBCC799B841}"/>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2" destOrd="0" parTransId="{739FDE78-2533-4329-8AC3-3A63DB680452}" sibTransId="{60A19B1F-4756-4B09-ADE7-D83714F4E966}"/>
    <dgm:cxn modelId="{ED60C24B-99E8-4D58-A398-2FE3916B8562}" type="presOf" srcId="{3ABBCC88-4534-43AC-BF89-CBA3FF1D5FF1}" destId="{81C173F9-53CD-4B5A-A9F0-62572640F0DE}" srcOrd="0" destOrd="0" presId="urn:microsoft.com/office/officeart/2008/layout/VerticalCurvedList"/>
    <dgm:cxn modelId="{D4FDB69D-B751-4982-AB4A-343348F630F3}" type="presOf" srcId="{A42DB187-3135-4C98-9D1D-37EECE5C3DAA}" destId="{854879FE-BE8F-4624-AAD6-7DAD88595B55}" srcOrd="0" destOrd="0" presId="urn:microsoft.com/office/officeart/2008/layout/VerticalCurvedList"/>
    <dgm:cxn modelId="{86B0C289-A366-49BD-A081-2FBC2F7B51EC}" srcId="{F84F6C66-5521-40C2-99FF-C86F056ED85A}" destId="{3ABBCC88-4534-43AC-BF89-CBA3FF1D5FF1}" srcOrd="6" destOrd="0" parTransId="{99E02236-A0E9-4DC6-9A6D-B26F6F9C8520}" sibTransId="{07E801EB-2AE5-4676-9B92-48A0C9D2EA2B}"/>
    <dgm:cxn modelId="{77BC41C9-1A5C-4368-8283-D87EBA899CEB}" srcId="{F84F6C66-5521-40C2-99FF-C86F056ED85A}" destId="{C7DCCDF0-352F-4595-829A-4603F3C4EC74}" srcOrd="5" destOrd="0" parTransId="{26C7C7D0-253A-4AD4-B86B-C3C35DB6D635}" sibTransId="{935EA0A0-AC9C-44F7-935D-C0DD386484C4}"/>
    <dgm:cxn modelId="{41F5046C-E5FB-4F44-B16D-9AEA25F40187}" type="presOf" srcId="{F84F6C66-5521-40C2-99FF-C86F056ED85A}" destId="{CC40E849-C888-4AC7-910D-E24D8544BF0D}" srcOrd="0" destOrd="0" presId="urn:microsoft.com/office/officeart/2008/layout/VerticalCurvedList"/>
    <dgm:cxn modelId="{BC045FE6-AD94-49E6-8531-66DCDA89E2E3}" type="presOf" srcId="{AF01EF08-2799-4C6A-929A-2A15551D8D32}" destId="{FC094EB2-9670-487C-8CA7-CF75A35D8C25}" srcOrd="0" destOrd="0" presId="urn:microsoft.com/office/officeart/2008/layout/VerticalCurvedList"/>
    <dgm:cxn modelId="{D57A534F-73A3-4E0A-909C-30CD7F72FFD0}" type="presOf" srcId="{6986C4B9-B145-472D-B5FE-F8225511AC7D}" destId="{870E73E8-2D0B-42DF-AF4F-02EC8D9DBDB3}" srcOrd="0" destOrd="0" presId="urn:microsoft.com/office/officeart/2008/layout/VerticalCurvedList"/>
    <dgm:cxn modelId="{1779FA15-BD1E-4431-B22F-8DCFA1B54B28}" type="presOf" srcId="{FEE30B3A-C4F8-4EC6-8EA4-5753C35FC2EA}" destId="{795C9425-59D1-4304-8D8F-B1459E316A31}" srcOrd="0" destOrd="0" presId="urn:microsoft.com/office/officeart/2008/layout/VerticalCurvedList"/>
    <dgm:cxn modelId="{8C8B6863-356A-47A4-9373-4A5D0187B2E3}" type="presOf" srcId="{A72E44ED-20D6-43BA-8BFB-3D49339C0985}" destId="{946925DD-9FFB-40C3-86A1-CCB64CFCD7E0}"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0112D811-2DA9-4E58-AE9D-962FE2A4A61D}" srcId="{F84F6C66-5521-40C2-99FF-C86F056ED85A}" destId="{A72E44ED-20D6-43BA-8BFB-3D49339C0985}" srcOrd="4" destOrd="0" parTransId="{77699D2A-0A7A-4462-B74C-D68DABE3F582}" sibTransId="{1A4B600A-EDBA-43AD-8598-AA4063970E68}"/>
    <dgm:cxn modelId="{87A77F23-99C9-4787-BAC0-A378B6B09F72}" srcId="{F84F6C66-5521-40C2-99FF-C86F056ED85A}" destId="{FEE30B3A-C4F8-4EC6-8EA4-5753C35FC2EA}" srcOrd="1" destOrd="0" parTransId="{1D84F916-3CFF-412E-BF63-BD08EBD75A9E}" sibTransId="{309CF2EB-9F89-4689-B3E6-BCE404DB5074}"/>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 modelId="{50E4611A-5561-4D74-BAF5-ED962425CEF4}" type="presParOf" srcId="{3170B91E-7745-44B8-97A4-A475B63696D5}" destId="{81C173F9-53CD-4B5A-A9F0-62572640F0DE}" srcOrd="13" destOrd="0" presId="urn:microsoft.com/office/officeart/2008/layout/VerticalCurvedList"/>
    <dgm:cxn modelId="{D5687723-4F95-47FC-AEFC-C3430EDEE007}" type="presParOf" srcId="{3170B91E-7745-44B8-97A4-A475B63696D5}" destId="{5375F841-E7B7-4B05-8BFB-41760A104BEB}" srcOrd="14" destOrd="0" presId="urn:microsoft.com/office/officeart/2008/layout/VerticalCurvedList"/>
    <dgm:cxn modelId="{A471506B-2202-4353-B264-A8BE12C062DC}" type="presParOf" srcId="{5375F841-E7B7-4B05-8BFB-41760A104BEB}" destId="{9D5879F5-67C6-4A7B-8E54-3BDB26C031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X="-11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Снижение рисков возникновения просроченной кредиторской задолженности;</a:t>
          </a:r>
          <a:endParaRPr lang="ru-RU" sz="16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a:t>
          </a:r>
          <a:endParaRPr lang="ru-RU" sz="1600" b="1" dirty="0">
            <a:solidFill>
              <a:schemeClr val="tx1"/>
            </a:solidFill>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и вовлечение в него граждан;</a:t>
          </a:r>
          <a:endParaRPr lang="ru-RU" sz="1600" b="1" dirty="0">
            <a:solidFill>
              <a:schemeClr val="tx1"/>
            </a:solidFill>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Ориентация </a:t>
          </a:r>
          <a:r>
            <a:rPr lang="ru-RU" sz="1600" b="1"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Формирование и продвижение положительного инвестиционного имиджа </a:t>
          </a:r>
          <a:r>
            <a:rPr lang="ru-RU" sz="1600" b="1" dirty="0" err="1" smtClean="0">
              <a:solidFill>
                <a:schemeClr val="tx1"/>
              </a:solidFill>
              <a:latin typeface="Times New Roman" pitchFamily="18" charset="0"/>
              <a:cs typeface="Times New Roman" pitchFamily="18" charset="0"/>
            </a:rPr>
            <a:t>му-ниципального</a:t>
          </a:r>
          <a:r>
            <a:rPr lang="ru-RU" sz="1600" b="1" dirty="0" smtClean="0">
              <a:solidFill>
                <a:schemeClr val="tx1"/>
              </a:solidFill>
              <a:latin typeface="Times New Roman" pitchFamily="18" charset="0"/>
              <a:cs typeface="Times New Roman" pitchFamily="18" charset="0"/>
            </a:rPr>
            <a:t> образования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600" b="1" dirty="0">
            <a:solidFill>
              <a:schemeClr val="tx1"/>
            </a:solidFill>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5" custScaleY="21342" custLinFactY="-121166" custLinFactNeighborY="-2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5" custScaleY="39924" custLinFactY="-100000" custLinFactNeighborY="-124942">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5" custScaleY="36399" custLinFactY="-100000" custLinFactNeighborY="-195061">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pt>
    <dgm:pt modelId="{42EC9324-E045-4205-BC82-638DFF23D7F6}" type="pres">
      <dgm:prSet presAssocID="{B9C71AC1-4143-4A5C-913F-733F3A18E6BF}" presName="parentText" presStyleLbl="node1" presStyleIdx="3" presStyleCnt="5" custScaleY="72614" custLinFactY="-112863" custLinFactNeighborY="-2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pt>
    <dgm:pt modelId="{63B0F66A-B1CF-42A6-A39D-6127461354E8}" type="pres">
      <dgm:prSet presAssocID="{D286C8C2-A92B-4950-9B98-776FE9EB006B}" presName="parentText" presStyleLbl="node1" presStyleIdx="4" presStyleCnt="5" custScaleY="39924" custLinFactY="-124539" custLinFactNeighborY="-200000">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4" destOrd="0" parTransId="{30CFA4B3-99F3-4753-8EDB-312070797A64}" sibTransId="{BDC7C1F4-3511-452B-B0F7-1C94129554AE}"/>
    <dgm:cxn modelId="{685B0B9F-702C-4235-A80A-3092EE393E52}" srcId="{7B4CAF70-FD7D-4F4E-B149-9CD27B9DCC44}" destId="{85EF42FA-0C5A-417D-9092-FEFC6F624C46}" srcOrd="2" destOrd="0" parTransId="{91774053-A3F3-48E1-B08D-C22AB9C90532}" sibTransId="{ACCBCDD4-CCF6-4E4F-B2DA-34F78FF9635C}"/>
    <dgm:cxn modelId="{2BB5D9CA-ED07-453E-A0F4-82C6D0505C08}" type="presOf" srcId="{B9C71AC1-4143-4A5C-913F-733F3A18E6BF}" destId="{42EC9324-E045-4205-BC82-638DFF23D7F6}" srcOrd="0" destOrd="0" presId="urn:microsoft.com/office/officeart/2005/8/layout/vList2"/>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1A516E7-B375-49E2-AC95-1BFD80293813}" srcId="{7B4CAF70-FD7D-4F4E-B149-9CD27B9DCC44}" destId="{B9C71AC1-4143-4A5C-913F-733F3A18E6BF}" srcOrd="3" destOrd="0" parTransId="{F443ED06-DF19-4927-8347-BCF7AEA38FAB}" sibTransId="{6B531CE6-552C-41D0-B569-DCDA5C7CB8A4}"/>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6CE55146-66DB-4287-BB7D-25F7E134C896}" type="presParOf" srcId="{7501055E-F915-45B3-A34B-8BF86EDF43BE}" destId="{42EC9324-E045-4205-BC82-638DFF23D7F6}" srcOrd="6" destOrd="0" presId="urn:microsoft.com/office/officeart/2005/8/layout/vList2"/>
    <dgm:cxn modelId="{4045B3E3-1417-47F1-A813-1F9B9D3B4E57}" type="presParOf" srcId="{7501055E-F915-45B3-A34B-8BF86EDF43BE}" destId="{7265776F-446C-4231-A6D5-4C84AFD4E087}" srcOrd="7" destOrd="0" presId="urn:microsoft.com/office/officeart/2005/8/layout/vList2"/>
    <dgm:cxn modelId="{C6AC6DF3-C2B9-4D0D-B998-C27A9F9561C3}" type="presParOf" srcId="{7501055E-F915-45B3-A34B-8BF86EDF43BE}" destId="{63B0F66A-B1CF-42A6-A39D-6127461354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400" b="1" i="1"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а также в Указе Президента Российской Федерации от 21 июля 2020 года № 474 «О национальных целях развития Российской Федерации на период до 2030 года»;</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dirty="0" err="1" smtClean="0">
              <a:latin typeface="Times New Roman" pitchFamily="18" charset="0"/>
              <a:cs typeface="Times New Roman" pitchFamily="18" charset="0"/>
            </a:rPr>
            <a:t>пургинский</a:t>
          </a:r>
          <a:r>
            <a:rPr lang="ru-RU" sz="1400" b="1" i="1" dirty="0" smtClean="0">
              <a:latin typeface="Times New Roman" pitchFamily="18" charset="0"/>
              <a:cs typeface="Times New Roman" pitchFamily="18" charset="0"/>
            </a:rPr>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400" b="1" i="1"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a:t>
          </a:r>
          <a:endParaRPr lang="ru-RU" sz="14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400" b="1" i="1" dirty="0" smtClean="0">
              <a:latin typeface="Times New Roman" pitchFamily="18" charset="0"/>
              <a:cs typeface="Times New Roman" pitchFamily="18" charset="0"/>
            </a:rPr>
            <a:t>повышение прозрачности системы формирования доходов консолидированного бюджета муниципального образования «Малопургинский район»;</a:t>
          </a: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400" b="1" i="1"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400" b="1" i="1"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6" custScaleY="171191">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6" custScaleY="207204">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6" custScaleY="141655" custLinFactNeighborX="0" custLinFactNeighborY="9018">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6" custScaleY="179882" custLinFactNeighborX="276" custLinFactNeighborY="23524">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6" custLinFactNeighborX="0" custLinFactNeighborY="22506">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6" custLinFactNeighborX="200" custLinFactNeighborY="3462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6" custLinFactNeighborX="0" custLinFactNeighborY="21999">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6" custLinFactNeighborX="200" custLinFactNeighborY="33844">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6" custLinFactNeighborX="0" custLinFactNeighborY="12505">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6" custLinFactNeighborX="200" custLinFactNeighborY="19239">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5" presStyleCnt="6"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5" presStyleCnt="6" custLinFactNeighborX="200" custLinFactNeighborY="4634">
        <dgm:presLayoutVars>
          <dgm:bulletEnabled val="1"/>
        </dgm:presLayoutVars>
      </dgm:prSet>
      <dgm:spPr/>
      <dgm:t>
        <a:bodyPr/>
        <a:lstStyle/>
        <a:p>
          <a:endParaRPr lang="ru-RU"/>
        </a:p>
      </dgm:t>
    </dgm:pt>
  </dgm:ptLst>
  <dgm:cxnLst>
    <dgm:cxn modelId="{68228315-1A73-420A-927F-1D474A93F239}" type="presOf" srcId="{F896E840-8350-4332-A9E9-78843FE719CE}" destId="{027C8995-4972-46A8-A0E4-9B37409AAFC5}" srcOrd="0" destOrd="0" presId="urn:microsoft.com/office/officeart/2005/8/layout/chevron2"/>
    <dgm:cxn modelId="{1C85122D-8B5D-48E4-9251-8A15DCD4EF12}" type="presOf" srcId="{43E791CD-00E1-4D30-BCD5-1EA4857975C7}" destId="{85C8A1A4-1AB8-4974-B763-DB81763921CB}" srcOrd="0" destOrd="0" presId="urn:microsoft.com/office/officeart/2005/8/layout/chevron2"/>
    <dgm:cxn modelId="{291E4716-C357-42C6-B593-A4B7B38047D6}" srcId="{9748E425-1F62-4E54-AB72-024F4DE93407}" destId="{1C2F1FB4-02DF-4B45-997F-AD883C89DE44}" srcOrd="0" destOrd="0" parTransId="{FC7ED8CD-D11F-472A-A60A-21CB4DB7EEE1}" sibTransId="{F815C551-40F5-44BA-96D3-6F0E4A8009F0}"/>
    <dgm:cxn modelId="{A4D93EAA-3BBB-405D-8F41-17D05BC18CF1}" srcId="{FB75A1A5-0896-433E-BA91-78C3856BD7D9}" destId="{013C9D2A-4A67-4F2D-9580-E76202248BB9}" srcOrd="5" destOrd="0" parTransId="{0EDD4EAF-8974-4DFD-B5F2-040CC2D19570}" sibTransId="{CE9F2F66-0141-407A-926B-36326ABBAE66}"/>
    <dgm:cxn modelId="{F87E260D-7CF4-4917-A1A5-69DB396843C2}" type="presOf" srcId="{013C9D2A-4A67-4F2D-9580-E76202248BB9}" destId="{84958DCF-77FF-4539-A32D-3302B5D9F724}" srcOrd="0" destOrd="0" presId="urn:microsoft.com/office/officeart/2005/8/layout/chevron2"/>
    <dgm:cxn modelId="{5DA389EB-6053-427B-8ABB-661200B88E4C}" type="presOf" srcId="{98987586-3A4E-4117-841C-FA7DD5296F9C}" destId="{F462966B-4B80-426D-9FF6-EEF2EC55E311}" srcOrd="0" destOrd="0" presId="urn:microsoft.com/office/officeart/2005/8/layout/chevron2"/>
    <dgm:cxn modelId="{9A0012AF-6D56-42B2-8638-AF0205C9E616}" srcId="{43E791CD-00E1-4D30-BCD5-1EA4857975C7}" destId="{97B23A07-11E7-4074-AE24-DF22F55F2831}" srcOrd="0" destOrd="0" parTransId="{AA385FBF-5CB5-4AF2-885F-B3B75D625EB0}" sibTransId="{B1D4EB03-7D17-4BF9-8D2A-6F32D0FCE77B}"/>
    <dgm:cxn modelId="{AD1CD8D3-23B7-4F47-AB90-E526F0C2E939}" srcId="{7AF7F297-943D-4165-A8A8-54DA59560CD7}" destId="{98987586-3A4E-4117-841C-FA7DD5296F9C}" srcOrd="0" destOrd="0" parTransId="{1AFA7F55-768F-45AA-A5B3-8CF51FA11482}" sibTransId="{F037AA84-507C-45B3-B11B-624DC22CB31D}"/>
    <dgm:cxn modelId="{D77CF591-AFAD-494C-A80C-09CBDD2BD908}" srcId="{013C9D2A-4A67-4F2D-9580-E76202248BB9}" destId="{F896E840-8350-4332-A9E9-78843FE719CE}" srcOrd="0" destOrd="0" parTransId="{51130DED-2EA8-432B-8053-555873E0832B}" sibTransId="{CA50B454-E596-42C8-BAC6-7D3C7199D60F}"/>
    <dgm:cxn modelId="{6441EFDD-1607-4C68-89B9-F9E1F3284194}" type="presOf" srcId="{9748E425-1F62-4E54-AB72-024F4DE93407}" destId="{EDF4C371-C09B-4697-A66E-94C5AA04B36B}"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DEBF1D61-273D-4ED9-8958-0C051EC072B8}" srcId="{FB75A1A5-0896-433E-BA91-78C3856BD7D9}" destId="{9748E425-1F62-4E54-AB72-024F4DE93407}" srcOrd="0" destOrd="0" parTransId="{9A75D3E3-D02A-4BE3-A087-B6E91E07991C}" sibTransId="{4C985B15-CCC8-41E5-9AB2-556CFD98936E}"/>
    <dgm:cxn modelId="{6FBF8FDE-9725-478F-92D6-1E36D3881D33}" srcId="{FB75A1A5-0896-433E-BA91-78C3856BD7D9}" destId="{E948EA84-102C-437F-80FA-896499AE9317}" srcOrd="1" destOrd="0" parTransId="{9D60C099-0732-487A-9511-D9BA8DBD8245}" sibTransId="{AFFD2F5B-1ECB-4E46-AC3B-08F56C5DB04C}"/>
    <dgm:cxn modelId="{6B74028F-989E-49B9-BF17-F708E5D58123}" type="presOf" srcId="{FB75A1A5-0896-433E-BA91-78C3856BD7D9}" destId="{23F210E5-D318-4B93-86B2-BCFCDB8E5E40}"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4340890C-D913-4E91-8938-645E11906CBD}" type="presOf" srcId="{E948EA84-102C-437F-80FA-896499AE9317}" destId="{1E81F90D-7C12-449C-BF74-DFBDC81748F0}"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0573CA1E-0903-4C6E-BE8E-DCBA5DE2DD54}" type="presOf" srcId="{A2261A13-B070-413A-93C1-72BF776512ED}" destId="{A01E7E39-A97B-4A9B-BDBA-F06392B84135}" srcOrd="0" destOrd="0" presId="urn:microsoft.com/office/officeart/2005/8/layout/chevron2"/>
    <dgm:cxn modelId="{4B378F24-FA6C-42DF-9723-B41176A737BC}" srcId="{080F7671-AD5E-4CF2-9FDA-77ABD8A6A31C}" destId="{C18FC70D-50A6-4C87-9E11-B8B09EB70206}" srcOrd="0" destOrd="0" parTransId="{2F7291CC-8654-4FC0-80F3-FD894F530EDC}" sibTransId="{BDD4C5FB-9856-4DBA-8CE8-7EAFAF0C0F39}"/>
    <dgm:cxn modelId="{1F146E8A-7E0F-4D3A-BE76-880BD183EF9A}" type="presOf" srcId="{97B23A07-11E7-4074-AE24-DF22F55F2831}" destId="{FB21711F-29FA-4DD0-8F3C-2057DF279F2E}" srcOrd="0" destOrd="0" presId="urn:microsoft.com/office/officeart/2005/8/layout/chevron2"/>
    <dgm:cxn modelId="{C08000B2-EAED-42C0-99B1-9CB9C240EBBF}" srcId="{FB75A1A5-0896-433E-BA91-78C3856BD7D9}" destId="{080F7671-AD5E-4CF2-9FDA-77ABD8A6A31C}" srcOrd="4" destOrd="0" parTransId="{F1A18B91-75CC-4AE3-9E5E-098D1506EDFB}" sibTransId="{9BE96DD1-3CEB-491E-9793-FD1B60956AEB}"/>
    <dgm:cxn modelId="{904DF9E6-604A-4875-87AC-72D8A4342B73}" type="presOf" srcId="{C18FC70D-50A6-4C87-9E11-B8B09EB70206}" destId="{0CF6178A-3D14-4173-9C67-290CBB0C5415}" srcOrd="0" destOrd="0" presId="urn:microsoft.com/office/officeart/2005/8/layout/chevron2"/>
    <dgm:cxn modelId="{0331EB07-75E0-4F7A-B655-1E45757C21B4}" type="presOf" srcId="{080F7671-AD5E-4CF2-9FDA-77ABD8A6A31C}" destId="{F00E930B-F0DB-4564-AF70-C78DBFC228C2}"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36039B3E-7720-4119-92C9-BDD058A3BCD2}" type="presOf" srcId="{1C2F1FB4-02DF-4B45-997F-AD883C89DE44}" destId="{8C28AE45-F4AA-44F1-A906-48F3FE2B673E}"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 modelId="{7148F49B-6D4D-4C8A-82D3-FF49ECEE26DC}" type="presParOf" srcId="{23F210E5-D318-4B93-86B2-BCFCDB8E5E40}" destId="{7656ACD3-C4AC-4F10-86C6-7095CFC2E725}" srcOrd="7" destOrd="0" presId="urn:microsoft.com/office/officeart/2005/8/layout/chevron2"/>
    <dgm:cxn modelId="{53AFA657-0380-49BD-B14D-FCC6519A2676}" type="presParOf" srcId="{23F210E5-D318-4B93-86B2-BCFCDB8E5E40}" destId="{EEE93EDD-BF73-4431-A8EE-C806DE9BE555}" srcOrd="8" destOrd="0" presId="urn:microsoft.com/office/officeart/2005/8/layout/chevron2"/>
    <dgm:cxn modelId="{0F8637ED-C155-4FFF-BEFB-B5FF550D83E4}" type="presParOf" srcId="{EEE93EDD-BF73-4431-A8EE-C806DE9BE555}" destId="{F00E930B-F0DB-4564-AF70-C78DBFC228C2}" srcOrd="0" destOrd="0" presId="urn:microsoft.com/office/officeart/2005/8/layout/chevron2"/>
    <dgm:cxn modelId="{3FA84AAF-D12B-48DC-9A79-E06C7F440758}" type="presParOf" srcId="{EEE93EDD-BF73-4431-A8EE-C806DE9BE555}" destId="{0CF6178A-3D14-4173-9C67-290CBB0C5415}" srcOrd="1" destOrd="0" presId="urn:microsoft.com/office/officeart/2005/8/layout/chevron2"/>
    <dgm:cxn modelId="{D4D6AF3C-8E04-4180-B641-F0133A286205}" type="presParOf" srcId="{23F210E5-D318-4B93-86B2-BCFCDB8E5E40}" destId="{D411512F-3982-42A1-9C58-67FC0CB3D1DD}" srcOrd="9" destOrd="0" presId="urn:microsoft.com/office/officeart/2005/8/layout/chevron2"/>
    <dgm:cxn modelId="{8C895430-2D86-486E-ADEB-37F4C1F75F67}" type="presParOf" srcId="{23F210E5-D318-4B93-86B2-BCFCDB8E5E40}" destId="{52E08335-2653-4189-A1F0-7DFE079FE9D1}" srcOrd="10" destOrd="0" presId="urn:microsoft.com/office/officeart/2005/8/layout/chevron2"/>
    <dgm:cxn modelId="{EA9742B5-0AFA-41B8-B459-0219692BF6F3}" type="presParOf" srcId="{52E08335-2653-4189-A1F0-7DFE079FE9D1}" destId="{84958DCF-77FF-4539-A32D-3302B5D9F724}" srcOrd="0" destOrd="0" presId="urn:microsoft.com/office/officeart/2005/8/layout/chevron2"/>
    <dgm:cxn modelId="{D2D9B2A5-5501-43C8-B9B1-373F532FA378}" type="presParOf" srcId="{52E08335-2653-4189-A1F0-7DFE079FE9D1}" destId="{027C8995-4972-46A8-A0E4-9B37409AAF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29646"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362200"/>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362200"/>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68%</a:t>
          </a:r>
          <a:endParaRPr lang="ru-RU" sz="18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5"/>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699" cy="170688"/>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15288" y="2209798"/>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15288" y="2209798"/>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rgbClr val="92D050"/>
            </a:gs>
            <a:gs pos="55000">
              <a:schemeClr val="accent1">
                <a:tint val="44500"/>
                <a:satMod val="160000"/>
              </a:schemeClr>
            </a:gs>
            <a:gs pos="98000">
              <a:schemeClr val="accent1"/>
            </a:gs>
          </a:gsLst>
          <a:lin ang="16200000" scaled="1"/>
          <a:tileRect/>
        </a:gradFill>
        <a:ln w="25400"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tx1"/>
              </a:solidFill>
              <a:latin typeface="Times New Roman" pitchFamily="18" charset="0"/>
              <a:cs typeface="Times New Roman" pitchFamily="18" charset="0"/>
            </a:rPr>
            <a:t>629 973,7 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25400"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25400" cap="flat" cmpd="sng" algn="ctr">
          <a:solidFill>
            <a:srgbClr val="FF0000"/>
          </a:solidFill>
          <a:prstDash val="solid"/>
        </a:ln>
        <a:effectLst>
          <a:innerShdw blurRad="63500" dist="50800" dir="2700000">
            <a:prstClr val="black">
              <a:alpha val="50000"/>
            </a:prstClr>
          </a:innerShdw>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25400" cap="flat" cmpd="sng" algn="ctr">
          <a:solidFill>
            <a:srgbClr val="FF0000"/>
          </a:solidFill>
          <a:prstDash val="solid"/>
        </a:ln>
        <a:effectLst>
          <a:innerShdw blurRad="63500" dist="50800" dir="8100000">
            <a:prstClr val="black">
              <a:alpha val="50000"/>
            </a:prstClr>
          </a:innerShdw>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25400"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25 801</a:t>
          </a:r>
          <a:endParaRPr lang="ru-RU" sz="1800" b="1" kern="1200" dirty="0" smtClean="0">
            <a:solidFill>
              <a:schemeClr val="tx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2 150</a:t>
          </a:r>
          <a:endParaRPr lang="ru-RU" sz="1700" b="1" kern="1200" dirty="0" smtClean="0">
            <a:latin typeface="Times New Roman" panose="02020603050405020304" pitchFamily="18" charset="0"/>
            <a:cs typeface="Times New Roman" panose="02020603050405020304" pitchFamily="18" charset="0"/>
          </a:endParaRP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15 323</a:t>
          </a:r>
          <a:endParaRPr lang="ru-RU"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1 277</a:t>
          </a:r>
          <a:endParaRPr lang="ru-RU"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en-US" sz="1700" b="1" kern="1200" dirty="0" smtClean="0">
              <a:latin typeface="Times New Roman" panose="02020603050405020304" pitchFamily="18" charset="0"/>
              <a:cs typeface="Times New Roman" panose="02020603050405020304" pitchFamily="18" charset="0"/>
            </a:rPr>
            <a:t>3 479</a:t>
          </a:r>
          <a:endParaRPr lang="ru-RU" sz="1700" b="1" kern="1200" dirty="0" smtClean="0">
            <a:latin typeface="Times New Roman" panose="02020603050405020304" pitchFamily="18" charset="0"/>
            <a:cs typeface="Times New Roman" panose="02020603050405020304" pitchFamily="18" charset="0"/>
          </a:endParaRP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290</a:t>
          </a:r>
          <a:r>
            <a:rPr lang="ru-RU" sz="1700" b="1" kern="1200" dirty="0" smtClean="0">
              <a:latin typeface="Times New Roman" panose="02020603050405020304" pitchFamily="18" charset="0"/>
              <a:cs typeface="Times New Roman" panose="02020603050405020304" pitchFamily="18" charset="0"/>
            </a:rPr>
            <a:t>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2 337</a:t>
          </a:r>
          <a:endParaRPr lang="ru-RU" sz="1700" b="1" kern="1200" dirty="0" smtClean="0">
            <a:latin typeface="Times New Roman" panose="02020603050405020304" pitchFamily="18" charset="0"/>
            <a:cs typeface="Times New Roman" panose="02020603050405020304" pitchFamily="18" charset="0"/>
          </a:endParaRP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195</a:t>
          </a:r>
          <a:r>
            <a:rPr lang="ru-RU" sz="1700" b="1" kern="1200" dirty="0" smtClean="0">
              <a:latin typeface="Times New Roman" panose="02020603050405020304" pitchFamily="18" charset="0"/>
              <a:cs typeface="Times New Roman" panose="02020603050405020304" pitchFamily="18" charset="0"/>
            </a:rPr>
            <a:t> рубль</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9865"/>
        <a:ext cx="896623" cy="896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a:t>
          </a:r>
          <a:r>
            <a:rPr lang="en-US" sz="2100" i="1" kern="1200" dirty="0" smtClean="0">
              <a:solidFill>
                <a:schemeClr val="tx1"/>
              </a:solidFill>
              <a:latin typeface="Times New Roman" pitchFamily="18" charset="0"/>
              <a:cs typeface="Times New Roman" pitchFamily="18" charset="0"/>
            </a:rPr>
            <a:t>101 120,4</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solidFill>
          <a:schemeClr val="accent3">
            <a:hueOff val="263219"/>
            <a:satOff val="3845"/>
            <a:lumOff val="-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Общее образование </a:t>
          </a:r>
          <a:r>
            <a:rPr lang="en-US" sz="2100" i="1" kern="1200" dirty="0" smtClean="0">
              <a:solidFill>
                <a:schemeClr val="tx1"/>
              </a:solidFill>
              <a:latin typeface="Times New Roman" pitchFamily="18" charset="0"/>
              <a:cs typeface="Times New Roman" pitchFamily="18" charset="0"/>
            </a:rPr>
            <a:t>359 458,1</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solidFill>
          <a:schemeClr val="lt1">
            <a:hueOff val="0"/>
            <a:satOff val="0"/>
            <a:lumOff val="0"/>
            <a:alphaOff val="0"/>
          </a:schemeClr>
        </a:solidFill>
        <a:ln w="25400" cap="flat" cmpd="sng" algn="ctr">
          <a:solidFill>
            <a:schemeClr val="accent3">
              <a:hueOff val="263219"/>
              <a:satOff val="3845"/>
              <a:lumOff val="-245"/>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solidFill>
          <a:schemeClr val="accent3">
            <a:hueOff val="526439"/>
            <a:satOff val="7689"/>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latin typeface="Times New Roman" pitchFamily="18" charset="0"/>
              <a:cs typeface="Times New Roman" pitchFamily="18" charset="0"/>
            </a:rPr>
            <a:t>  </a:t>
          </a:r>
          <a:r>
            <a:rPr lang="ru-RU" sz="2100" b="0" i="1" kern="1200" dirty="0" smtClean="0">
              <a:solidFill>
                <a:schemeClr val="tx1"/>
              </a:solidFill>
              <a:latin typeface="Times New Roman" pitchFamily="18" charset="0"/>
              <a:cs typeface="Times New Roman" pitchFamily="18" charset="0"/>
            </a:rPr>
            <a:t>Дополнительное образование детей </a:t>
          </a:r>
          <a:r>
            <a:rPr lang="en-US" sz="2100" b="0" i="1" u="none" kern="1200" dirty="0" smtClean="0">
              <a:solidFill>
                <a:schemeClr val="tx1"/>
              </a:solidFill>
              <a:latin typeface="Times New Roman" pitchFamily="18" charset="0"/>
              <a:cs typeface="Times New Roman" pitchFamily="18" charset="0"/>
            </a:rPr>
            <a:t>44 156,5</a:t>
          </a:r>
          <a:r>
            <a:rPr lang="ru-RU" sz="2100" b="0" i="1" u="none" kern="1200" dirty="0" smtClean="0">
              <a:solidFill>
                <a:schemeClr val="tx1"/>
              </a:solidFill>
              <a:latin typeface="Times New Roman" pitchFamily="18" charset="0"/>
              <a:cs typeface="Times New Roman" pitchFamily="18" charset="0"/>
            </a:rPr>
            <a:t>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solidFill>
          <a:schemeClr val="accent3">
            <a:hueOff val="789658"/>
            <a:satOff val="11534"/>
            <a:lumOff val="-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latin typeface="Times New Roman" pitchFamily="18" charset="0"/>
              <a:cs typeface="Times New Roman" pitchFamily="18" charset="0"/>
            </a:rPr>
            <a:t>  </a:t>
          </a:r>
          <a:r>
            <a:rPr lang="ru-RU" sz="2100" b="0" i="1" u="none" kern="1200" dirty="0" smtClean="0">
              <a:solidFill>
                <a:schemeClr val="tx1"/>
              </a:solidFill>
              <a:latin typeface="Times New Roman" pitchFamily="18" charset="0"/>
              <a:cs typeface="Times New Roman" pitchFamily="18" charset="0"/>
            </a:rPr>
            <a:t>Молодежная политика и оздоровление детей </a:t>
          </a:r>
          <a:r>
            <a:rPr lang="en-US" sz="2100" b="0" i="1" u="none" kern="1200" dirty="0" smtClean="0">
              <a:solidFill>
                <a:schemeClr val="tx1"/>
              </a:solidFill>
              <a:latin typeface="Times New Roman" pitchFamily="18" charset="0"/>
              <a:cs typeface="Times New Roman" pitchFamily="18" charset="0"/>
            </a:rPr>
            <a:t>311,3</a:t>
          </a:r>
          <a:r>
            <a:rPr lang="ru-RU" sz="2100" b="0" i="1" u="none" kern="1200" dirty="0" smtClean="0">
              <a:solidFill>
                <a:schemeClr val="tx1"/>
              </a:solidFill>
              <a:latin typeface="Times New Roman" pitchFamily="18" charset="0"/>
              <a:cs typeface="Times New Roman" pitchFamily="18" charset="0"/>
            </a:rPr>
            <a:t> 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solidFill>
          <a:schemeClr val="lt1">
            <a:hueOff val="0"/>
            <a:satOff val="0"/>
            <a:lumOff val="0"/>
            <a:alphaOff val="0"/>
          </a:schemeClr>
        </a:solidFill>
        <a:ln w="25400" cap="flat" cmpd="sng" algn="ctr">
          <a:solidFill>
            <a:schemeClr val="accent3">
              <a:hueOff val="789658"/>
              <a:satOff val="11534"/>
              <a:lumOff val="-735"/>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solidFill>
          <a:schemeClr val="accent3">
            <a:hueOff val="1052878"/>
            <a:satOff val="15378"/>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latin typeface="Times New Roman" pitchFamily="18" charset="0"/>
              <a:cs typeface="Times New Roman" pitchFamily="18" charset="0"/>
            </a:rPr>
            <a:t>  </a:t>
          </a:r>
          <a:r>
            <a:rPr lang="ru-RU" sz="2100" i="1" kern="1200" dirty="0" smtClean="0">
              <a:solidFill>
                <a:schemeClr val="tx1"/>
              </a:solidFill>
              <a:latin typeface="Times New Roman" pitchFamily="18" charset="0"/>
              <a:cs typeface="Times New Roman" pitchFamily="18" charset="0"/>
            </a:rPr>
            <a:t>Другие вопросы в области образования </a:t>
          </a:r>
          <a:r>
            <a:rPr lang="en-US" sz="2100" i="1" kern="1200" dirty="0" smtClean="0">
              <a:solidFill>
                <a:schemeClr val="tx1"/>
              </a:solidFill>
              <a:latin typeface="Times New Roman" pitchFamily="18" charset="0"/>
              <a:cs typeface="Times New Roman" pitchFamily="18" charset="0"/>
            </a:rPr>
            <a:t>5 280,1</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55811" y="-865780"/>
          <a:ext cx="6733772" cy="6733772"/>
        </a:xfrm>
        <a:prstGeom prst="blockArc">
          <a:avLst>
            <a:gd name="adj1" fmla="val 18900000"/>
            <a:gd name="adj2" fmla="val 2700000"/>
            <a:gd name="adj3" fmla="val 32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590770" y="312538"/>
          <a:ext cx="7906488" cy="6254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b="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a:t>
          </a:r>
          <a:r>
            <a:rPr lang="en-US" sz="1600" b="0" i="1" kern="1200" dirty="0" smtClean="0">
              <a:solidFill>
                <a:schemeClr val="tx1"/>
              </a:solidFill>
              <a:latin typeface="Times New Roman" pitchFamily="18" charset="0"/>
              <a:cs typeface="Times New Roman" pitchFamily="18" charset="0"/>
            </a:rPr>
            <a:t>21 961,4 </a:t>
          </a:r>
          <a:r>
            <a:rPr lang="ru-RU" sz="1600" b="0" i="1" kern="1200" dirty="0" smtClean="0">
              <a:solidFill>
                <a:schemeClr val="tx1"/>
              </a:solidFill>
              <a:latin typeface="Times New Roman" pitchFamily="18" charset="0"/>
              <a:cs typeface="Times New Roman" pitchFamily="18" charset="0"/>
            </a:rPr>
            <a:t>тыс. рублей</a:t>
          </a:r>
          <a:endParaRPr lang="ru-RU" sz="1600" b="0" i="1" kern="1200" dirty="0">
            <a:solidFill>
              <a:schemeClr val="tx1"/>
            </a:solidFill>
            <a:latin typeface="Times New Roman" pitchFamily="18" charset="0"/>
            <a:cs typeface="Times New Roman" pitchFamily="18" charset="0"/>
          </a:endParaRPr>
        </a:p>
      </dsp:txBody>
      <dsp:txXfrm>
        <a:off x="590770" y="312538"/>
        <a:ext cx="7906488" cy="625476"/>
      </dsp:txXfrm>
    </dsp:sp>
    <dsp:sp modelId="{2CC09460-0385-4576-B212-932E023A1EEB}">
      <dsp:nvSpPr>
        <dsp:cNvPr id="0" name=""/>
        <dsp:cNvSpPr/>
      </dsp:nvSpPr>
      <dsp:spPr>
        <a:xfrm>
          <a:off x="80311" y="234353"/>
          <a:ext cx="781845" cy="7818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1003141" y="1250452"/>
          <a:ext cx="7529944" cy="625476"/>
        </a:xfrm>
        <a:prstGeom prst="rect">
          <a:avLst/>
        </a:prstGeom>
        <a:solidFill>
          <a:schemeClr val="accent3">
            <a:hueOff val="263219"/>
            <a:satOff val="3845"/>
            <a:lumOff val="-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a:t>
          </a:r>
          <a:r>
            <a:rPr lang="en-US" sz="1600" i="1" kern="1200" dirty="0" smtClean="0">
              <a:solidFill>
                <a:schemeClr val="tx1"/>
              </a:solidFill>
              <a:latin typeface="Times New Roman" pitchFamily="18" charset="0"/>
              <a:cs typeface="Times New Roman" pitchFamily="18" charset="0"/>
            </a:rPr>
            <a:t>50 569,1</a:t>
          </a:r>
          <a:r>
            <a:rPr lang="ru-RU" sz="1600" i="1" kern="1200" dirty="0" smtClean="0">
              <a:solidFill>
                <a:schemeClr val="tx1"/>
              </a:solidFill>
              <a:latin typeface="Times New Roman" pitchFamily="18" charset="0"/>
              <a:cs typeface="Times New Roman" pitchFamily="18" charset="0"/>
            </a:rPr>
            <a:t> тыс. рублей</a:t>
          </a:r>
          <a:endParaRPr lang="ru-RU" sz="1600" i="1" kern="1200" dirty="0">
            <a:solidFill>
              <a:schemeClr val="tx1"/>
            </a:solidFill>
            <a:latin typeface="Times New Roman" pitchFamily="18" charset="0"/>
            <a:cs typeface="Times New Roman" pitchFamily="18" charset="0"/>
          </a:endParaRPr>
        </a:p>
      </dsp:txBody>
      <dsp:txXfrm>
        <a:off x="1003141" y="1250452"/>
        <a:ext cx="7529944" cy="625476"/>
      </dsp:txXfrm>
    </dsp:sp>
    <dsp:sp modelId="{9A094A17-BD9E-4F96-872F-1B0CA58639B0}">
      <dsp:nvSpPr>
        <dsp:cNvPr id="0" name=""/>
        <dsp:cNvSpPr/>
      </dsp:nvSpPr>
      <dsp:spPr>
        <a:xfrm>
          <a:off x="528510" y="1172268"/>
          <a:ext cx="781845" cy="781845"/>
        </a:xfrm>
        <a:prstGeom prst="ellipse">
          <a:avLst/>
        </a:prstGeom>
        <a:solidFill>
          <a:schemeClr val="lt1">
            <a:hueOff val="0"/>
            <a:satOff val="0"/>
            <a:lumOff val="0"/>
            <a:alphaOff val="0"/>
          </a:schemeClr>
        </a:solidFill>
        <a:ln w="25400" cap="flat" cmpd="sng" algn="ctr">
          <a:solidFill>
            <a:schemeClr val="accent3">
              <a:hueOff val="263219"/>
              <a:satOff val="3845"/>
              <a:lumOff val="-245"/>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1056993" y="2188367"/>
          <a:ext cx="7559801" cy="625476"/>
        </a:xfrm>
        <a:prstGeom prst="rect">
          <a:avLst/>
        </a:prstGeom>
        <a:solidFill>
          <a:schemeClr val="accent3">
            <a:hueOff val="526439"/>
            <a:satOff val="7689"/>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en-US" sz="1600" b="0" i="1" u="none" kern="1200" dirty="0" smtClean="0">
              <a:solidFill>
                <a:schemeClr val="tx1"/>
              </a:solidFill>
              <a:latin typeface="Times New Roman" pitchFamily="18" charset="0"/>
              <a:cs typeface="Times New Roman" pitchFamily="18" charset="0"/>
            </a:rPr>
            <a:t>4 700,8</a:t>
          </a:r>
          <a:r>
            <a:rPr lang="ru-RU" sz="1600" b="0" i="1" u="none" kern="1200" dirty="0" smtClean="0">
              <a:solidFill>
                <a:schemeClr val="tx1"/>
              </a:solidFill>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1056993" y="2188367"/>
        <a:ext cx="7559801" cy="625476"/>
      </dsp:txXfrm>
    </dsp:sp>
    <dsp:sp modelId="{7FF197B5-19DF-437E-8EA4-F5EF1D7448A3}">
      <dsp:nvSpPr>
        <dsp:cNvPr id="0" name=""/>
        <dsp:cNvSpPr/>
      </dsp:nvSpPr>
      <dsp:spPr>
        <a:xfrm>
          <a:off x="666070" y="2110183"/>
          <a:ext cx="781845" cy="781845"/>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919432" y="3126282"/>
          <a:ext cx="7697362" cy="625476"/>
        </a:xfrm>
        <a:prstGeom prst="rect">
          <a:avLst/>
        </a:prstGeom>
        <a:solidFill>
          <a:schemeClr val="accent3">
            <a:hueOff val="789658"/>
            <a:satOff val="11534"/>
            <a:lumOff val="-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19432" y="3126282"/>
        <a:ext cx="7697362" cy="625476"/>
      </dsp:txXfrm>
    </dsp:sp>
    <dsp:sp modelId="{22575A18-223C-4A93-B3F0-1CA215286AC0}">
      <dsp:nvSpPr>
        <dsp:cNvPr id="0" name=""/>
        <dsp:cNvSpPr/>
      </dsp:nvSpPr>
      <dsp:spPr>
        <a:xfrm>
          <a:off x="528510" y="3048097"/>
          <a:ext cx="781845" cy="781845"/>
        </a:xfrm>
        <a:prstGeom prst="ellipse">
          <a:avLst/>
        </a:prstGeom>
        <a:solidFill>
          <a:schemeClr val="lt1">
            <a:hueOff val="0"/>
            <a:satOff val="0"/>
            <a:lumOff val="0"/>
            <a:alphaOff val="0"/>
          </a:schemeClr>
        </a:solidFill>
        <a:ln w="25400" cap="flat" cmpd="sng" algn="ctr">
          <a:solidFill>
            <a:schemeClr val="accent3">
              <a:hueOff val="789658"/>
              <a:satOff val="11534"/>
              <a:lumOff val="-735"/>
              <a:alphaOff val="0"/>
            </a:schemeClr>
          </a:solidFill>
          <a:prstDash val="solid"/>
        </a:ln>
        <a:effectLst/>
      </dsp:spPr>
      <dsp:style>
        <a:lnRef idx="2">
          <a:scrgbClr r="0" g="0" b="0"/>
        </a:lnRef>
        <a:fillRef idx="1">
          <a:scrgbClr r="0" g="0" b="0"/>
        </a:fillRef>
        <a:effectRef idx="0">
          <a:scrgbClr r="0" g="0" b="0"/>
        </a:effectRef>
        <a:fontRef idx="minor"/>
      </dsp:style>
    </dsp:sp>
    <dsp:sp modelId="{7BFDF38A-7A6C-44A3-B854-AB903B26F64E}">
      <dsp:nvSpPr>
        <dsp:cNvPr id="0" name=""/>
        <dsp:cNvSpPr/>
      </dsp:nvSpPr>
      <dsp:spPr>
        <a:xfrm>
          <a:off x="471234" y="4064197"/>
          <a:ext cx="8145560" cy="625476"/>
        </a:xfrm>
        <a:prstGeom prst="rect">
          <a:avLst/>
        </a:prstGeom>
        <a:solidFill>
          <a:schemeClr val="accent3">
            <a:hueOff val="1052878"/>
            <a:satOff val="15378"/>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471234" y="4064197"/>
        <a:ext cx="8145560" cy="625476"/>
      </dsp:txXfrm>
    </dsp:sp>
    <dsp:sp modelId="{FCAB0A49-B7D1-4DF3-A0F2-205084D70AD4}">
      <dsp:nvSpPr>
        <dsp:cNvPr id="0" name=""/>
        <dsp:cNvSpPr/>
      </dsp:nvSpPr>
      <dsp:spPr>
        <a:xfrm>
          <a:off x="80311" y="3986012"/>
          <a:ext cx="781845" cy="781845"/>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4C64-F87E-4F33-A0E1-71D1F3E8BDD4}">
      <dsp:nvSpPr>
        <dsp:cNvPr id="0" name=""/>
        <dsp:cNvSpPr/>
      </dsp:nvSpPr>
      <dsp:spPr>
        <a:xfrm>
          <a:off x="0" y="2492"/>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C6FE-044D-412A-8575-80E17D11413E}">
      <dsp:nvSpPr>
        <dsp:cNvPr id="0" name=""/>
        <dsp:cNvSpPr/>
      </dsp:nvSpPr>
      <dsp:spPr>
        <a:xfrm>
          <a:off x="0" y="2492"/>
          <a:ext cx="1408684" cy="510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r>
            <a:rPr lang="ru-RU" sz="1600" kern="1200" dirty="0" smtClean="0"/>
            <a:t>Основные направления бюджетной политики на 2021-2023 годы</a:t>
          </a:r>
          <a:endParaRPr lang="ru-RU" sz="1600" kern="1200" dirty="0"/>
        </a:p>
      </dsp:txBody>
      <dsp:txXfrm>
        <a:off x="0" y="2492"/>
        <a:ext cx="1408684" cy="5100414"/>
      </dsp:txXfrm>
    </dsp:sp>
    <dsp:sp modelId="{AD340B23-3081-46AD-85F6-2B57726DE152}">
      <dsp:nvSpPr>
        <dsp:cNvPr id="0" name=""/>
        <dsp:cNvSpPr/>
      </dsp:nvSpPr>
      <dsp:spPr>
        <a:xfrm>
          <a:off x="1462405" y="51743"/>
          <a:ext cx="7340309" cy="604853"/>
        </a:xfrm>
        <a:prstGeom prst="rect">
          <a:avLst/>
        </a:prstGeom>
        <a:gradFill rotWithShape="0">
          <a:gsLst>
            <a:gs pos="0">
              <a:srgbClr val="66FFFF"/>
            </a:gs>
            <a:gs pos="25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сбалансированности и повышение устойчивости бюджета муниципального образования «</a:t>
          </a:r>
          <a:r>
            <a:rPr lang="ru-RU" sz="1500" kern="1200" dirty="0" err="1" smtClean="0"/>
            <a:t>Малопургинский</a:t>
          </a:r>
          <a:r>
            <a:rPr lang="ru-RU" sz="1500" kern="1200" dirty="0" smtClean="0"/>
            <a:t> район», в том числе за счет мер бюджетной консолидации</a:t>
          </a:r>
        </a:p>
      </dsp:txBody>
      <dsp:txXfrm>
        <a:off x="1462405" y="51743"/>
        <a:ext cx="7340309" cy="604853"/>
      </dsp:txXfrm>
    </dsp:sp>
    <dsp:sp modelId="{8614F24C-7DB4-439B-9C4D-3060C0D5A6FD}">
      <dsp:nvSpPr>
        <dsp:cNvPr id="0" name=""/>
        <dsp:cNvSpPr/>
      </dsp:nvSpPr>
      <dsp:spPr>
        <a:xfrm>
          <a:off x="1408684" y="748305"/>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AA275-3CE4-4397-A331-1B06523D758D}">
      <dsp:nvSpPr>
        <dsp:cNvPr id="0" name=""/>
        <dsp:cNvSpPr/>
      </dsp:nvSpPr>
      <dsp:spPr>
        <a:xfrm>
          <a:off x="1500037" y="804209"/>
          <a:ext cx="7339162" cy="618865"/>
        </a:xfrm>
        <a:prstGeom prst="rect">
          <a:avLst/>
        </a:prstGeom>
        <a:gradFill rotWithShape="0">
          <a:gsLst>
            <a:gs pos="0">
              <a:srgbClr val="66FFFF"/>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стратегическая </a:t>
          </a:r>
          <a:r>
            <a:rPr lang="ru-RU" sz="1500" kern="1200" dirty="0" err="1" smtClean="0"/>
            <a:t>приоритизация</a:t>
          </a:r>
          <a:r>
            <a:rPr lang="ru-RU" sz="1500" kern="1200" dirty="0" smtClean="0"/>
            <a:t> расходов, гарантированное исполнение социальных обязательств бюджета муниципального образования «</a:t>
          </a:r>
          <a:r>
            <a:rPr lang="ru-RU" sz="1500" kern="1200" dirty="0" err="1" smtClean="0"/>
            <a:t>Малопургинский</a:t>
          </a:r>
          <a:r>
            <a:rPr lang="ru-RU" sz="1500" kern="1200" dirty="0" smtClean="0"/>
            <a:t> район» </a:t>
          </a:r>
        </a:p>
      </dsp:txBody>
      <dsp:txXfrm>
        <a:off x="1500037" y="804209"/>
        <a:ext cx="7339162" cy="618865"/>
      </dsp:txXfrm>
    </dsp:sp>
    <dsp:sp modelId="{9EEF18BC-BC47-43B2-8278-66B83E17EBB8}">
      <dsp:nvSpPr>
        <dsp:cNvPr id="0" name=""/>
        <dsp:cNvSpPr/>
      </dsp:nvSpPr>
      <dsp:spPr>
        <a:xfrm>
          <a:off x="1408684" y="1508129"/>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0BBD-1718-4BA2-A1FC-3CCBCB1745C2}">
      <dsp:nvSpPr>
        <dsp:cNvPr id="0" name=""/>
        <dsp:cNvSpPr/>
      </dsp:nvSpPr>
      <dsp:spPr>
        <a:xfrm>
          <a:off x="1462405" y="1647340"/>
          <a:ext cx="7326149" cy="1469917"/>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достижения целей и показателей региональных проектов и </a:t>
          </a:r>
          <a:r>
            <a:rPr lang="ru-RU" sz="1500" kern="1200" dirty="0" err="1" smtClean="0"/>
            <a:t>муни-ципальных</a:t>
          </a:r>
          <a:r>
            <a:rPr lang="ru-RU" sz="1500" kern="12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sp:txBody>
      <dsp:txXfrm>
        <a:off x="1462405" y="1647340"/>
        <a:ext cx="7326149" cy="1469917"/>
      </dsp:txXfrm>
    </dsp:sp>
    <dsp:sp modelId="{5F8E755B-2CA6-47A8-94D9-63F882E434A2}">
      <dsp:nvSpPr>
        <dsp:cNvPr id="0" name=""/>
        <dsp:cNvSpPr/>
      </dsp:nvSpPr>
      <dsp:spPr>
        <a:xfrm>
          <a:off x="1408684" y="3119005"/>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A88F-8147-44A9-B356-148489549077}">
      <dsp:nvSpPr>
        <dsp:cNvPr id="0" name=""/>
        <dsp:cNvSpPr/>
      </dsp:nvSpPr>
      <dsp:spPr>
        <a:xfrm>
          <a:off x="1537706" y="3263882"/>
          <a:ext cx="7231262" cy="425864"/>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недопущение необоснованного роста муниципального долга и неисполнения долговых обязательств</a:t>
          </a:r>
        </a:p>
      </dsp:txBody>
      <dsp:txXfrm>
        <a:off x="1537706" y="3263882"/>
        <a:ext cx="7231262" cy="425864"/>
      </dsp:txXfrm>
    </dsp:sp>
    <dsp:sp modelId="{3699CDB4-E92F-400D-8B0C-DAA9E3539F17}">
      <dsp:nvSpPr>
        <dsp:cNvPr id="0" name=""/>
        <dsp:cNvSpPr/>
      </dsp:nvSpPr>
      <dsp:spPr>
        <a:xfrm>
          <a:off x="1408684" y="3685828"/>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DE579-EDD5-479A-9C97-6E137D70B284}">
      <dsp:nvSpPr>
        <dsp:cNvPr id="0" name=""/>
        <dsp:cNvSpPr/>
      </dsp:nvSpPr>
      <dsp:spPr>
        <a:xfrm>
          <a:off x="1537706" y="3790645"/>
          <a:ext cx="7271714" cy="426963"/>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привлечение объема муниципальных заимствований, способных обеспечить решение социально-экономических задач по развитию района</a:t>
          </a:r>
        </a:p>
      </dsp:txBody>
      <dsp:txXfrm>
        <a:off x="1537706" y="3790645"/>
        <a:ext cx="7271714" cy="426963"/>
      </dsp:txXfrm>
    </dsp:sp>
    <dsp:sp modelId="{444BBAB2-51E5-4E4E-986F-01B1D920BEF6}">
      <dsp:nvSpPr>
        <dsp:cNvPr id="0" name=""/>
        <dsp:cNvSpPr/>
      </dsp:nvSpPr>
      <dsp:spPr>
        <a:xfrm>
          <a:off x="1408684" y="4253751"/>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76EFC-F3CB-4E58-9EF3-0725D1CA532C}">
      <dsp:nvSpPr>
        <dsp:cNvPr id="0" name=""/>
        <dsp:cNvSpPr/>
      </dsp:nvSpPr>
      <dsp:spPr>
        <a:xfrm>
          <a:off x="1462405" y="4383264"/>
          <a:ext cx="7316532" cy="565554"/>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проведение мероприятий, направленных на снижение расходов по </a:t>
          </a:r>
          <a:r>
            <a:rPr lang="ru-RU" sz="1500" kern="1200" dirty="0" err="1" smtClean="0"/>
            <a:t>обслужива-нию</a:t>
          </a:r>
          <a:r>
            <a:rPr lang="ru-RU" sz="1500" kern="1200" dirty="0" smtClean="0"/>
            <a:t> муниципального долга муниципального образования «</a:t>
          </a:r>
          <a:r>
            <a:rPr lang="ru-RU" sz="1500" kern="1200" dirty="0" err="1" smtClean="0"/>
            <a:t>Малопургинский</a:t>
          </a:r>
          <a:r>
            <a:rPr lang="ru-RU" sz="1500" kern="1200" dirty="0" smtClean="0"/>
            <a:t> район»</a:t>
          </a:r>
        </a:p>
      </dsp:txBody>
      <dsp:txXfrm>
        <a:off x="1462405" y="4383264"/>
        <a:ext cx="7316532" cy="565554"/>
      </dsp:txXfrm>
    </dsp:sp>
    <dsp:sp modelId="{B4F5E095-1ED2-47BC-85AD-F7E021168450}">
      <dsp:nvSpPr>
        <dsp:cNvPr id="0" name=""/>
        <dsp:cNvSpPr/>
      </dsp:nvSpPr>
      <dsp:spPr>
        <a:xfrm>
          <a:off x="1408684" y="4960264"/>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1613" y="-870422"/>
          <a:ext cx="6770044" cy="6770044"/>
        </a:xfrm>
        <a:prstGeom prst="blockArc">
          <a:avLst>
            <a:gd name="adj1" fmla="val 18900000"/>
            <a:gd name="adj2" fmla="val 2700000"/>
            <a:gd name="adj3" fmla="val 31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408366" y="184574"/>
          <a:ext cx="8018607" cy="545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a:t>
          </a:r>
          <a:r>
            <a:rPr lang="en-US" sz="1600" i="1" kern="1200" dirty="0" smtClean="0">
              <a:solidFill>
                <a:schemeClr val="tx1"/>
              </a:solidFill>
              <a:latin typeface="Times New Roman" pitchFamily="18" charset="0"/>
              <a:cs typeface="Times New Roman" pitchFamily="18" charset="0"/>
            </a:rPr>
            <a:t>530,6</a:t>
          </a:r>
          <a:r>
            <a:rPr lang="ru-RU" sz="1600" i="1" kern="1200" dirty="0" smtClean="0">
              <a:solidFill>
                <a:schemeClr val="tx1"/>
              </a:solidFill>
              <a:latin typeface="Times New Roman" pitchFamily="18" charset="0"/>
              <a:cs typeface="Times New Roman" pitchFamily="18" charset="0"/>
            </a:rPr>
            <a:t> тыс. рублей; </a:t>
          </a:r>
          <a:endParaRPr lang="ru-RU" sz="1600" i="1" kern="1200" dirty="0">
            <a:solidFill>
              <a:schemeClr val="tx1"/>
            </a:solidFill>
            <a:latin typeface="Times New Roman" pitchFamily="18" charset="0"/>
            <a:cs typeface="Times New Roman" pitchFamily="18" charset="0"/>
          </a:endParaRPr>
        </a:p>
      </dsp:txBody>
      <dsp:txXfrm>
        <a:off x="408366" y="184574"/>
        <a:ext cx="8018607" cy="545159"/>
      </dsp:txXfrm>
    </dsp:sp>
    <dsp:sp modelId="{2CC09460-0385-4576-B212-932E023A1EEB}">
      <dsp:nvSpPr>
        <dsp:cNvPr id="0" name=""/>
        <dsp:cNvSpPr/>
      </dsp:nvSpPr>
      <dsp:spPr>
        <a:xfrm>
          <a:off x="-1419" y="171495"/>
          <a:ext cx="571317" cy="57131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564171" y="914610"/>
          <a:ext cx="8120901" cy="457053"/>
        </a:xfrm>
        <a:prstGeom prst="rect">
          <a:avLst/>
        </a:prstGeom>
        <a:solidFill>
          <a:schemeClr val="accent3">
            <a:hueOff val="175480"/>
            <a:satOff val="2563"/>
            <a:lumOff val="-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Доплата к пенсии муниципальных служащих 1 </a:t>
          </a:r>
          <a:r>
            <a:rPr lang="en-US" sz="1400" i="1" kern="1200" dirty="0" smtClean="0">
              <a:solidFill>
                <a:schemeClr val="tx1"/>
              </a:solidFill>
              <a:latin typeface="Times New Roman" pitchFamily="18" charset="0"/>
              <a:cs typeface="Times New Roman" pitchFamily="18" charset="0"/>
            </a:rPr>
            <a:t>380</a:t>
          </a:r>
          <a:r>
            <a:rPr lang="ru-RU" sz="1400" i="1" kern="1200" dirty="0" smtClean="0">
              <a:solidFill>
                <a:schemeClr val="tx1"/>
              </a:solidFill>
              <a:latin typeface="Times New Roman" pitchFamily="18" charset="0"/>
              <a:cs typeface="Times New Roman" pitchFamily="18" charset="0"/>
            </a:rPr>
            <a:t>,0 тыс. рублей; социальная поддержка старшего поколения </a:t>
          </a:r>
          <a:r>
            <a:rPr lang="en-US" sz="1400" i="1" kern="1200" dirty="0" smtClean="0">
              <a:solidFill>
                <a:schemeClr val="tx1"/>
              </a:solidFill>
              <a:latin typeface="Times New Roman" pitchFamily="18" charset="0"/>
              <a:cs typeface="Times New Roman" pitchFamily="18" charset="0"/>
            </a:rPr>
            <a:t>5</a:t>
          </a:r>
          <a:r>
            <a:rPr lang="ru-RU" sz="1400" i="1" kern="1200" dirty="0" smtClean="0">
              <a:solidFill>
                <a:schemeClr val="tx1"/>
              </a:solidFill>
              <a:latin typeface="Times New Roman" pitchFamily="18" charset="0"/>
              <a:cs typeface="Times New Roman" pitchFamily="18" charset="0"/>
            </a:rPr>
            <a:t>0,0 тыс. рублей</a:t>
          </a:r>
          <a:endParaRPr lang="ru-RU" sz="1400" i="1" kern="1200" dirty="0">
            <a:solidFill>
              <a:schemeClr val="tx1"/>
            </a:solidFill>
            <a:latin typeface="Times New Roman" pitchFamily="18" charset="0"/>
            <a:cs typeface="Times New Roman" pitchFamily="18" charset="0"/>
          </a:endParaRPr>
        </a:p>
      </dsp:txBody>
      <dsp:txXfrm>
        <a:off x="564171" y="914610"/>
        <a:ext cx="8120901" cy="457053"/>
      </dsp:txXfrm>
    </dsp:sp>
    <dsp:sp modelId="{666F0470-AA64-4EAB-A3C2-C237F6CC60A4}">
      <dsp:nvSpPr>
        <dsp:cNvPr id="0" name=""/>
        <dsp:cNvSpPr/>
      </dsp:nvSpPr>
      <dsp:spPr>
        <a:xfrm>
          <a:off x="412483" y="857478"/>
          <a:ext cx="571317" cy="571317"/>
        </a:xfrm>
        <a:prstGeom prst="ellipse">
          <a:avLst/>
        </a:prstGeom>
        <a:solidFill>
          <a:schemeClr val="lt1">
            <a:hueOff val="0"/>
            <a:satOff val="0"/>
            <a:lumOff val="0"/>
            <a:alphaOff val="0"/>
          </a:schemeClr>
        </a:solidFill>
        <a:ln w="25400" cap="flat" cmpd="sng" algn="ctr">
          <a:solidFill>
            <a:schemeClr val="accent3">
              <a:hueOff val="175480"/>
              <a:satOff val="2563"/>
              <a:lumOff val="-163"/>
              <a:alphaOff val="0"/>
            </a:schemeClr>
          </a:solidFill>
          <a:prstDash val="solid"/>
        </a:ln>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70432" y="1600090"/>
          <a:ext cx="7735195" cy="457053"/>
        </a:xfrm>
        <a:prstGeom prst="rect">
          <a:avLst/>
        </a:prstGeom>
        <a:solidFill>
          <a:schemeClr val="accent3">
            <a:hueOff val="350959"/>
            <a:satOff val="5126"/>
            <a:lumOff val="-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a:t>
          </a:r>
          <a:r>
            <a:rPr lang="en-US" sz="1400" i="1" kern="1200" dirty="0" smtClean="0">
              <a:solidFill>
                <a:schemeClr val="tx1"/>
              </a:solidFill>
              <a:latin typeface="Times New Roman" pitchFamily="18" charset="0"/>
              <a:cs typeface="Times New Roman" pitchFamily="18" charset="0"/>
            </a:rPr>
            <a:t>2 589,2 </a:t>
          </a:r>
          <a:r>
            <a:rPr lang="ru-RU" sz="1400" i="1" kern="1200" dirty="0" smtClean="0">
              <a:solidFill>
                <a:schemeClr val="tx1"/>
              </a:solidFill>
              <a:latin typeface="Times New Roman" pitchFamily="18" charset="0"/>
              <a:cs typeface="Times New Roman" pitchFamily="18" charset="0"/>
            </a:rPr>
            <a:t>тыс. рублей</a:t>
          </a:r>
          <a:endParaRPr lang="ru-RU" sz="1400" i="1" kern="1200" dirty="0">
            <a:solidFill>
              <a:schemeClr val="tx1"/>
            </a:solidFill>
            <a:latin typeface="Times New Roman" pitchFamily="18" charset="0"/>
            <a:cs typeface="Times New Roman" pitchFamily="18" charset="0"/>
          </a:endParaRPr>
        </a:p>
      </dsp:txBody>
      <dsp:txXfrm>
        <a:off x="870432" y="1600090"/>
        <a:ext cx="7735195" cy="457053"/>
      </dsp:txXfrm>
    </dsp:sp>
    <dsp:sp modelId="{7FF197B5-19DF-437E-8EA4-F5EF1D7448A3}">
      <dsp:nvSpPr>
        <dsp:cNvPr id="0" name=""/>
        <dsp:cNvSpPr/>
      </dsp:nvSpPr>
      <dsp:spPr>
        <a:xfrm>
          <a:off x="639300" y="1542958"/>
          <a:ext cx="571317" cy="571317"/>
        </a:xfrm>
        <a:prstGeom prst="ellipse">
          <a:avLst/>
        </a:prstGeom>
        <a:solidFill>
          <a:schemeClr val="lt1">
            <a:hueOff val="0"/>
            <a:satOff val="0"/>
            <a:lumOff val="0"/>
            <a:alphaOff val="0"/>
          </a:schemeClr>
        </a:solidFill>
        <a:ln w="25400" cap="flat" cmpd="sng" algn="ctr">
          <a:solidFill>
            <a:schemeClr val="accent3">
              <a:hueOff val="350959"/>
              <a:satOff val="5126"/>
              <a:lumOff val="-327"/>
              <a:alphaOff val="0"/>
            </a:schemeClr>
          </a:solidFill>
          <a:prstDash val="solid"/>
        </a:ln>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61677" y="2286073"/>
          <a:ext cx="7825126" cy="457053"/>
        </a:xfrm>
        <a:prstGeom prst="rect">
          <a:avLst/>
        </a:prstGeom>
        <a:solidFill>
          <a:schemeClr val="accent3">
            <a:hueOff val="526439"/>
            <a:satOff val="7689"/>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Субсидии гражданам на приобретение жилья </a:t>
          </a:r>
          <a:r>
            <a:rPr lang="en-US" sz="1400" i="1" kern="1200" dirty="0" smtClean="0">
              <a:solidFill>
                <a:schemeClr val="tx1"/>
              </a:solidFill>
              <a:latin typeface="Times New Roman" pitchFamily="18" charset="0"/>
              <a:cs typeface="Times New Roman" pitchFamily="18" charset="0"/>
            </a:rPr>
            <a:t>6 307,5</a:t>
          </a:r>
          <a:r>
            <a:rPr lang="ru-RU" sz="1400" i="1" kern="1200" dirty="0" smtClean="0">
              <a:solidFill>
                <a:schemeClr val="tx1"/>
              </a:solidFill>
              <a:latin typeface="Times New Roman" pitchFamily="18" charset="0"/>
              <a:cs typeface="Times New Roman" pitchFamily="18" charset="0"/>
            </a:rPr>
            <a:t> тыс. рублей</a:t>
          </a:r>
          <a:endParaRPr lang="ru-RU" sz="1400" i="1" kern="1200" dirty="0">
            <a:solidFill>
              <a:schemeClr val="tx1"/>
            </a:solidFill>
            <a:latin typeface="Times New Roman" pitchFamily="18" charset="0"/>
            <a:cs typeface="Times New Roman" pitchFamily="18" charset="0"/>
          </a:endParaRPr>
        </a:p>
      </dsp:txBody>
      <dsp:txXfrm>
        <a:off x="861677" y="2286073"/>
        <a:ext cx="7825126" cy="457053"/>
      </dsp:txXfrm>
    </dsp:sp>
    <dsp:sp modelId="{AEA2F258-E6EB-4F32-89BB-D45632EC2648}">
      <dsp:nvSpPr>
        <dsp:cNvPr id="0" name=""/>
        <dsp:cNvSpPr/>
      </dsp:nvSpPr>
      <dsp:spPr>
        <a:xfrm>
          <a:off x="711721" y="2228941"/>
          <a:ext cx="571317" cy="571317"/>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787841" y="2972056"/>
          <a:ext cx="7900377" cy="457053"/>
        </a:xfrm>
        <a:prstGeom prst="rect">
          <a:avLst/>
        </a:prstGeom>
        <a:solidFill>
          <a:schemeClr val="accent3">
            <a:hueOff val="701919"/>
            <a:satOff val="10252"/>
            <a:lumOff val="-6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latin typeface="Times New Roman" pitchFamily="18" charset="0"/>
              <a:cs typeface="Times New Roman" pitchFamily="18" charset="0"/>
            </a:rPr>
            <a:t>  </a:t>
          </a:r>
          <a:r>
            <a:rPr lang="ru-RU" sz="1400" b="0" i="1" kern="1200" dirty="0" smtClean="0">
              <a:solidFill>
                <a:schemeClr val="tx1"/>
              </a:solidFill>
              <a:latin typeface="Times New Roman" pitchFamily="18" charset="0"/>
              <a:cs typeface="Times New Roman" pitchFamily="18" charset="0"/>
            </a:rPr>
            <a:t>Поддержка многодетных семей </a:t>
          </a:r>
          <a:r>
            <a:rPr lang="en-US" sz="1400" b="0" i="1" kern="1200" dirty="0" smtClean="0">
              <a:solidFill>
                <a:schemeClr val="tx1"/>
              </a:solidFill>
              <a:latin typeface="Times New Roman" pitchFamily="18" charset="0"/>
              <a:cs typeface="Times New Roman" pitchFamily="18" charset="0"/>
            </a:rPr>
            <a:t>17 441,1</a:t>
          </a:r>
          <a:r>
            <a:rPr lang="ru-RU" sz="1400" b="0" i="1" kern="1200" dirty="0" smtClean="0">
              <a:solidFill>
                <a:schemeClr val="tx1"/>
              </a:solidFill>
              <a:latin typeface="Times New Roman" pitchFamily="18" charset="0"/>
              <a:cs typeface="Times New Roman" pitchFamily="18" charset="0"/>
            </a:rPr>
            <a:t> тыс. рублей</a:t>
          </a:r>
          <a:endParaRPr lang="ru-RU" sz="1400" b="0" i="1" kern="1200" dirty="0">
            <a:solidFill>
              <a:schemeClr val="tx1"/>
            </a:solidFill>
            <a:latin typeface="Times New Roman" pitchFamily="18" charset="0"/>
            <a:cs typeface="Times New Roman" pitchFamily="18" charset="0"/>
          </a:endParaRPr>
        </a:p>
      </dsp:txBody>
      <dsp:txXfrm>
        <a:off x="787841" y="2972056"/>
        <a:ext cx="7900377" cy="457053"/>
      </dsp:txXfrm>
    </dsp:sp>
    <dsp:sp modelId="{C7062D9B-4A87-46F0-8AA9-37927D866D8E}">
      <dsp:nvSpPr>
        <dsp:cNvPr id="0" name=""/>
        <dsp:cNvSpPr/>
      </dsp:nvSpPr>
      <dsp:spPr>
        <a:xfrm>
          <a:off x="639300" y="2914924"/>
          <a:ext cx="571317" cy="571317"/>
        </a:xfrm>
        <a:prstGeom prst="ellipse">
          <a:avLst/>
        </a:prstGeom>
        <a:solidFill>
          <a:schemeClr val="lt1">
            <a:hueOff val="0"/>
            <a:satOff val="0"/>
            <a:lumOff val="0"/>
            <a:alphaOff val="0"/>
          </a:schemeClr>
        </a:solidFill>
        <a:ln w="25400" cap="flat" cmpd="sng" algn="ctr">
          <a:solidFill>
            <a:schemeClr val="accent3">
              <a:hueOff val="701919"/>
              <a:satOff val="10252"/>
              <a:lumOff val="-653"/>
              <a:alphaOff val="0"/>
            </a:schemeClr>
          </a:solidFill>
          <a:prstDash val="solid"/>
        </a:ln>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632491" y="3657577"/>
          <a:ext cx="8054308" cy="457053"/>
        </a:xfrm>
        <a:prstGeom prst="rect">
          <a:avLst/>
        </a:prstGeom>
        <a:solidFill>
          <a:schemeClr val="accent3">
            <a:hueOff val="877398"/>
            <a:satOff val="12815"/>
            <a:lumOff val="-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Выплата пособия на содержание опекаемых детей </a:t>
          </a:r>
          <a:r>
            <a:rPr lang="en-US" sz="1400" i="1" kern="1200" dirty="0" smtClean="0">
              <a:solidFill>
                <a:schemeClr val="tx1"/>
              </a:solidFill>
              <a:latin typeface="Times New Roman" pitchFamily="18" charset="0"/>
              <a:cs typeface="Times New Roman" pitchFamily="18" charset="0"/>
            </a:rPr>
            <a:t>11 962,3</a:t>
          </a:r>
          <a:r>
            <a:rPr lang="ru-RU" sz="1400" i="1" kern="1200" dirty="0" smtClean="0">
              <a:solidFill>
                <a:schemeClr val="tx1"/>
              </a:solidFill>
              <a:latin typeface="Times New Roman" pitchFamily="18" charset="0"/>
              <a:cs typeface="Times New Roman" pitchFamily="18" charset="0"/>
            </a:rPr>
            <a:t> тыс. рублей </a:t>
          </a:r>
          <a:endParaRPr lang="ru-RU" sz="1400" i="1" kern="1200" dirty="0">
            <a:solidFill>
              <a:schemeClr val="tx1"/>
            </a:solidFill>
            <a:latin typeface="Times New Roman" pitchFamily="18" charset="0"/>
            <a:cs typeface="Times New Roman" pitchFamily="18" charset="0"/>
          </a:endParaRPr>
        </a:p>
      </dsp:txBody>
      <dsp:txXfrm>
        <a:off x="632491" y="3657577"/>
        <a:ext cx="8054308" cy="457053"/>
      </dsp:txXfrm>
    </dsp:sp>
    <dsp:sp modelId="{EDEB7342-95E5-451F-BEA3-9E3A2F970986}">
      <dsp:nvSpPr>
        <dsp:cNvPr id="0" name=""/>
        <dsp:cNvSpPr/>
      </dsp:nvSpPr>
      <dsp:spPr>
        <a:xfrm>
          <a:off x="466062" y="3619651"/>
          <a:ext cx="571317" cy="571317"/>
        </a:xfrm>
        <a:prstGeom prst="ellipse">
          <a:avLst/>
        </a:prstGeom>
        <a:solidFill>
          <a:schemeClr val="lt1">
            <a:hueOff val="0"/>
            <a:satOff val="0"/>
            <a:lumOff val="0"/>
            <a:alphaOff val="0"/>
          </a:schemeClr>
        </a:solidFill>
        <a:ln w="25400" cap="flat" cmpd="sng" algn="ctr">
          <a:solidFill>
            <a:schemeClr val="accent3">
              <a:hueOff val="877398"/>
              <a:satOff val="12815"/>
              <a:lumOff val="-817"/>
              <a:alphaOff val="0"/>
            </a:schemeClr>
          </a:solidFill>
          <a:prstDash val="solid"/>
        </a:ln>
        <a:effectLst/>
      </dsp:spPr>
      <dsp:style>
        <a:lnRef idx="2">
          <a:scrgbClr r="0" g="0" b="0"/>
        </a:lnRef>
        <a:fillRef idx="1">
          <a:scrgbClr r="0" g="0" b="0"/>
        </a:fillRef>
        <a:effectRef idx="0">
          <a:scrgbClr r="0" g="0" b="0"/>
        </a:effectRef>
        <a:fontRef idx="minor"/>
      </dsp:style>
    </dsp:sp>
    <dsp:sp modelId="{81C173F9-53CD-4B5A-A9F0-62572640F0DE}">
      <dsp:nvSpPr>
        <dsp:cNvPr id="0" name=""/>
        <dsp:cNvSpPr/>
      </dsp:nvSpPr>
      <dsp:spPr>
        <a:xfrm>
          <a:off x="284239" y="4343518"/>
          <a:ext cx="8266861" cy="457053"/>
        </a:xfrm>
        <a:prstGeom prst="rect">
          <a:avLst/>
        </a:prstGeom>
        <a:solidFill>
          <a:schemeClr val="accent3">
            <a:hueOff val="1052878"/>
            <a:satOff val="15378"/>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sz="1400" i="1" kern="1200" dirty="0" smtClean="0">
              <a:solidFill>
                <a:schemeClr val="tx1"/>
              </a:solidFill>
              <a:latin typeface="Times New Roman" pitchFamily="18" charset="0"/>
              <a:cs typeface="Times New Roman" pitchFamily="18" charset="0"/>
            </a:rPr>
            <a:t>135,0</a:t>
          </a:r>
          <a:r>
            <a:rPr lang="ru-RU" sz="1400" i="1" kern="1200" dirty="0" smtClean="0">
              <a:solidFill>
                <a:schemeClr val="tx1"/>
              </a:solidFill>
              <a:latin typeface="Times New Roman" pitchFamily="18" charset="0"/>
              <a:cs typeface="Times New Roman" pitchFamily="18" charset="0"/>
            </a:rPr>
            <a:t> тыс. рублей</a:t>
          </a:r>
          <a:endParaRPr lang="ru-RU" sz="1400" i="1" kern="1200" dirty="0">
            <a:solidFill>
              <a:schemeClr val="tx1"/>
            </a:solidFill>
            <a:latin typeface="Times New Roman" pitchFamily="18" charset="0"/>
            <a:cs typeface="Times New Roman" pitchFamily="18" charset="0"/>
          </a:endParaRPr>
        </a:p>
      </dsp:txBody>
      <dsp:txXfrm>
        <a:off x="284239" y="4343518"/>
        <a:ext cx="8266861" cy="457053"/>
      </dsp:txXfrm>
    </dsp:sp>
    <dsp:sp modelId="{9D5879F5-67C6-4A7B-8E54-3BDB26C031C0}">
      <dsp:nvSpPr>
        <dsp:cNvPr id="0" name=""/>
        <dsp:cNvSpPr/>
      </dsp:nvSpPr>
      <dsp:spPr>
        <a:xfrm>
          <a:off x="-1419" y="4286387"/>
          <a:ext cx="571317" cy="571317"/>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0630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solidFill>
              <a:schemeClr val="tx1"/>
            </a:solidFill>
            <a:latin typeface="Times New Roman" pitchFamily="18" charset="0"/>
            <a:cs typeface="Times New Roman" pitchFamily="18" charset="0"/>
          </a:endParaRPr>
        </a:p>
      </dsp:txBody>
      <dsp:txXfrm>
        <a:off x="24716" y="24716"/>
        <a:ext cx="8637368" cy="456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25569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Снижение рисков возникновения просроченной кредиторской задолженности;</a:t>
          </a:r>
          <a:endParaRPr lang="ru-RU" sz="1600" b="1" kern="1200" dirty="0">
            <a:solidFill>
              <a:schemeClr val="tx1"/>
            </a:solidFill>
            <a:latin typeface="Times New Roman" pitchFamily="18" charset="0"/>
            <a:cs typeface="Times New Roman" pitchFamily="18" charset="0"/>
          </a:endParaRPr>
        </a:p>
      </dsp:txBody>
      <dsp:txXfrm>
        <a:off x="12482" y="12482"/>
        <a:ext cx="8661836" cy="230730"/>
      </dsp:txXfrm>
    </dsp:sp>
    <dsp:sp modelId="{4676942F-5B98-4889-B706-55B5B9D69E0D}">
      <dsp:nvSpPr>
        <dsp:cNvPr id="0" name=""/>
        <dsp:cNvSpPr/>
      </dsp:nvSpPr>
      <dsp:spPr>
        <a:xfrm>
          <a:off x="0" y="304801"/>
          <a:ext cx="8686800" cy="478321"/>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a:t>
          </a:r>
          <a:endParaRPr lang="ru-RU" sz="1600" b="1" kern="1200" dirty="0">
            <a:solidFill>
              <a:schemeClr val="tx1"/>
            </a:solidFill>
            <a:latin typeface="Times New Roman" pitchFamily="18" charset="0"/>
            <a:cs typeface="Times New Roman" pitchFamily="18" charset="0"/>
          </a:endParaRPr>
        </a:p>
      </dsp:txBody>
      <dsp:txXfrm>
        <a:off x="23350" y="328151"/>
        <a:ext cx="8640100" cy="431621"/>
      </dsp:txXfrm>
    </dsp:sp>
    <dsp:sp modelId="{A1CC4FC0-F5F6-4AF5-AA3B-2DD0039CF50B}">
      <dsp:nvSpPr>
        <dsp:cNvPr id="0" name=""/>
        <dsp:cNvSpPr/>
      </dsp:nvSpPr>
      <dsp:spPr>
        <a:xfrm>
          <a:off x="0" y="838199"/>
          <a:ext cx="8686800" cy="436089"/>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и вовлечение в него граждан;</a:t>
          </a:r>
          <a:endParaRPr lang="ru-RU" sz="1600" b="1" kern="1200" dirty="0">
            <a:solidFill>
              <a:schemeClr val="tx1"/>
            </a:solidFill>
            <a:latin typeface="Times New Roman" pitchFamily="18" charset="0"/>
            <a:cs typeface="Times New Roman" pitchFamily="18" charset="0"/>
          </a:endParaRPr>
        </a:p>
      </dsp:txBody>
      <dsp:txXfrm>
        <a:off x="21288" y="859487"/>
        <a:ext cx="8644224" cy="393513"/>
      </dsp:txXfrm>
    </dsp:sp>
    <dsp:sp modelId="{42EC9324-E045-4205-BC82-638DFF23D7F6}">
      <dsp:nvSpPr>
        <dsp:cNvPr id="0" name=""/>
        <dsp:cNvSpPr/>
      </dsp:nvSpPr>
      <dsp:spPr>
        <a:xfrm>
          <a:off x="0" y="1295395"/>
          <a:ext cx="8686800" cy="869973"/>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Формирование и продвижение положительного инвестиционного имиджа </a:t>
          </a:r>
          <a:r>
            <a:rPr lang="ru-RU" sz="1600" b="1" kern="1200" dirty="0" err="1" smtClean="0">
              <a:solidFill>
                <a:schemeClr val="tx1"/>
              </a:solidFill>
              <a:latin typeface="Times New Roman" pitchFamily="18" charset="0"/>
              <a:cs typeface="Times New Roman" pitchFamily="18" charset="0"/>
            </a:rPr>
            <a:t>му-ниципального</a:t>
          </a:r>
          <a:r>
            <a:rPr lang="ru-RU" sz="1600" b="1" kern="1200" dirty="0" smtClean="0">
              <a:solidFill>
                <a:schemeClr val="tx1"/>
              </a:solidFill>
              <a:latin typeface="Times New Roman" pitchFamily="18" charset="0"/>
              <a:cs typeface="Times New Roman" pitchFamily="18" charset="0"/>
            </a:rPr>
            <a:t> образования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600" b="1" kern="1200" dirty="0">
            <a:solidFill>
              <a:schemeClr val="tx1"/>
            </a:solidFill>
            <a:latin typeface="Times New Roman" pitchFamily="18" charset="0"/>
            <a:cs typeface="Times New Roman" pitchFamily="18" charset="0"/>
          </a:endParaRPr>
        </a:p>
      </dsp:txBody>
      <dsp:txXfrm>
        <a:off x="42469" y="1337864"/>
        <a:ext cx="8601862" cy="785035"/>
      </dsp:txXfrm>
    </dsp:sp>
    <dsp:sp modelId="{63B0F66A-B1CF-42A6-A39D-6127461354E8}">
      <dsp:nvSpPr>
        <dsp:cNvPr id="0" name=""/>
        <dsp:cNvSpPr/>
      </dsp:nvSpPr>
      <dsp:spPr>
        <a:xfrm>
          <a:off x="0" y="2209801"/>
          <a:ext cx="8686800" cy="478321"/>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Ориентация </a:t>
          </a:r>
          <a:r>
            <a:rPr lang="ru-RU" sz="1600" b="1" kern="1200"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sp:txBody>
      <dsp:txXfrm>
        <a:off x="23350" y="2233151"/>
        <a:ext cx="8640100" cy="431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417358" y="435970"/>
          <a:ext cx="1412141" cy="577424"/>
        </a:xfrm>
        <a:prstGeom prst="chevron">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0" y="307324"/>
        <a:ext cx="577424" cy="834717"/>
      </dsp:txXfrm>
    </dsp:sp>
    <dsp:sp modelId="{8C28AE45-F4AA-44F1-A906-48F3FE2B673E}">
      <dsp:nvSpPr>
        <dsp:cNvPr id="0" name=""/>
        <dsp:cNvSpPr/>
      </dsp:nvSpPr>
      <dsp:spPr>
        <a:xfrm rot="5400000">
          <a:off x="4038519" y="-3436260"/>
          <a:ext cx="1110986" cy="8033175"/>
        </a:xfrm>
        <a:prstGeom prst="round2SameRect">
          <a:avLst/>
        </a:prstGeom>
        <a:solidFill>
          <a:schemeClr val="lt1">
            <a:hueOff val="0"/>
            <a:satOff val="0"/>
            <a:lumOff val="0"/>
          </a:schemeClr>
        </a:soli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а также в Указе Президента Российской Федерации от 21 июля 2020 года № 474 «О национальных целях развития Российской Федерации на период до 2030 года»;</a:t>
          </a:r>
          <a:endParaRPr lang="ru-RU" sz="1400" b="1" i="1" kern="1200" dirty="0">
            <a:latin typeface="Times New Roman" pitchFamily="18" charset="0"/>
            <a:cs typeface="Times New Roman" pitchFamily="18" charset="0"/>
          </a:endParaRPr>
        </a:p>
      </dsp:txBody>
      <dsp:txXfrm rot="-5400000">
        <a:off x="577425" y="79068"/>
        <a:ext cx="7978941" cy="1002518"/>
      </dsp:txXfrm>
    </dsp:sp>
    <dsp:sp modelId="{1E81F90D-7C12-449C-BF74-DFBDC81748F0}">
      <dsp:nvSpPr>
        <dsp:cNvPr id="0" name=""/>
        <dsp:cNvSpPr/>
      </dsp:nvSpPr>
      <dsp:spPr>
        <a:xfrm rot="5400000">
          <a:off x="-295538" y="1763594"/>
          <a:ext cx="1168500" cy="577424"/>
        </a:xfrm>
        <a:prstGeom prst="chevron">
          <a:avLst/>
        </a:prstGeom>
        <a:gradFill rotWithShape="0">
          <a:gsLst>
            <a:gs pos="0">
              <a:schemeClr val="accent3">
                <a:hueOff val="210576"/>
                <a:satOff val="3076"/>
                <a:lumOff val="-196"/>
                <a:alphaOff val="0"/>
                <a:tint val="75000"/>
                <a:shade val="85000"/>
                <a:satMod val="230000"/>
              </a:schemeClr>
            </a:gs>
            <a:gs pos="25000">
              <a:schemeClr val="accent3">
                <a:hueOff val="210576"/>
                <a:satOff val="3076"/>
                <a:lumOff val="-196"/>
                <a:alphaOff val="0"/>
                <a:tint val="90000"/>
                <a:shade val="70000"/>
                <a:satMod val="220000"/>
              </a:schemeClr>
            </a:gs>
            <a:gs pos="50000">
              <a:schemeClr val="accent3">
                <a:hueOff val="210576"/>
                <a:satOff val="3076"/>
                <a:lumOff val="-196"/>
                <a:alphaOff val="0"/>
                <a:tint val="90000"/>
                <a:shade val="58000"/>
                <a:satMod val="225000"/>
              </a:schemeClr>
            </a:gs>
            <a:gs pos="65000">
              <a:schemeClr val="accent3">
                <a:hueOff val="210576"/>
                <a:satOff val="3076"/>
                <a:lumOff val="-196"/>
                <a:alphaOff val="0"/>
                <a:tint val="90000"/>
                <a:shade val="58000"/>
                <a:satMod val="225000"/>
              </a:schemeClr>
            </a:gs>
            <a:gs pos="80000">
              <a:schemeClr val="accent3">
                <a:hueOff val="210576"/>
                <a:satOff val="3076"/>
                <a:lumOff val="-196"/>
                <a:alphaOff val="0"/>
                <a:tint val="90000"/>
                <a:shade val="69000"/>
                <a:satMod val="220000"/>
              </a:schemeClr>
            </a:gs>
            <a:gs pos="100000">
              <a:schemeClr val="accent3">
                <a:hueOff val="210576"/>
                <a:satOff val="3076"/>
                <a:lumOff val="-196"/>
                <a:alphaOff val="0"/>
                <a:tint val="77000"/>
                <a:shade val="80000"/>
                <a:satMod val="230000"/>
              </a:schemeClr>
            </a:gs>
          </a:gsLst>
          <a:lin ang="5400000" scaled="1"/>
        </a:gradFill>
        <a:ln w="10000" cap="flat" cmpd="sng" algn="ctr">
          <a:solidFill>
            <a:schemeClr val="accent3">
              <a:hueOff val="210576"/>
              <a:satOff val="3076"/>
              <a:lumOff val="-196"/>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0" y="1756768"/>
        <a:ext cx="577424" cy="591076"/>
      </dsp:txXfrm>
    </dsp:sp>
    <dsp:sp modelId="{A01E7E39-A97B-4A9B-BDBA-F06392B84135}">
      <dsp:nvSpPr>
        <dsp:cNvPr id="0" name=""/>
        <dsp:cNvSpPr/>
      </dsp:nvSpPr>
      <dsp:spPr>
        <a:xfrm rot="5400000">
          <a:off x="4111766" y="-2056894"/>
          <a:ext cx="964491" cy="8033175"/>
        </a:xfrm>
        <a:prstGeom prst="round2SameRect">
          <a:avLst/>
        </a:prstGeom>
        <a:solidFill>
          <a:schemeClr val="lt1">
            <a:alpha val="90000"/>
            <a:hueOff val="0"/>
            <a:satOff val="0"/>
            <a:lumOff val="0"/>
            <a:alphaOff val="0"/>
          </a:schemeClr>
        </a:solidFill>
        <a:ln w="10000" cap="flat" cmpd="sng" algn="ctr">
          <a:solidFill>
            <a:schemeClr val="accent3">
              <a:hueOff val="210576"/>
              <a:satOff val="3076"/>
              <a:lumOff val="-196"/>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kern="1200" dirty="0" err="1" smtClean="0">
              <a:latin typeface="Times New Roman" pitchFamily="18" charset="0"/>
              <a:cs typeface="Times New Roman" pitchFamily="18" charset="0"/>
            </a:rPr>
            <a:t>пургинский</a:t>
          </a:r>
          <a:r>
            <a:rPr lang="ru-RU" sz="1400" b="1" i="1" kern="1200" dirty="0" smtClean="0">
              <a:latin typeface="Times New Roman" pitchFamily="18" charset="0"/>
              <a:cs typeface="Times New Roman" pitchFamily="18" charset="0"/>
            </a:rPr>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577425" y="1524530"/>
        <a:ext cx="7986092" cy="870325"/>
      </dsp:txXfrm>
    </dsp:sp>
    <dsp:sp modelId="{2A41DBF3-99E0-4EBA-96C1-D30741F1C516}">
      <dsp:nvSpPr>
        <dsp:cNvPr id="0" name=""/>
        <dsp:cNvSpPr/>
      </dsp:nvSpPr>
      <dsp:spPr>
        <a:xfrm rot="5400000">
          <a:off x="-123733" y="2792115"/>
          <a:ext cx="824892" cy="577424"/>
        </a:xfrm>
        <a:prstGeom prst="chevron">
          <a:avLst/>
        </a:prstGeom>
        <a:gradFill rotWithShape="0">
          <a:gsLst>
            <a:gs pos="0">
              <a:schemeClr val="accent3">
                <a:hueOff val="421151"/>
                <a:satOff val="6151"/>
                <a:lumOff val="-392"/>
                <a:alphaOff val="0"/>
                <a:tint val="75000"/>
                <a:shade val="85000"/>
                <a:satMod val="230000"/>
              </a:schemeClr>
            </a:gs>
            <a:gs pos="25000">
              <a:schemeClr val="accent3">
                <a:hueOff val="421151"/>
                <a:satOff val="6151"/>
                <a:lumOff val="-392"/>
                <a:alphaOff val="0"/>
                <a:tint val="90000"/>
                <a:shade val="70000"/>
                <a:satMod val="220000"/>
              </a:schemeClr>
            </a:gs>
            <a:gs pos="50000">
              <a:schemeClr val="accent3">
                <a:hueOff val="421151"/>
                <a:satOff val="6151"/>
                <a:lumOff val="-392"/>
                <a:alphaOff val="0"/>
                <a:tint val="90000"/>
                <a:shade val="58000"/>
                <a:satMod val="225000"/>
              </a:schemeClr>
            </a:gs>
            <a:gs pos="65000">
              <a:schemeClr val="accent3">
                <a:hueOff val="421151"/>
                <a:satOff val="6151"/>
                <a:lumOff val="-392"/>
                <a:alphaOff val="0"/>
                <a:tint val="90000"/>
                <a:shade val="58000"/>
                <a:satMod val="225000"/>
              </a:schemeClr>
            </a:gs>
            <a:gs pos="80000">
              <a:schemeClr val="accent3">
                <a:hueOff val="421151"/>
                <a:satOff val="6151"/>
                <a:lumOff val="-392"/>
                <a:alphaOff val="0"/>
                <a:tint val="90000"/>
                <a:shade val="69000"/>
                <a:satMod val="220000"/>
              </a:schemeClr>
            </a:gs>
            <a:gs pos="100000">
              <a:schemeClr val="accent3">
                <a:hueOff val="421151"/>
                <a:satOff val="6151"/>
                <a:lumOff val="-392"/>
                <a:alphaOff val="0"/>
                <a:tint val="77000"/>
                <a:shade val="80000"/>
                <a:satMod val="230000"/>
              </a:schemeClr>
            </a:gs>
          </a:gsLst>
          <a:lin ang="5400000" scaled="1"/>
        </a:gradFill>
        <a:ln w="10000" cap="flat" cmpd="sng" algn="ctr">
          <a:solidFill>
            <a:schemeClr val="accent3">
              <a:hueOff val="421151"/>
              <a:satOff val="6151"/>
              <a:lumOff val="-392"/>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957093"/>
        <a:ext cx="577424" cy="247468"/>
      </dsp:txXfrm>
    </dsp:sp>
    <dsp:sp modelId="{F462966B-4B80-426D-9FF6-EEF2EC55E311}">
      <dsp:nvSpPr>
        <dsp:cNvPr id="0" name=""/>
        <dsp:cNvSpPr/>
      </dsp:nvSpPr>
      <dsp:spPr>
        <a:xfrm rot="5400000">
          <a:off x="4325922" y="-1080119"/>
          <a:ext cx="536179" cy="8033175"/>
        </a:xfrm>
        <a:prstGeom prst="round2SameRect">
          <a:avLst/>
        </a:prstGeom>
        <a:solidFill>
          <a:schemeClr val="lt1">
            <a:alpha val="90000"/>
            <a:hueOff val="0"/>
            <a:satOff val="0"/>
            <a:lumOff val="0"/>
            <a:alphaOff val="0"/>
          </a:schemeClr>
        </a:solidFill>
        <a:ln w="10000" cap="flat" cmpd="sng" algn="ctr">
          <a:solidFill>
            <a:schemeClr val="accent3">
              <a:hueOff val="421151"/>
              <a:satOff val="6151"/>
              <a:lumOff val="-392"/>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a:t>
          </a:r>
          <a:endParaRPr lang="ru-RU" sz="1400" b="1" i="1" kern="1200" dirty="0">
            <a:latin typeface="Times New Roman" pitchFamily="18" charset="0"/>
            <a:cs typeface="Times New Roman" pitchFamily="18" charset="0"/>
          </a:endParaRPr>
        </a:p>
      </dsp:txBody>
      <dsp:txXfrm rot="-5400000">
        <a:off x="577424" y="2694553"/>
        <a:ext cx="8007001" cy="483831"/>
      </dsp:txXfrm>
    </dsp:sp>
    <dsp:sp modelId="{85C8A1A4-1AB8-4974-B763-DB81763921CB}">
      <dsp:nvSpPr>
        <dsp:cNvPr id="0" name=""/>
        <dsp:cNvSpPr/>
      </dsp:nvSpPr>
      <dsp:spPr>
        <a:xfrm rot="5400000">
          <a:off x="-123733" y="3533387"/>
          <a:ext cx="824892" cy="577424"/>
        </a:xfrm>
        <a:prstGeom prst="chevron">
          <a:avLst/>
        </a:prstGeom>
        <a:gradFill rotWithShape="0">
          <a:gsLst>
            <a:gs pos="0">
              <a:schemeClr val="accent3">
                <a:hueOff val="631727"/>
                <a:satOff val="9227"/>
                <a:lumOff val="-588"/>
                <a:alphaOff val="0"/>
                <a:tint val="75000"/>
                <a:shade val="85000"/>
                <a:satMod val="230000"/>
              </a:schemeClr>
            </a:gs>
            <a:gs pos="25000">
              <a:schemeClr val="accent3">
                <a:hueOff val="631727"/>
                <a:satOff val="9227"/>
                <a:lumOff val="-588"/>
                <a:alphaOff val="0"/>
                <a:tint val="90000"/>
                <a:shade val="70000"/>
                <a:satMod val="220000"/>
              </a:schemeClr>
            </a:gs>
            <a:gs pos="50000">
              <a:schemeClr val="accent3">
                <a:hueOff val="631727"/>
                <a:satOff val="9227"/>
                <a:lumOff val="-588"/>
                <a:alphaOff val="0"/>
                <a:tint val="90000"/>
                <a:shade val="58000"/>
                <a:satMod val="225000"/>
              </a:schemeClr>
            </a:gs>
            <a:gs pos="65000">
              <a:schemeClr val="accent3">
                <a:hueOff val="631727"/>
                <a:satOff val="9227"/>
                <a:lumOff val="-588"/>
                <a:alphaOff val="0"/>
                <a:tint val="90000"/>
                <a:shade val="58000"/>
                <a:satMod val="225000"/>
              </a:schemeClr>
            </a:gs>
            <a:gs pos="80000">
              <a:schemeClr val="accent3">
                <a:hueOff val="631727"/>
                <a:satOff val="9227"/>
                <a:lumOff val="-588"/>
                <a:alphaOff val="0"/>
                <a:tint val="90000"/>
                <a:shade val="69000"/>
                <a:satMod val="220000"/>
              </a:schemeClr>
            </a:gs>
            <a:gs pos="100000">
              <a:schemeClr val="accent3">
                <a:hueOff val="631727"/>
                <a:satOff val="9227"/>
                <a:lumOff val="-588"/>
                <a:alphaOff val="0"/>
                <a:tint val="77000"/>
                <a:shade val="80000"/>
                <a:satMod val="230000"/>
              </a:schemeClr>
            </a:gs>
          </a:gsLst>
          <a:lin ang="5400000" scaled="1"/>
        </a:gradFill>
        <a:ln w="10000" cap="flat" cmpd="sng" algn="ctr">
          <a:solidFill>
            <a:schemeClr val="accent3">
              <a:hueOff val="631727"/>
              <a:satOff val="9227"/>
              <a:lumOff val="-588"/>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3698365"/>
        <a:ext cx="577424" cy="247468"/>
      </dsp:txXfrm>
    </dsp:sp>
    <dsp:sp modelId="{FB21711F-29FA-4DD0-8F3C-2057DF279F2E}">
      <dsp:nvSpPr>
        <dsp:cNvPr id="0" name=""/>
        <dsp:cNvSpPr/>
      </dsp:nvSpPr>
      <dsp:spPr>
        <a:xfrm rot="5400000">
          <a:off x="4325922" y="-338847"/>
          <a:ext cx="536179" cy="8033175"/>
        </a:xfrm>
        <a:prstGeom prst="round2SameRect">
          <a:avLst/>
        </a:prstGeom>
        <a:solidFill>
          <a:schemeClr val="lt1">
            <a:alpha val="90000"/>
            <a:hueOff val="0"/>
            <a:satOff val="0"/>
            <a:lumOff val="0"/>
            <a:alphaOff val="0"/>
          </a:schemeClr>
        </a:solidFill>
        <a:ln w="10000" cap="flat" cmpd="sng" algn="ctr">
          <a:solidFill>
            <a:schemeClr val="accent3">
              <a:hueOff val="631727"/>
              <a:satOff val="9227"/>
              <a:lumOff val="-588"/>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прозрачности системы формирования доходов консолидированного бюджета муниципального образования «Малопургинский район»;</a:t>
          </a:r>
        </a:p>
      </dsp:txBody>
      <dsp:txXfrm rot="-5400000">
        <a:off x="577424" y="3435825"/>
        <a:ext cx="8007001" cy="483831"/>
      </dsp:txXfrm>
    </dsp:sp>
    <dsp:sp modelId="{F00E930B-F0DB-4564-AF70-C78DBFC228C2}">
      <dsp:nvSpPr>
        <dsp:cNvPr id="0" name=""/>
        <dsp:cNvSpPr/>
      </dsp:nvSpPr>
      <dsp:spPr>
        <a:xfrm rot="5400000">
          <a:off x="-123733" y="4200527"/>
          <a:ext cx="824892" cy="577424"/>
        </a:xfrm>
        <a:prstGeom prst="chevron">
          <a:avLst/>
        </a:prstGeom>
        <a:gradFill rotWithShape="0">
          <a:gsLst>
            <a:gs pos="0">
              <a:schemeClr val="accent3">
                <a:hueOff val="842302"/>
                <a:satOff val="12302"/>
                <a:lumOff val="-784"/>
                <a:alphaOff val="0"/>
                <a:tint val="75000"/>
                <a:shade val="85000"/>
                <a:satMod val="230000"/>
              </a:schemeClr>
            </a:gs>
            <a:gs pos="25000">
              <a:schemeClr val="accent3">
                <a:hueOff val="842302"/>
                <a:satOff val="12302"/>
                <a:lumOff val="-784"/>
                <a:alphaOff val="0"/>
                <a:tint val="90000"/>
                <a:shade val="70000"/>
                <a:satMod val="220000"/>
              </a:schemeClr>
            </a:gs>
            <a:gs pos="50000">
              <a:schemeClr val="accent3">
                <a:hueOff val="842302"/>
                <a:satOff val="12302"/>
                <a:lumOff val="-784"/>
                <a:alphaOff val="0"/>
                <a:tint val="90000"/>
                <a:shade val="58000"/>
                <a:satMod val="225000"/>
              </a:schemeClr>
            </a:gs>
            <a:gs pos="65000">
              <a:schemeClr val="accent3">
                <a:hueOff val="842302"/>
                <a:satOff val="12302"/>
                <a:lumOff val="-784"/>
                <a:alphaOff val="0"/>
                <a:tint val="90000"/>
                <a:shade val="58000"/>
                <a:satMod val="225000"/>
              </a:schemeClr>
            </a:gs>
            <a:gs pos="80000">
              <a:schemeClr val="accent3">
                <a:hueOff val="842302"/>
                <a:satOff val="12302"/>
                <a:lumOff val="-784"/>
                <a:alphaOff val="0"/>
                <a:tint val="90000"/>
                <a:shade val="69000"/>
                <a:satMod val="220000"/>
              </a:schemeClr>
            </a:gs>
            <a:gs pos="100000">
              <a:schemeClr val="accent3">
                <a:hueOff val="842302"/>
                <a:satOff val="12302"/>
                <a:lumOff val="-784"/>
                <a:alphaOff val="0"/>
                <a:tint val="77000"/>
                <a:shade val="80000"/>
                <a:satMod val="230000"/>
              </a:schemeClr>
            </a:gs>
          </a:gsLst>
          <a:lin ang="5400000" scaled="1"/>
        </a:gradFill>
        <a:ln w="10000" cap="flat" cmpd="sng" algn="ctr">
          <a:solidFill>
            <a:schemeClr val="accent3">
              <a:hueOff val="842302"/>
              <a:satOff val="12302"/>
              <a:lumOff val="-784"/>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365505"/>
        <a:ext cx="577424" cy="247468"/>
      </dsp:txXfrm>
    </dsp:sp>
    <dsp:sp modelId="{0CF6178A-3D14-4173-9C67-290CBB0C5415}">
      <dsp:nvSpPr>
        <dsp:cNvPr id="0" name=""/>
        <dsp:cNvSpPr/>
      </dsp:nvSpPr>
      <dsp:spPr>
        <a:xfrm rot="5400000">
          <a:off x="4325922" y="328298"/>
          <a:ext cx="536179" cy="8033175"/>
        </a:xfrm>
        <a:prstGeom prst="round2SameRect">
          <a:avLst/>
        </a:prstGeom>
        <a:solidFill>
          <a:schemeClr val="lt1">
            <a:alpha val="90000"/>
            <a:hueOff val="0"/>
            <a:satOff val="0"/>
            <a:lumOff val="0"/>
            <a:alphaOff val="0"/>
          </a:schemeClr>
        </a:solidFill>
        <a:ln w="10000" cap="flat" cmpd="sng" algn="ctr">
          <a:solidFill>
            <a:schemeClr val="accent3">
              <a:hueOff val="842302"/>
              <a:satOff val="12302"/>
              <a:lumOff val="-784"/>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kern="1200" dirty="0">
            <a:latin typeface="Times New Roman" panose="02020603050405020304" pitchFamily="18" charset="0"/>
            <a:cs typeface="Times New Roman" panose="02020603050405020304" pitchFamily="18" charset="0"/>
          </a:endParaRPr>
        </a:p>
      </dsp:txBody>
      <dsp:txXfrm rot="-5400000">
        <a:off x="577424" y="4102970"/>
        <a:ext cx="8007001" cy="483831"/>
      </dsp:txXfrm>
    </dsp:sp>
    <dsp:sp modelId="{84958DCF-77FF-4539-A32D-3302B5D9F724}">
      <dsp:nvSpPr>
        <dsp:cNvPr id="0" name=""/>
        <dsp:cNvSpPr/>
      </dsp:nvSpPr>
      <dsp:spPr>
        <a:xfrm rot="5400000">
          <a:off x="-123733" y="4861441"/>
          <a:ext cx="824892" cy="577424"/>
        </a:xfrm>
        <a:prstGeom prst="chevron">
          <a:avLst/>
        </a:prstGeom>
        <a:gradFill rotWithShape="0">
          <a:gsLst>
            <a:gs pos="0">
              <a:schemeClr val="accent3">
                <a:hueOff val="1052878"/>
                <a:satOff val="15378"/>
                <a:lumOff val="-980"/>
                <a:alphaOff val="0"/>
                <a:tint val="75000"/>
                <a:shade val="85000"/>
                <a:satMod val="230000"/>
              </a:schemeClr>
            </a:gs>
            <a:gs pos="25000">
              <a:schemeClr val="accent3">
                <a:hueOff val="1052878"/>
                <a:satOff val="15378"/>
                <a:lumOff val="-980"/>
                <a:alphaOff val="0"/>
                <a:tint val="90000"/>
                <a:shade val="70000"/>
                <a:satMod val="220000"/>
              </a:schemeClr>
            </a:gs>
            <a:gs pos="50000">
              <a:schemeClr val="accent3">
                <a:hueOff val="1052878"/>
                <a:satOff val="15378"/>
                <a:lumOff val="-980"/>
                <a:alphaOff val="0"/>
                <a:tint val="90000"/>
                <a:shade val="58000"/>
                <a:satMod val="225000"/>
              </a:schemeClr>
            </a:gs>
            <a:gs pos="65000">
              <a:schemeClr val="accent3">
                <a:hueOff val="1052878"/>
                <a:satOff val="15378"/>
                <a:lumOff val="-980"/>
                <a:alphaOff val="0"/>
                <a:tint val="90000"/>
                <a:shade val="58000"/>
                <a:satMod val="225000"/>
              </a:schemeClr>
            </a:gs>
            <a:gs pos="80000">
              <a:schemeClr val="accent3">
                <a:hueOff val="1052878"/>
                <a:satOff val="15378"/>
                <a:lumOff val="-980"/>
                <a:alphaOff val="0"/>
                <a:tint val="90000"/>
                <a:shade val="69000"/>
                <a:satMod val="220000"/>
              </a:schemeClr>
            </a:gs>
            <a:gs pos="100000">
              <a:schemeClr val="accent3">
                <a:hueOff val="1052878"/>
                <a:satOff val="15378"/>
                <a:lumOff val="-980"/>
                <a:alphaOff val="0"/>
                <a:tint val="77000"/>
                <a:shade val="80000"/>
                <a:satMod val="230000"/>
              </a:schemeClr>
            </a:gs>
          </a:gsLst>
          <a:lin ang="5400000" scaled="1"/>
        </a:gradFill>
        <a:ln w="10000" cap="flat" cmpd="sng" algn="ctr">
          <a:solidFill>
            <a:schemeClr val="accent3">
              <a:hueOff val="1052878"/>
              <a:satOff val="15378"/>
              <a:lumOff val="-980"/>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5026419"/>
        <a:ext cx="577424" cy="247468"/>
      </dsp:txXfrm>
    </dsp:sp>
    <dsp:sp modelId="{027C8995-4972-46A8-A0E4-9B37409AAFC5}">
      <dsp:nvSpPr>
        <dsp:cNvPr id="0" name=""/>
        <dsp:cNvSpPr/>
      </dsp:nvSpPr>
      <dsp:spPr>
        <a:xfrm rot="5400000">
          <a:off x="4325922" y="995444"/>
          <a:ext cx="536179" cy="8033175"/>
        </a:xfrm>
        <a:prstGeom prst="round2SameRect">
          <a:avLst/>
        </a:prstGeom>
        <a:solidFill>
          <a:schemeClr val="lt1">
            <a:alpha val="90000"/>
            <a:hueOff val="0"/>
            <a:satOff val="0"/>
            <a:lumOff val="0"/>
            <a:alphaOff val="0"/>
          </a:schemeClr>
        </a:solidFill>
        <a:ln w="10000" cap="flat" cmpd="sng" algn="ctr">
          <a:solidFill>
            <a:schemeClr val="accent3">
              <a:hueOff val="1052878"/>
              <a:satOff val="15378"/>
              <a:lumOff val="-98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kern="1200" dirty="0">
            <a:latin typeface="Times New Roman" panose="02020603050405020304" pitchFamily="18" charset="0"/>
            <a:cs typeface="Times New Roman" panose="02020603050405020304" pitchFamily="18" charset="0"/>
          </a:endParaRPr>
        </a:p>
      </dsp:txBody>
      <dsp:txXfrm rot="-5400000">
        <a:off x="577424" y="4770116"/>
        <a:ext cx="8007001" cy="483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861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962690"/>
        <a:ext cx="1642751" cy="1335188"/>
      </dsp:txXfrm>
    </dsp:sp>
    <dsp:sp modelId="{1418B305-D1A4-4E24-B4F6-007CFA0B3E99}">
      <dsp:nvSpPr>
        <dsp:cNvPr id="0" name=""/>
        <dsp:cNvSpPr/>
      </dsp:nvSpPr>
      <dsp:spPr>
        <a:xfrm rot="13359620">
          <a:off x="1134305" y="29073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3003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82430"/>
        <a:ext cx="2636947" cy="3106278"/>
      </dsp:txXfrm>
    </dsp:sp>
    <dsp:sp modelId="{063C90D5-8AD2-4291-AF81-6FC71710214F}">
      <dsp:nvSpPr>
        <dsp:cNvPr id="0" name=""/>
        <dsp:cNvSpPr/>
      </dsp:nvSpPr>
      <dsp:spPr>
        <a:xfrm rot="16267600">
          <a:off x="2920775" y="22437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461603"/>
          <a:ext cx="2767402" cy="4093511"/>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80549"/>
        <a:ext cx="2605294" cy="3931403"/>
      </dsp:txXfrm>
    </dsp:sp>
    <dsp:sp modelId="{DC1A9240-0D88-44BE-9631-B57F8D84DAF4}">
      <dsp:nvSpPr>
        <dsp:cNvPr id="0" name=""/>
        <dsp:cNvSpPr/>
      </dsp:nvSpPr>
      <dsp:spPr>
        <a:xfrm rot="19074971">
          <a:off x="4873754" y="29890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765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4552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4" cy="249936"/>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1"/>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4" cy="237743"/>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rPr>
            <a:t>100%</a:t>
          </a:r>
          <a:endParaRPr lang="ru-RU" sz="13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rPr>
            <a:t>30%</a:t>
          </a:r>
          <a:endParaRPr lang="ru-RU" sz="13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0.81509</cdr:x>
      <cdr:y>0.21721</cdr:y>
    </cdr:from>
    <cdr:to>
      <cdr:x>0.85894</cdr:x>
      <cdr:y>0.42848</cdr:y>
    </cdr:to>
    <cdr:sp macro="" textlink="">
      <cdr:nvSpPr>
        <cdr:cNvPr id="2" name="Правая фигурная скобка 1"/>
        <cdr:cNvSpPr/>
      </cdr:nvSpPr>
      <cdr:spPr>
        <a:xfrm xmlns:a="http://schemas.openxmlformats.org/drawingml/2006/main">
          <a:off x="6769935" y="1175147"/>
          <a:ext cx="364290" cy="1143000"/>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23.11.2020</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30</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36</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39</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22</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28</a:t>
            </a:fld>
            <a:endParaRPr lang="ru-RU" dirty="0"/>
          </a:p>
        </p:txBody>
      </p:sp>
    </p:spTree>
    <p:extLst>
      <p:ext uri="{BB962C8B-B14F-4D97-AF65-F5344CB8AC3E}">
        <p14:creationId xmlns:p14="http://schemas.microsoft.com/office/powerpoint/2010/main" val="42212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ltLang="en-US" dirty="0"/>
          </a:p>
        </p:txBody>
      </p:sp>
      <p:sp>
        <p:nvSpPr>
          <p:cNvPr id="2" name="Нижний колонтитул 1"/>
          <p:cNvSpPr>
            <a:spLocks noGrp="1"/>
          </p:cNvSpPr>
          <p:nvPr>
            <p:ph type="ftr" sz="quarter" idx="11"/>
          </p:nvPr>
        </p:nvSpPr>
        <p:spPr/>
        <p:txBody>
          <a:bodyPr/>
          <a:lstStyle/>
          <a:p>
            <a:pPr>
              <a:defRPr/>
            </a:pPr>
            <a:endParaRPr lang="ru-RU" altLang="en-US" dirty="0"/>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AA8B44B4-8A59-4247-A73F-0EA3BD31722C}" type="slidenum">
              <a:rPr lang="ru-RU" altLang="en-US" smtClean="0"/>
              <a:pPr>
                <a:defRPr/>
              </a:pPr>
              <a:t>‹#›</a:t>
            </a:fld>
            <a:endParaRPr lang="ru-RU"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ltLang="en-US" dirty="0"/>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ltLang="en-US" dirty="0"/>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AE02ED3D-AE6F-4B50-891F-AF21B83345F3}" type="slidenum">
              <a:rPr lang="ru-RU" altLang="en-US" smtClean="0"/>
              <a:pPr>
                <a:defRPr/>
              </a:pPr>
              <a:t>‹#›</a:t>
            </a:fld>
            <a:endParaRPr lang="ru-RU"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ltLang="en-US" dirty="0"/>
          </a:p>
        </p:txBody>
      </p:sp>
      <p:sp>
        <p:nvSpPr>
          <p:cNvPr id="11" name="Нижний колонтитул 10"/>
          <p:cNvSpPr>
            <a:spLocks noGrp="1"/>
          </p:cNvSpPr>
          <p:nvPr>
            <p:ph type="ftr" sz="quarter" idx="11"/>
          </p:nvPr>
        </p:nvSpPr>
        <p:spPr/>
        <p:txBody>
          <a:bodyPr/>
          <a:lstStyle/>
          <a:p>
            <a:pPr>
              <a:defRPr/>
            </a:pPr>
            <a:endParaRPr lang="ru-RU" altLang="en-US" dirty="0"/>
          </a:p>
        </p:txBody>
      </p:sp>
      <p:sp>
        <p:nvSpPr>
          <p:cNvPr id="16" name="Номер слайда 1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ltLang="en-US" dirty="0"/>
          </a:p>
        </p:txBody>
      </p:sp>
      <p:sp>
        <p:nvSpPr>
          <p:cNvPr id="10" name="Нижний колонтитул 9"/>
          <p:cNvSpPr>
            <a:spLocks noGrp="1"/>
          </p:cNvSpPr>
          <p:nvPr>
            <p:ph type="ftr" sz="quarter" idx="11"/>
          </p:nvPr>
        </p:nvSpPr>
        <p:spPr/>
        <p:txBody>
          <a:bodyPr/>
          <a:lstStyle/>
          <a:p>
            <a:pPr>
              <a:defRPr/>
            </a:pPr>
            <a:endParaRPr lang="ru-RU" altLang="en-US" dirty="0"/>
          </a:p>
        </p:txBody>
      </p:sp>
      <p:sp>
        <p:nvSpPr>
          <p:cNvPr id="31" name="Номер слайда 30"/>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a:xfrm>
            <a:off x="8229600" y="6477000"/>
            <a:ext cx="762000" cy="246888"/>
          </a:xfrm>
        </p:spPr>
        <p:txBody>
          <a:bodyPr/>
          <a:lstStyle/>
          <a:p>
            <a:pPr>
              <a:defRPr/>
            </a:pPr>
            <a:fld id="{8AA23E2B-451B-462D-9AA6-D649AC1A16B2}" type="slidenum">
              <a:rPr lang="ru-RU" altLang="en-US" smtClean="0"/>
              <a:pPr>
                <a:defRPr/>
              </a:pPr>
              <a:t>‹#›</a:t>
            </a:fld>
            <a:endParaRPr lang="ru-RU" altLang="en-US"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ltLang="en-US" dirty="0"/>
          </a:p>
        </p:txBody>
      </p:sp>
      <p:sp>
        <p:nvSpPr>
          <p:cNvPr id="21" name="Нижний колонтитул 20"/>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ltLang="en-US" dirty="0"/>
          </a:p>
        </p:txBody>
      </p:sp>
      <p:sp>
        <p:nvSpPr>
          <p:cNvPr id="24" name="Нижний колонтитул 23"/>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ltLang="en-US" dirty="0"/>
          </a:p>
        </p:txBody>
      </p:sp>
      <p:sp>
        <p:nvSpPr>
          <p:cNvPr id="29" name="Нижний колонтитул 28"/>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31" name="Номер слайда 30"/>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ltLang="en-US"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ltLang="en-US"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657C1408-2C2B-4E95-8ED4-2A456171D074}" type="slidenum">
              <a:rPr lang="ru-RU" altLang="en-US" smtClean="0"/>
              <a:pPr>
                <a:defRPr/>
              </a:pPr>
              <a:t>‹#›</a:t>
            </a:fld>
            <a:endParaRPr lang="ru-RU" altLang="en-US"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3075" name="Rectangle 4"/>
          <p:cNvSpPr>
            <a:spLocks noGrp="1" noChangeArrowheads="1"/>
          </p:cNvSpPr>
          <p:nvPr>
            <p:ph idx="1"/>
          </p:nvPr>
        </p:nvSpPr>
        <p:spPr>
          <a:xfrm>
            <a:off x="457200" y="1219201"/>
            <a:ext cx="8229600" cy="4038600"/>
          </a:xfrm>
          <a:noFill/>
          <a:scene3d>
            <a:camera prst="orthographicFront"/>
            <a:lightRig rig="threePt" dir="t"/>
          </a:scene3d>
          <a:sp3d>
            <a:bevelT/>
          </a:sp3d>
        </p:spPr>
        <p:txBody>
          <a:bodyPr>
            <a:normAutofit fontScale="85000" lnSpcReduction="2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a:lnSpc>
                <a:spcPct val="150000"/>
              </a:lnSpc>
              <a:buNone/>
            </a:pPr>
            <a:r>
              <a:rPr lang="ru-RU" b="1" i="1" dirty="0" smtClean="0">
                <a:solidFill>
                  <a:schemeClr val="tx1"/>
                </a:solidFill>
                <a:latin typeface="Times New Roman" pitchFamily="18" charset="0"/>
              </a:rPr>
              <a:t>(</a:t>
            </a:r>
            <a:r>
              <a:rPr lang="ru-RU" b="1" i="1" dirty="0">
                <a:solidFill>
                  <a:schemeClr val="tx1"/>
                </a:solidFill>
                <a:latin typeface="Times New Roman" pitchFamily="18" charset="0"/>
              </a:rPr>
              <a:t>проект решения Совета депутатов муниципального образования «Малопургинский район» «О бюджете муниципального образования «Малопургинский район» на </a:t>
            </a:r>
            <a:r>
              <a:rPr lang="ru-RU" b="1" i="1" dirty="0" smtClean="0">
                <a:solidFill>
                  <a:schemeClr val="tx1"/>
                </a:solidFill>
                <a:latin typeface="Times New Roman" pitchFamily="18" charset="0"/>
              </a:rPr>
              <a:t>2021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и </a:t>
            </a:r>
            <a:r>
              <a:rPr lang="ru-RU" b="1" i="1" dirty="0" smtClean="0">
                <a:solidFill>
                  <a:schemeClr val="tx1"/>
                </a:solidFill>
                <a:latin typeface="Times New Roman" pitchFamily="18" charset="0"/>
              </a:rPr>
              <a:t>2023 </a:t>
            </a:r>
            <a:r>
              <a:rPr lang="ru-RU" b="1" i="1" dirty="0">
                <a:solidFill>
                  <a:schemeClr val="tx1"/>
                </a:solidFill>
                <a:latin typeface="Times New Roman" pitchFamily="18" charset="0"/>
              </a:rPr>
              <a:t>годов</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83"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106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a:t>
            </a:r>
            <a:r>
              <a:rPr lang="en-US" sz="2000" b="1" dirty="0" smtClean="0">
                <a:solidFill>
                  <a:schemeClr val="tx1"/>
                </a:solidFill>
                <a:latin typeface="Times New Roman" pitchFamily="18" charset="0"/>
                <a:cs typeface="Times New Roman" panose="02020603050405020304" pitchFamily="18" charset="0"/>
              </a:rPr>
              <a:t> </a:t>
            </a:r>
            <a:r>
              <a:rPr lang="ru-RU" sz="2000" b="1" dirty="0" smtClean="0">
                <a:solidFill>
                  <a:schemeClr val="tx1"/>
                </a:solidFill>
                <a:latin typeface="Times New Roman" pitchFamily="18" charset="0"/>
                <a:cs typeface="Times New Roman" panose="02020603050405020304" pitchFamily="18" charset="0"/>
              </a:rPr>
              <a:t>(</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44701735"/>
              </p:ext>
            </p:extLst>
          </p:nvPr>
        </p:nvGraphicFramePr>
        <p:xfrm>
          <a:off x="228600" y="990600"/>
          <a:ext cx="86868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3664818"/>
            <a:ext cx="8610600" cy="2862322"/>
          </a:xfrm>
          <a:prstGeom prst="rect">
            <a:avLst/>
          </a:prstGeom>
          <a:solidFill>
            <a:srgbClr val="CCFF99">
              <a:alpha val="27000"/>
            </a:srgbClr>
          </a:solidFill>
        </p:spPr>
        <p:txBody>
          <a:bodyPr wrap="square" rtlCol="0">
            <a:spAutoFit/>
          </a:bodyPr>
          <a:lstStyle/>
          <a:p>
            <a:pPr marL="285750" indent="-285750" algn="just">
              <a:buFont typeface="Wingdings" pitchFamily="2" charset="2"/>
              <a:buChar char="§"/>
            </a:pPr>
            <a:r>
              <a:rPr lang="ru-RU" sz="1500" b="1" i="1" dirty="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500" b="1" i="1" dirty="0" err="1"/>
              <a:t>Малопургинский</a:t>
            </a:r>
            <a:r>
              <a:rPr lang="ru-RU" sz="1500" b="1" i="1" dirty="0"/>
              <a:t> район</a:t>
            </a:r>
            <a:r>
              <a:rPr lang="ru-RU" sz="1500" b="1" i="1" dirty="0" smtClean="0"/>
              <a:t>»;</a:t>
            </a:r>
          </a:p>
          <a:p>
            <a:pPr marL="285750" indent="-285750" algn="just">
              <a:buFont typeface="Wingdings" pitchFamily="2" charset="2"/>
              <a:buChar char="§"/>
            </a:pPr>
            <a:r>
              <a:rPr lang="ru-RU" sz="1500" b="1" i="1" dirty="0">
                <a:solidFill>
                  <a:srgbClr val="7030A0"/>
                </a:solidFill>
              </a:rPr>
              <a:t>контроль за эффективностью выполнения утвержденного плана мероприятий по росту доходов бюджета, оптимизации расходов бюджета и сокращению муниципального долга в целях оздоровления муниципальных финансов муниципального образования «</a:t>
            </a:r>
            <a:r>
              <a:rPr lang="ru-RU" sz="1500" b="1" i="1" dirty="0" err="1">
                <a:solidFill>
                  <a:srgbClr val="7030A0"/>
                </a:solidFill>
              </a:rPr>
              <a:t>Малопургинский</a:t>
            </a:r>
            <a:r>
              <a:rPr lang="ru-RU" sz="1500" b="1" i="1" dirty="0">
                <a:solidFill>
                  <a:srgbClr val="7030A0"/>
                </a:solidFill>
              </a:rPr>
              <a:t> район</a:t>
            </a:r>
            <a:r>
              <a:rPr lang="ru-RU" sz="1500" b="1" i="1" dirty="0" smtClean="0">
                <a:solidFill>
                  <a:srgbClr val="7030A0"/>
                </a:solidFill>
              </a:rPr>
              <a:t>»;</a:t>
            </a:r>
          </a:p>
          <a:p>
            <a:pPr marL="285750" indent="-285750" algn="just">
              <a:buFont typeface="Wingdings" pitchFamily="2" charset="2"/>
              <a:buChar char="§"/>
            </a:pPr>
            <a:r>
              <a:rPr lang="ru-RU" sz="1500" b="1" i="1" dirty="0"/>
              <a:t>соблюдение органами местного самоуправления муниципального образования «</a:t>
            </a:r>
            <a:r>
              <a:rPr lang="ru-RU" sz="1500" b="1" i="1" dirty="0" err="1"/>
              <a:t>Малопургинский</a:t>
            </a:r>
            <a:r>
              <a:rPr lang="ru-RU" sz="1500" b="1" i="1" dirty="0"/>
              <a:t> район» требований бюджетного законодательства и повышение </a:t>
            </a:r>
            <a:r>
              <a:rPr lang="ru-RU" sz="1500" b="1" i="1" dirty="0" smtClean="0"/>
              <a:t>качества </a:t>
            </a:r>
            <a:r>
              <a:rPr lang="ru-RU" sz="1500" b="1" i="1" dirty="0"/>
              <a:t>управления бюджетным процессом в муниципальном образовании «</a:t>
            </a:r>
            <a:r>
              <a:rPr lang="ru-RU" sz="1500" b="1" i="1" dirty="0" err="1" smtClean="0"/>
              <a:t>Малопургинский</a:t>
            </a:r>
            <a:r>
              <a:rPr lang="ru-RU" sz="1500" b="1" i="1" dirty="0" smtClean="0"/>
              <a:t> </a:t>
            </a:r>
            <a:r>
              <a:rPr lang="ru-RU" sz="1500" b="1" i="1" dirty="0"/>
              <a:t>район</a:t>
            </a:r>
            <a:r>
              <a:rPr lang="ru-RU" sz="1500" b="1" i="1" dirty="0" smtClean="0"/>
              <a:t>»;</a:t>
            </a:r>
          </a:p>
          <a:p>
            <a:pPr marL="285750" indent="-285750" algn="just">
              <a:buFont typeface="Wingdings" pitchFamily="2" charset="2"/>
              <a:buChar char="§"/>
            </a:pPr>
            <a:r>
              <a:rPr lang="ru-RU" sz="1500" b="1" i="1" dirty="0">
                <a:solidFill>
                  <a:srgbClr val="7030A0"/>
                </a:solidFill>
              </a:rPr>
              <a:t>расширение практики общественного участия в управлении муниципальными </a:t>
            </a:r>
            <a:r>
              <a:rPr lang="ru-RU" sz="1500" b="1" i="1" dirty="0" smtClean="0">
                <a:solidFill>
                  <a:srgbClr val="7030A0"/>
                </a:solidFill>
              </a:rPr>
              <a:t>финансами </a:t>
            </a:r>
            <a:r>
              <a:rPr lang="ru-RU" sz="1500" b="1" i="1" dirty="0">
                <a:solidFill>
                  <a:srgbClr val="7030A0"/>
                </a:solidFill>
              </a:rPr>
              <a:t>посредством развития механизмов инициативного бюджетирования</a:t>
            </a:r>
            <a:r>
              <a:rPr lang="ru-RU" sz="1500" b="1" i="1" dirty="0" smtClean="0">
                <a:solidFill>
                  <a:srgbClr val="7030A0"/>
                </a:solidFill>
              </a:rPr>
              <a:t>.</a:t>
            </a:r>
            <a:endParaRPr lang="ru-RU" sz="1500" b="1" i="1" dirty="0">
              <a:solidFill>
                <a:srgbClr val="7030A0"/>
              </a:solidFill>
            </a:endParaRPr>
          </a:p>
        </p:txBody>
      </p:sp>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763000" cy="1143000"/>
          </a:xfrm>
        </p:spPr>
        <p:txBody>
          <a:bodyPr>
            <a:noAutofit/>
          </a:bodyPr>
          <a:lstStyle/>
          <a:p>
            <a:r>
              <a:rPr lang="ru-RU" sz="20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latin typeface="Times New Roman" panose="02020603050405020304" pitchFamily="18" charset="0"/>
                <a:cs typeface="Times New Roman" panose="02020603050405020304" pitchFamily="18" charset="0"/>
              </a:rPr>
              <a:t>налоговой </a:t>
            </a:r>
            <a:r>
              <a:rPr lang="ru-RU" sz="2000" b="1" dirty="0">
                <a:solidFill>
                  <a:schemeClr val="tx1"/>
                </a:solidFill>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latin typeface="Times New Roman" panose="02020603050405020304" pitchFamily="18" charset="0"/>
                <a:cs typeface="Times New Roman" panose="02020603050405020304" pitchFamily="18" charset="0"/>
              </a:rPr>
              <a:t>2021 год и на плановый период 2022 и 2023 </a:t>
            </a:r>
            <a:r>
              <a:rPr lang="ru-RU" sz="2000" b="1" dirty="0">
                <a:solidFill>
                  <a:schemeClr val="tx1"/>
                </a:solidFill>
                <a:latin typeface="Times New Roman" panose="02020603050405020304" pitchFamily="18" charset="0"/>
                <a:cs typeface="Times New Roman" panose="02020603050405020304" pitchFamily="18" charset="0"/>
              </a:rPr>
              <a:t>годов</a:t>
            </a: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«Малопургинский район» от </a:t>
            </a:r>
            <a:r>
              <a:rPr lang="ru-RU" sz="1400" b="1" dirty="0" smtClean="0">
                <a:solidFill>
                  <a:schemeClr val="tx1"/>
                </a:solidFill>
                <a:latin typeface="Times New Roman" panose="02020603050405020304" pitchFamily="18" charset="0"/>
                <a:cs typeface="Times New Roman" panose="02020603050405020304" pitchFamily="18" charset="0"/>
              </a:rPr>
              <a:t>21 </a:t>
            </a:r>
            <a:r>
              <a:rPr lang="ru-RU" sz="1400" b="1" dirty="0">
                <a:solidFill>
                  <a:schemeClr val="tx1"/>
                </a:solidFill>
                <a:latin typeface="Times New Roman" panose="02020603050405020304" pitchFamily="18" charset="0"/>
                <a:cs typeface="Times New Roman" panose="02020603050405020304" pitchFamily="18" charset="0"/>
              </a:rPr>
              <a:t>октября </a:t>
            </a:r>
            <a:r>
              <a:rPr lang="ru-RU" sz="1400" b="1" dirty="0" smtClean="0">
                <a:solidFill>
                  <a:schemeClr val="tx1"/>
                </a:solidFill>
                <a:latin typeface="Times New Roman" panose="02020603050405020304" pitchFamily="18" charset="0"/>
                <a:cs typeface="Times New Roman" panose="02020603050405020304" pitchFamily="18" charset="0"/>
              </a:rPr>
              <a:t>2020 </a:t>
            </a:r>
            <a:r>
              <a:rPr lang="ru-RU" sz="1400" b="1" dirty="0">
                <a:solidFill>
                  <a:schemeClr val="tx1"/>
                </a:solidFill>
                <a:latin typeface="Times New Roman" panose="02020603050405020304" pitchFamily="18" charset="0"/>
                <a:cs typeface="Times New Roman" panose="02020603050405020304" pitchFamily="18" charset="0"/>
              </a:rPr>
              <a:t>года № </a:t>
            </a:r>
            <a:r>
              <a:rPr lang="ru-RU" sz="1400" b="1" dirty="0" smtClean="0">
                <a:solidFill>
                  <a:schemeClr val="tx1"/>
                </a:solidFill>
                <a:latin typeface="Times New Roman" panose="02020603050405020304" pitchFamily="18" charset="0"/>
                <a:cs typeface="Times New Roman" panose="02020603050405020304" pitchFamily="18" charset="0"/>
              </a:rPr>
              <a:t>919)</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542324648"/>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2286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67073"/>
            <a:ext cx="2133600" cy="28194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2021-2023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781886"/>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15 января 2020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419474"/>
            <a:ext cx="1993900" cy="27432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8956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13.10.20 г. № 191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2021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2022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298572092"/>
              </p:ext>
            </p:extLst>
          </p:nvPr>
        </p:nvGraphicFramePr>
        <p:xfrm>
          <a:off x="228600" y="1095191"/>
          <a:ext cx="8686798" cy="553101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04800"/>
                <a:gridCol w="1967281"/>
                <a:gridCol w="926748"/>
                <a:gridCol w="660668"/>
                <a:gridCol w="679863"/>
                <a:gridCol w="680397"/>
                <a:gridCol w="756116"/>
                <a:gridCol w="756116"/>
                <a:gridCol w="680397"/>
                <a:gridCol w="680397"/>
                <a:gridCol w="594015"/>
              </a:tblGrid>
              <a:tr h="1886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2019год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886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658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49758">
                <a:tc>
                  <a:txBody>
                    <a:bodyPr/>
                    <a:lstStyle/>
                    <a:p>
                      <a:pPr algn="ctr" fontAlgn="t"/>
                      <a:r>
                        <a:rPr lang="ru-RU" sz="1100" b="1" i="0" u="none" strike="noStrike" dirty="0">
                          <a:solidFill>
                            <a:srgbClr val="000000"/>
                          </a:solidFill>
                          <a:effectLst/>
                          <a:latin typeface="Times New Roman"/>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Население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379">
                <a:tc>
                  <a:txBody>
                    <a:bodyPr/>
                    <a:lstStyle/>
                    <a:p>
                      <a:pPr algn="ctr" fontAlgn="t"/>
                      <a:r>
                        <a:rPr lang="ru-RU" sz="1000" b="0" i="0" u="none" strike="noStrike">
                          <a:solidFill>
                            <a:srgbClr val="000000"/>
                          </a:solidFill>
                          <a:effectLst/>
                          <a:latin typeface="Times New Roman"/>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постоянного населения (в среднегодовом исчислении)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33,375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117">
                <a:tc>
                  <a:txBody>
                    <a:bodyPr/>
                    <a:lstStyle/>
                    <a:p>
                      <a:pPr algn="ctr" fontAlgn="t"/>
                      <a:r>
                        <a:rPr lang="ru-RU" sz="1000" b="0" i="0" u="none" strike="noStrike">
                          <a:solidFill>
                            <a:srgbClr val="000000"/>
                          </a:solidFill>
                          <a:effectLst/>
                          <a:latin typeface="Times New Roman"/>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населения (на 1 января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33,305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054">
                <a:tc>
                  <a:txBody>
                    <a:bodyPr/>
                    <a:lstStyle/>
                    <a:p>
                      <a:pPr algn="ctr" fontAlgn="t"/>
                      <a:r>
                        <a:rPr lang="ru-RU" sz="1000" b="0" i="0" u="none" strike="noStrike">
                          <a:solidFill>
                            <a:srgbClr val="000000"/>
                          </a:solidFill>
                          <a:effectLst/>
                          <a:latin typeface="Times New Roman"/>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детей до 18 лет на начало года (до 17 лет включительно)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8481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8443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8411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305">
                <a:tc>
                  <a:txBody>
                    <a:bodyPr/>
                    <a:lstStyle/>
                    <a:p>
                      <a:pPr algn="ctr" fontAlgn="t"/>
                      <a:r>
                        <a:rPr lang="ru-RU" sz="1000" b="1" i="0" u="none" strike="noStrike">
                          <a:solidFill>
                            <a:srgbClr val="000000"/>
                          </a:solidFill>
                          <a:effectLst/>
                          <a:latin typeface="Times New Roman"/>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Промышленное производство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7459">
                <a:tc>
                  <a:txBody>
                    <a:bodyPr/>
                    <a:lstStyle/>
                    <a:p>
                      <a:pPr algn="ctr" fontAlgn="t"/>
                      <a:r>
                        <a:rPr lang="ru-RU" sz="1000" b="0" i="0" u="none" strike="noStrike">
                          <a:solidFill>
                            <a:srgbClr val="000000"/>
                          </a:solidFill>
                          <a:effectLst/>
                          <a:latin typeface="Times New Roman"/>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полному кругу организаций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3174,4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3223,3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3312,2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3340,3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3465,1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3469,0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3631,9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3439">
                <a:tc>
                  <a:txBody>
                    <a:bodyPr/>
                    <a:lstStyle/>
                    <a:p>
                      <a:pPr algn="ctr" fontAlgn="t"/>
                      <a:r>
                        <a:rPr lang="ru-RU" sz="1000" b="0" i="0" u="none" strike="noStrike">
                          <a:solidFill>
                            <a:srgbClr val="000000"/>
                          </a:solidFill>
                          <a:effectLst/>
                          <a:latin typeface="Times New Roman"/>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промышленного производства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предыдущему году</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034">
                <a:tc>
                  <a:txBody>
                    <a:bodyPr/>
                    <a:lstStyle/>
                    <a:p>
                      <a:pPr algn="ctr" fontAlgn="t"/>
                      <a:r>
                        <a:rPr lang="ru-RU" sz="10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1"/>
            <a:ext cx="8305800" cy="609599"/>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695915394"/>
              </p:ext>
            </p:extLst>
          </p:nvPr>
        </p:nvGraphicFramePr>
        <p:xfrm>
          <a:off x="228600" y="990600"/>
          <a:ext cx="8686798" cy="5719945"/>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2019год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324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55270">
                <a:tc>
                  <a:txBody>
                    <a:bodyPr/>
                    <a:lstStyle/>
                    <a:p>
                      <a:pPr algn="ctr" fontAlgn="t"/>
                      <a:r>
                        <a:rPr lang="ru-RU" sz="1100" b="1" i="0" u="none" strike="noStrike" dirty="0">
                          <a:solidFill>
                            <a:srgbClr val="000000"/>
                          </a:solidFill>
                          <a:effectLst/>
                          <a:latin typeface="Times New Roman"/>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Сельское хозяйство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16">
                <a:tc>
                  <a:txBody>
                    <a:bodyPr/>
                    <a:lstStyle/>
                    <a:p>
                      <a:pPr algn="ctr" fontAlgn="t"/>
                      <a:r>
                        <a:rPr lang="ru-RU" sz="1100" b="0" i="0" u="none" strike="noStrike">
                          <a:solidFill>
                            <a:srgbClr val="000000"/>
                          </a:solidFill>
                          <a:effectLst/>
                          <a:latin typeface="Times New Roman"/>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Продукция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1690,3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1777,2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1846,6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1947,4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1998,1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2063,6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2129,8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fontAlgn="t"/>
                      <a:r>
                        <a:rPr lang="ru-RU" sz="1100" b="0" i="0" u="none" strike="noStrike">
                          <a:solidFill>
                            <a:srgbClr val="000000"/>
                          </a:solidFill>
                          <a:effectLst/>
                          <a:latin typeface="Times New Roman"/>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производства продукции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27">
                <a:tc>
                  <a:txBody>
                    <a:bodyPr/>
                    <a:lstStyle/>
                    <a:p>
                      <a:pPr algn="ctr" fontAlgn="t"/>
                      <a:r>
                        <a:rPr lang="ru-RU" sz="1100" b="1" i="0" u="none" strike="noStrike">
                          <a:solidFill>
                            <a:srgbClr val="000000"/>
                          </a:solidFill>
                          <a:effectLst/>
                          <a:latin typeface="Times New Roman"/>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Торговля и услуги населению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fontAlgn="t"/>
                      <a:r>
                        <a:rPr lang="ru-RU" sz="1100" b="0" i="0" u="none" strike="noStrike">
                          <a:solidFill>
                            <a:srgbClr val="000000"/>
                          </a:solidFill>
                          <a:effectLst/>
                          <a:latin typeface="Times New Roman"/>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на конец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декабрю</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предыдущего года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в среднем за год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г/г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056">
                <a:tc>
                  <a:txBody>
                    <a:bodyPr/>
                    <a:lstStyle/>
                    <a:p>
                      <a:pPr algn="ctr" fontAlgn="t"/>
                      <a:r>
                        <a:rPr lang="ru-RU" sz="1100" b="0" i="0" u="none" strike="noStrike">
                          <a:solidFill>
                            <a:srgbClr val="000000"/>
                          </a:solidFill>
                          <a:effectLst/>
                          <a:latin typeface="Times New Roman"/>
                        </a:rPr>
                        <a:t>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Объем розничного товарооборота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2399,2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2481,3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2619,4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2624,5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965">
                <a:tc>
                  <a:txBody>
                    <a:bodyPr/>
                    <a:lstStyle/>
                    <a:p>
                      <a:pPr algn="ctr" fontAlgn="t"/>
                      <a:r>
                        <a:rPr lang="ru-RU" sz="1100" b="0" i="0" u="none" strike="noStrike">
                          <a:solidFill>
                            <a:srgbClr val="000000"/>
                          </a:solidFill>
                          <a:effectLst/>
                          <a:latin typeface="Times New Roman"/>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226578698"/>
              </p:ext>
            </p:extLst>
          </p:nvPr>
        </p:nvGraphicFramePr>
        <p:xfrm>
          <a:off x="228600" y="838200"/>
          <a:ext cx="8686800" cy="5937504"/>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Инвестиции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Инвестиции в основной капитал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254,9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к предыдущему году</a:t>
                      </a:r>
                      <a:br>
                        <a:rPr lang="ru-RU" sz="1000" b="0" i="0" u="none" strike="noStrike" dirty="0">
                          <a:solidFill>
                            <a:srgbClr val="000000"/>
                          </a:solidFill>
                          <a:effectLst/>
                          <a:latin typeface="Times New Roman"/>
                        </a:rPr>
                      </a:br>
                      <a:r>
                        <a:rPr lang="ru-RU" sz="10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1" i="0" u="none" strike="noStrike">
                          <a:solidFill>
                            <a:srgbClr val="000000"/>
                          </a:solidFill>
                          <a:effectLst/>
                          <a:latin typeface="Times New Roman"/>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Труд и занятость</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Фонд заработной платы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1576,3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1495,7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1599,4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1623,7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1672,9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1705,0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1837,9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1901,9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Номинальная начисленная среднемесячная заработная плата одного работника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27371,1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28740,0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30292,0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30406,9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32048,9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32292,1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34035,9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34455,7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Темп роста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предприятий (по крупным и средним организациям)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545">
                <a:tc>
                  <a:txBody>
                    <a:bodyPr/>
                    <a:lstStyle/>
                    <a:p>
                      <a:pPr algn="ctr" fontAlgn="t"/>
                      <a:r>
                        <a:rPr lang="ru-RU" sz="1100" b="1" i="0" u="none" strike="noStrike">
                          <a:solidFill>
                            <a:srgbClr val="000000"/>
                          </a:solidFill>
                          <a:effectLst/>
                          <a:latin typeface="Times New Roman"/>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Прибыль прибыльных организаций (по полному кругу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46028,0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42852,0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45751,9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45037,5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46770,8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48325,2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49530,3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51804,6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777958842"/>
              </p:ext>
            </p:extLst>
          </p:nvPr>
        </p:nvGraphicFramePr>
        <p:xfrm>
          <a:off x="228600" y="1371600"/>
          <a:ext cx="8686800" cy="509620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Малое и среднее предпринимательство, включая </a:t>
                      </a:r>
                      <a:r>
                        <a:rPr lang="ru-RU" sz="1100" b="1" i="0" u="none" strike="noStrike" dirty="0" err="1">
                          <a:solidFill>
                            <a:srgbClr val="000000"/>
                          </a:solidFill>
                          <a:effectLst/>
                          <a:latin typeface="Times New Roman"/>
                        </a:rPr>
                        <a:t>микропредприятия</a:t>
                      </a:r>
                      <a:endParaRPr lang="ru-RU" sz="1100" b="1"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малых предприятий, в том числе </a:t>
                      </a:r>
                      <a:r>
                        <a:rPr lang="ru-RU" sz="1100" b="0" i="0" u="none" strike="noStrike" dirty="0" err="1">
                          <a:solidFill>
                            <a:srgbClr val="000000"/>
                          </a:solidFill>
                          <a:effectLst/>
                          <a:latin typeface="Times New Roman"/>
                        </a:rPr>
                        <a:t>микропредприятий</a:t>
                      </a:r>
                      <a:r>
                        <a:rPr lang="ru-RU" sz="1100" b="0" i="0" u="none" strike="noStrike" dirty="0">
                          <a:solidFill>
                            <a:srgbClr val="000000"/>
                          </a:solidFill>
                          <a:effectLst/>
                          <a:latin typeface="Times New Roman"/>
                        </a:rPr>
                        <a:t>,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Индивидуальные предприниматели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0" i="0" u="none" strike="noStrike">
                          <a:solidFill>
                            <a:srgbClr val="000000"/>
                          </a:solidFill>
                          <a:effectLst/>
                          <a:latin typeface="Times New Roman"/>
                        </a:rPr>
                        <a:t>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малым предприятиям (включая микропредприятия),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средним предприятиям,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малых предприятий (в том числе микропредприятий),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4752,5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4482,4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4651,5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4762,2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4777,9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4944,8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2192,9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2356,7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2414,7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5298612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2209800"/>
            <a:ext cx="8610600" cy="4144963"/>
          </a:xfrm>
        </p:spPr>
        <p:txBody>
          <a:bodyPr>
            <a:normAutofit fontScale="92500" lnSpcReduction="20000"/>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01.01.2020 г. 33 305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77220555"/>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396218790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424173449"/>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4184607009"/>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458200" cy="1066800"/>
          </a:xfrm>
          <a:noFill/>
          <a:scene3d>
            <a:camera prst="orthographicFront"/>
            <a:lightRig rig="threePt" dir="t"/>
          </a:scene3d>
          <a:sp3d>
            <a:bevelT/>
          </a:sp3d>
        </p:spPr>
        <p:txBody>
          <a:bodyPr>
            <a:noAutofit/>
          </a:bodyPr>
          <a:lstStyle/>
          <a:p>
            <a:pPr algn="ctr">
              <a:lnSpc>
                <a:spcPct val="80000"/>
              </a:lnSpc>
            </a:pP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 2021 год и на плановый период 2022 и 2023 годов</a:t>
            </a:r>
            <a:br>
              <a:rPr lang="ru-RU" sz="2000" b="1" dirty="0" smtClean="0">
                <a:solidFill>
                  <a:schemeClr val="tx1"/>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81362356"/>
              </p:ext>
            </p:extLst>
          </p:nvPr>
        </p:nvGraphicFramePr>
        <p:xfrm>
          <a:off x="228600" y="1371600"/>
          <a:ext cx="8686799" cy="50292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2021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847 551,0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756 577,3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799 917,0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859 306,1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756 577,3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799 917,0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575">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-11 755,1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922623501"/>
              </p:ext>
            </p:extLst>
          </p:nvPr>
        </p:nvGraphicFramePr>
        <p:xfrm>
          <a:off x="15240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152400" y="152400"/>
            <a:ext cx="88392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a:t>
            </a:r>
            <a:r>
              <a:rPr lang="ru-RU" sz="2400" b="1" dirty="0" err="1" smtClean="0">
                <a:solidFill>
                  <a:schemeClr val="tx1"/>
                </a:solidFill>
                <a:latin typeface="Times New Roman" pitchFamily="18" charset="0"/>
                <a:cs typeface="Times New Roman" pitchFamily="18" charset="0"/>
              </a:rPr>
              <a:t>Малопургинский</a:t>
            </a:r>
            <a:r>
              <a:rPr lang="ru-RU" sz="2400" b="1" dirty="0" smtClean="0">
                <a:solidFill>
                  <a:schemeClr val="tx1"/>
                </a:solidFill>
                <a:latin typeface="Times New Roman" pitchFamily="18" charset="0"/>
                <a:cs typeface="Times New Roman" pitchFamily="18" charset="0"/>
              </a:rPr>
              <a:t>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за 2013-2023 годы</a:t>
            </a:r>
            <a:br>
              <a:rPr lang="ru-RU" sz="24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rmAutofit fontScale="90000"/>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2021-2023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607978186"/>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485884343"/>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4133189324"/>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200"/>
            <a:ext cx="8915400" cy="1368425"/>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2020 - 2023 годах</a:t>
            </a:r>
            <a:endParaRPr lang="ru-RU" sz="20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012492968"/>
              </p:ext>
            </p:extLst>
          </p:nvPr>
        </p:nvGraphicFramePr>
        <p:xfrm>
          <a:off x="152400" y="1330363"/>
          <a:ext cx="8763000" cy="5251797"/>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3107">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217 271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240 831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228 671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228 620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198 956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91,6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218 046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90,5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216 078</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216 079</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172 185</a:t>
                      </a:r>
                      <a:endParaRPr lang="ru-RU" sz="1100" b="0" i="0" u="none" strike="noStrike" baseline="0"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79,2</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177 695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73,8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177 731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177 731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17 055</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34 572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14,3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34</a:t>
                      </a:r>
                      <a:r>
                        <a:rPr lang="ru-RU" sz="1100" b="0" u="none" strike="noStrike" baseline="0" dirty="0" smtClean="0">
                          <a:effectLst/>
                          <a:latin typeface="Times New Roman" pitchFamily="18" charset="0"/>
                          <a:cs typeface="Times New Roman" pitchFamily="18" charset="0"/>
                        </a:rPr>
                        <a:t> 572</a:t>
                      </a:r>
                      <a:endParaRPr lang="ru-RU" sz="1100" b="0" u="none" strike="noStrike"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34 572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7 296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a:t>
                      </a:r>
                      <a:r>
                        <a:rPr lang="ru-RU" sz="1100" b="0" i="0" u="none" strike="noStrike" baseline="0" dirty="0" smtClean="0">
                          <a:effectLst/>
                          <a:latin typeface="Times New Roman" pitchFamily="18" charset="0"/>
                          <a:cs typeface="Times New Roman" pitchFamily="18" charset="0"/>
                        </a:rPr>
                        <a:t> 272</a:t>
                      </a:r>
                      <a:endParaRPr lang="ru-RU" sz="1100" b="0" i="0" u="none" strike="noStrike"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1 259</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1 260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2 419</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2 506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2 515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2 515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18 315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8,4</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22 785,0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12 593,0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12 541,0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7 288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753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780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747</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0,5</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1 023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308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5 000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11 000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1 500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1 500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4 247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2 327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2 331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914399"/>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2021-2023 годах</a:t>
            </a:r>
            <a:endParaRPr lang="ru-RU" sz="20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56106391"/>
              </p:ext>
            </p:extLst>
          </p:nvPr>
        </p:nvGraphicFramePr>
        <p:xfrm>
          <a:off x="228600" y="1219200"/>
          <a:ext cx="8686799" cy="5356727"/>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16795">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2021</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2022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902405">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17446">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603 498,2</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99,5</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524 596,2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99,4</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562 662,7</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98,5</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28,4</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26,1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44 467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7,3</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aseline="0" dirty="0" smtClean="0">
                          <a:latin typeface="Times New Roman" panose="02020603050405020304" pitchFamily="18" charset="0"/>
                          <a:cs typeface="Times New Roman" panose="02020603050405020304" pitchFamily="18" charset="0"/>
                        </a:rPr>
                        <a:t>40 359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7,6</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39 505,1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5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409 313,2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67,5</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334 519,2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63,4</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373 439,6</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65,5</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1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387 230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63,8</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311 260,8</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350 256,7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61,3</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420">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Межбюджетные трансферты</a:t>
                      </a:r>
                      <a:r>
                        <a:rPr lang="ru-RU" sz="1400" b="1" baseline="0" dirty="0" smtClean="0">
                          <a:latin typeface="Times New Roman" panose="02020603050405020304" pitchFamily="18" charset="0"/>
                          <a:cs typeface="Times New Roman" panose="02020603050405020304" pitchFamily="18" charset="0"/>
                        </a:rPr>
                        <a:t> из бюджетов поселений</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8 634,3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8 634,3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8 634,3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219">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606 720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527 906,3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571 297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13</a:t>
            </a:r>
            <a:r>
              <a:rPr lang="ru-RU" b="1" dirty="0" smtClean="0">
                <a:solidFill>
                  <a:schemeClr val="tx1"/>
                </a:solidFill>
                <a:latin typeface="Times New Roman" pitchFamily="18" charset="0"/>
                <a:cs typeface="Times New Roman" pitchFamily="18" charset="0"/>
              </a:rPr>
              <a:t>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76200"/>
            <a:ext cx="8458200" cy="788987"/>
          </a:xfrm>
        </p:spPr>
        <p:txBody>
          <a:bodyPr>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расходы бюджета муниципального образования «Малопургинский район» в 2021 году по направлениям</a:t>
            </a:r>
            <a:endParaRPr lang="ru-RU" sz="20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92249425"/>
              </p:ext>
            </p:extLst>
          </p:nvPr>
        </p:nvGraphicFramePr>
        <p:xfrm>
          <a:off x="-9525" y="1143000"/>
          <a:ext cx="8305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239000" y="2076450"/>
            <a:ext cx="1905000" cy="160020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162800" y="2260997"/>
            <a:ext cx="2057400" cy="1231106"/>
          </a:xfrm>
          <a:prstGeom prst="rect">
            <a:avLst/>
          </a:prstGeom>
          <a:noFill/>
        </p:spPr>
        <p:txBody>
          <a:bodyPr wrap="square" rtlCol="0">
            <a:spAutoFit/>
          </a:bodyPr>
          <a:lstStyle/>
          <a:p>
            <a:pPr algn="ctr"/>
            <a:r>
              <a:rPr lang="ru-RU" sz="1400" b="1" dirty="0" smtClean="0"/>
              <a:t>РАСХОДЫ СОЦИАЛЬНОЙ НАПРАВЛЕННОСТИ </a:t>
            </a:r>
          </a:p>
          <a:p>
            <a:pPr algn="ctr"/>
            <a:r>
              <a:rPr lang="ru-RU" b="1" dirty="0" smtClean="0"/>
              <a:t>(629 973,7 тыс. рублей)</a:t>
            </a:r>
            <a:endParaRPr lang="ru-RU" b="1" dirty="0"/>
          </a:p>
        </p:txBody>
      </p:sp>
      <p:sp>
        <p:nvSpPr>
          <p:cNvPr id="6" name="TextBox 5"/>
          <p:cNvSpPr txBox="1"/>
          <p:nvPr/>
        </p:nvSpPr>
        <p:spPr>
          <a:xfrm>
            <a:off x="5972174" y="1002298"/>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495800"/>
            <a:ext cx="8686800" cy="21859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2021 год и на плановый период 2022 и 2023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73,3 % всех расходов бюджета на 2021 год – это расходы на финансирование социальной сферы (образование, культуру, социальную политику, физическую культуру и спорт) (2022 год – 70,0%, 2023 год – 70,6%)</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0050" y="228600"/>
            <a:ext cx="8229600" cy="728472"/>
          </a:xfrm>
        </p:spPr>
        <p:txBody>
          <a:bodyPr>
            <a:no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000" b="1" dirty="0" smtClean="0">
                <a:solidFill>
                  <a:schemeClr val="tx1"/>
                </a:solidFill>
                <a:latin typeface="Times New Roman" panose="02020603050405020304" pitchFamily="18" charset="0"/>
                <a:cs typeface="Times New Roman" panose="02020603050405020304" pitchFamily="18" charset="0"/>
              </a:rPr>
              <a:t>2021 </a:t>
            </a:r>
            <a:r>
              <a:rPr lang="ru-RU" sz="2000" b="1" dirty="0">
                <a:solidFill>
                  <a:schemeClr val="tx1"/>
                </a:solidFill>
                <a:latin typeface="Times New Roman" panose="02020603050405020304" pitchFamily="18" charset="0"/>
                <a:cs typeface="Times New Roman" panose="02020603050405020304" pitchFamily="18" charset="0"/>
              </a:rPr>
              <a:t>год</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0758750"/>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81,0%</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12,3%</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6,4 %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0,3 %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t>Расходы бюджета </a:t>
            </a:r>
            <a:endParaRPr lang="ru-RU" sz="2000" b="1" u="sng" dirty="0" smtClean="0"/>
          </a:p>
          <a:p>
            <a:pPr algn="ctr"/>
            <a:r>
              <a:rPr lang="ru-RU" sz="2000" b="1" u="sng" dirty="0" smtClean="0"/>
              <a:t>ВСЕГО</a:t>
            </a:r>
            <a:endParaRPr lang="ru-RU" sz="2000" b="1" u="sng" dirty="0"/>
          </a:p>
          <a:p>
            <a:pPr algn="ctr"/>
            <a:r>
              <a:rPr lang="ru-RU" sz="2000" b="1" u="sng" dirty="0" smtClean="0"/>
              <a:t>859 306,1 тыс</a:t>
            </a:r>
            <a:r>
              <a:rPr lang="ru-RU" sz="2000" b="1" u="sng" dirty="0"/>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2020-2023 годах</a:t>
            </a:r>
            <a:endParaRPr lang="ru-RU" sz="20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983221413"/>
              </p:ext>
            </p:extLst>
          </p:nvPr>
        </p:nvGraphicFramePr>
        <p:xfrm>
          <a:off x="304800" y="1110733"/>
          <a:ext cx="8686799" cy="5628935"/>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2020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350998">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latin typeface="Times New Roman" panose="02020603050405020304" pitchFamily="18" charset="0"/>
                          <a:cs typeface="Times New Roman" panose="02020603050405020304"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1 107 700,4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en-US" sz="1400" b="1" dirty="0" smtClean="0">
                          <a:latin typeface="Times New Roman" pitchFamily="18" charset="0"/>
                          <a:cs typeface="Times New Roman" pitchFamily="18" charset="0"/>
                        </a:rPr>
                        <a:t>859 306,1</a:t>
                      </a:r>
                      <a:endParaRPr lang="ru-RU" sz="1400" b="1"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756 577,3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799 917,0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00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120 922,7</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115</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857,6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102 398,6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102 014,1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2 039,9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 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53">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35 257,3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74</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380,7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74 667,0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74 667,0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44 059,6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364,1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9 096,4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8 317,2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Охрана окружающей среды</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38 315,8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685 994,6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510</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326,4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416 822,2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454 848,8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76 825,7</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77</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831,3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71 331,3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68 331,3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43 408,9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40</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516</a:t>
                      </a:r>
                      <a:r>
                        <a:rPr lang="en-US" sz="1200" dirty="0" smtClean="0">
                          <a:latin typeface="Times New Roman" panose="02020603050405020304" pitchFamily="18" charset="0"/>
                          <a:cs typeface="Times New Roman" panose="02020603050405020304" pitchFamily="18" charset="0"/>
                        </a:rPr>
                        <a:t>,0</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41 004,6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40 981,4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9 732,4</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300</a:t>
                      </a:r>
                      <a:r>
                        <a:rPr lang="en-US" sz="1200" dirty="0" smtClean="0">
                          <a:latin typeface="Times New Roman" panose="02020603050405020304" pitchFamily="18" charset="0"/>
                          <a:cs typeface="Times New Roman" panose="02020603050405020304" pitchFamily="18" charset="0"/>
                        </a:rPr>
                        <a:t>,0</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5 139,4</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500</a:t>
                      </a:r>
                      <a:r>
                        <a:rPr lang="en-US" sz="1200" dirty="0" smtClean="0">
                          <a:latin typeface="Times New Roman" panose="02020603050405020304" pitchFamily="18" charset="0"/>
                          <a:cs typeface="Times New Roman" panose="02020603050405020304" pitchFamily="18" charset="0"/>
                        </a:rPr>
                        <a:t>,0</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4 227,2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4 227,2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45 759,6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26 252,5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26 252,5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19 000,0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802957"/>
            <a:ext cx="1447800" cy="307777"/>
          </a:xfrm>
          <a:prstGeom prst="rect">
            <a:avLst/>
          </a:prstGeom>
          <a:noFill/>
        </p:spPr>
        <p:txBody>
          <a:bodyPr wrap="square" rtlCol="0">
            <a:spAutoFit/>
          </a:bodyPr>
          <a:lstStyle/>
          <a:p>
            <a:r>
              <a:rPr lang="ru-RU" sz="1400" b="1" dirty="0" smtClean="0"/>
              <a:t>     Тыс. рублей</a:t>
            </a:r>
            <a:endParaRPr lang="ru-RU" sz="1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3900"/>
            <a:ext cx="8686800" cy="990600"/>
          </a:xfrm>
          <a:noFill/>
          <a:scene3d>
            <a:camera prst="orthographicFront"/>
            <a:lightRig rig="threePt" dir="t"/>
          </a:scene3d>
          <a:sp3d>
            <a:bevelT/>
          </a:sp3d>
        </p:spPr>
        <p:txBody>
          <a:bodyPr>
            <a:normAutofit/>
          </a:bodyPr>
          <a:lstStyle/>
          <a:p>
            <a:pPr algn="ctr">
              <a:lnSpc>
                <a:spcPct val="90000"/>
              </a:lnSpc>
            </a:pPr>
            <a:r>
              <a:rPr lang="ru-RU" sz="20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2020-2023 годах в % к общему объему расходов</a:t>
            </a:r>
            <a:endParaRPr lang="ru-RU" sz="20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4073985201"/>
              </p:ext>
            </p:extLst>
          </p:nvPr>
        </p:nvGraphicFramePr>
        <p:xfrm>
          <a:off x="219076" y="1273872"/>
          <a:ext cx="8686799" cy="5279330"/>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20</a:t>
                      </a:r>
                      <a:r>
                        <a:rPr lang="ru-RU" sz="1600" b="1" dirty="0" smtClean="0">
                          <a:solidFill>
                            <a:schemeClr val="tx1"/>
                          </a:solidFill>
                          <a:latin typeface="Times New Roman" panose="02020603050405020304" pitchFamily="18" charset="0"/>
                          <a:cs typeface="Times New Roman" panose="02020603050405020304" pitchFamily="18" charset="0"/>
                        </a:rPr>
                        <a:t>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1</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3</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342645">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10,9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12,8</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8,7</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itchFamily="18" charset="0"/>
                          <a:cs typeface="Times New Roman" pitchFamily="18" charset="0"/>
                        </a:rPr>
                        <a:t>9,9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4,0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61,9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59,3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55,1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56,9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8,5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4,7</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5,1</a:t>
                      </a:r>
                      <a:endParaRPr lang="ru-RU" sz="14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0</a:t>
                      </a: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04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71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6</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sz="24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027939790"/>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1677691142"/>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1041792593"/>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1650123248"/>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90205372"/>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a:t>
            </a:r>
            <a:r>
              <a:rPr lang="en-US" sz="2000" b="1" i="1" dirty="0" smtClean="0">
                <a:latin typeface="Times New Roman" pitchFamily="18" charset="0"/>
                <a:cs typeface="Times New Roman" pitchFamily="18" charset="0"/>
              </a:rPr>
              <a:t>510 326,4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r>
              <a:rPr lang="ru-RU" sz="2400" b="1" dirty="0" smtClean="0">
                <a:solidFill>
                  <a:schemeClr val="tx1"/>
                </a:solidFill>
                <a:latin typeface="Times New Roman" pitchFamily="18" charset="0"/>
                <a:cs typeface="Times New Roman" pitchFamily="18" charset="0"/>
              </a:rPr>
              <a:t>в 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65775607"/>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a:t>
            </a:r>
            <a:r>
              <a:rPr lang="ru-RU" sz="2000" b="1" i="1" dirty="0">
                <a:latin typeface="Times New Roman" panose="02020603050405020304" pitchFamily="18" charset="0"/>
                <a:cs typeface="Times New Roman" panose="02020603050405020304" pitchFamily="18" charset="0"/>
              </a:rPr>
              <a:t>всего </a:t>
            </a:r>
            <a:r>
              <a:rPr lang="en-US" sz="2000" b="1" i="1" dirty="0" smtClean="0">
                <a:latin typeface="Times New Roman" panose="02020603050405020304" pitchFamily="18" charset="0"/>
                <a:cs typeface="Times New Roman" panose="02020603050405020304" pitchFamily="18" charset="0"/>
              </a:rPr>
              <a:t>77 831,3</a:t>
            </a:r>
            <a:r>
              <a:rPr lang="ru-RU" sz="2000" b="1" i="1" dirty="0" smtClean="0">
                <a:latin typeface="Times New Roman" panose="02020603050405020304" pitchFamily="18" charset="0"/>
                <a:cs typeface="Times New Roman" panose="02020603050405020304" pitchFamily="18" charset="0"/>
              </a:rPr>
              <a:t>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92828451"/>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a:t>
            </a:r>
            <a:r>
              <a:rPr lang="en-US" sz="1800" b="1" i="1" dirty="0" smtClean="0">
                <a:latin typeface="Times New Roman" pitchFamily="18" charset="0"/>
                <a:cs typeface="Times New Roman" pitchFamily="18" charset="0"/>
              </a:rPr>
              <a:t>40 516,0</a:t>
            </a:r>
            <a:r>
              <a:rPr lang="ru-RU" sz="1800" b="1" i="1" dirty="0" smtClean="0">
                <a:latin typeface="Times New Roman" pitchFamily="18" charset="0"/>
                <a:cs typeface="Times New Roman" pitchFamily="18" charset="0"/>
              </a:rPr>
              <a:t>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en-US" sz="2400" b="1" dirty="0" smtClean="0">
                <a:solidFill>
                  <a:srgbClr val="000000"/>
                </a:solidFill>
                <a:latin typeface="Times New Roman" pitchFamily="18" charset="0"/>
                <a:cs typeface="Times New Roman" pitchFamily="18" charset="0"/>
              </a:rPr>
              <a:t>1</a:t>
            </a:r>
            <a:r>
              <a:rPr lang="ru-RU" sz="2400" b="1" dirty="0" smtClean="0">
                <a:solidFill>
                  <a:srgbClr val="000000"/>
                </a:solidFill>
                <a:latin typeface="Times New Roman" pitchFamily="18" charset="0"/>
                <a:cs typeface="Times New Roman" pitchFamily="18" charset="0"/>
              </a:rPr>
              <a:t>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278733669"/>
              </p:ext>
            </p:extLst>
          </p:nvPr>
        </p:nvGraphicFramePr>
        <p:xfrm>
          <a:off x="228600" y="1143000"/>
          <a:ext cx="8686799" cy="5181600"/>
        </p:xfrm>
        <a:graphic>
          <a:graphicData uri="http://schemas.openxmlformats.org/drawingml/2006/table">
            <a:tbl>
              <a:tblPr firstRow="1" bandRow="1">
                <a:tableStyleId>{10A1B5D5-9B99-4C35-A422-299274C87663}</a:tableStyleId>
              </a:tblPr>
              <a:tblGrid>
                <a:gridCol w="4343400"/>
                <a:gridCol w="2971800"/>
                <a:gridCol w="1371599"/>
              </a:tblGrid>
              <a:tr h="57744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793528">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 первого ребенка (20%) – </a:t>
                      </a:r>
                      <a:r>
                        <a:rPr lang="en-US" sz="1300" dirty="0" smtClean="0">
                          <a:latin typeface="Times New Roman" panose="02020603050405020304" pitchFamily="18" charset="0"/>
                          <a:cs typeface="Times New Roman" panose="02020603050405020304" pitchFamily="18" charset="0"/>
                        </a:rPr>
                        <a:t>573</a:t>
                      </a: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На второго ребенка</a:t>
                      </a:r>
                      <a:r>
                        <a:rPr lang="ru-RU" sz="1300" baseline="0" dirty="0" smtClean="0">
                          <a:latin typeface="Times New Roman" panose="02020603050405020304" pitchFamily="18" charset="0"/>
                          <a:cs typeface="Times New Roman" panose="02020603050405020304" pitchFamily="18" charset="0"/>
                        </a:rPr>
                        <a:t> (50%) </a:t>
                      </a:r>
                      <a:r>
                        <a:rPr lang="ru-RU" sz="1300" baseline="0" dirty="0" smtClean="0">
                          <a:latin typeface="Times New Roman" panose="02020603050405020304" pitchFamily="18" charset="0"/>
                          <a:cs typeface="Times New Roman" panose="02020603050405020304" pitchFamily="18" charset="0"/>
                        </a:rPr>
                        <a:t>-</a:t>
                      </a:r>
                      <a:r>
                        <a:rPr lang="en-US" sz="1300" baseline="0" dirty="0" smtClean="0">
                          <a:latin typeface="Times New Roman" panose="02020603050405020304" pitchFamily="18" charset="0"/>
                          <a:cs typeface="Times New Roman" panose="02020603050405020304" pitchFamily="18" charset="0"/>
                        </a:rPr>
                        <a:t>833</a:t>
                      </a:r>
                      <a:endParaRPr lang="ru-RU" sz="1300" baseline="0" dirty="0" smtClean="0">
                        <a:latin typeface="Times New Roman" panose="02020603050405020304" pitchFamily="18" charset="0"/>
                        <a:cs typeface="Times New Roman" panose="02020603050405020304" pitchFamily="18" charset="0"/>
                      </a:endParaRPr>
                    </a:p>
                    <a:p>
                      <a:pPr algn="ctr"/>
                      <a:r>
                        <a:rPr lang="ru-RU" sz="1300" baseline="0" dirty="0" smtClean="0">
                          <a:latin typeface="Times New Roman" panose="02020603050405020304" pitchFamily="18" charset="0"/>
                          <a:cs typeface="Times New Roman" panose="02020603050405020304" pitchFamily="18" charset="0"/>
                        </a:rPr>
                        <a:t>На третьего и посл. детей (70</a:t>
                      </a:r>
                      <a:r>
                        <a:rPr lang="ru-RU" sz="1300" baseline="0" dirty="0" smtClean="0">
                          <a:latin typeface="Times New Roman" panose="02020603050405020304" pitchFamily="18" charset="0"/>
                          <a:cs typeface="Times New Roman" panose="02020603050405020304" pitchFamily="18" charset="0"/>
                        </a:rPr>
                        <a:t>%)-</a:t>
                      </a:r>
                      <a:r>
                        <a:rPr lang="en-US" sz="1300" baseline="0" dirty="0" smtClean="0">
                          <a:latin typeface="Times New Roman" panose="02020603050405020304" pitchFamily="18" charset="0"/>
                          <a:cs typeface="Times New Roman" panose="02020603050405020304" pitchFamily="18" charset="0"/>
                        </a:rPr>
                        <a:t>513</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2 589,2</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419">
                <a:tc>
                  <a:txBody>
                    <a:bodyPr/>
                    <a:lstStyle/>
                    <a:p>
                      <a:r>
                        <a:rPr lang="ru-RU" sz="1300" b="1" dirty="0" smtClean="0">
                          <a:latin typeface="Times New Roman" panose="02020603050405020304" pitchFamily="18" charset="0"/>
                          <a:cs typeface="Times New Roman" panose="02020603050405020304"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семья</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734,7</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37">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57 </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1 380,0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Питание</a:t>
                      </a:r>
                      <a:r>
                        <a:rPr lang="ru-RU" sz="1300" baseline="0" dirty="0" smtClean="0">
                          <a:latin typeface="Times New Roman" panose="02020603050405020304" pitchFamily="18" charset="0"/>
                          <a:cs typeface="Times New Roman" panose="02020603050405020304" pitchFamily="18" charset="0"/>
                        </a:rPr>
                        <a:t> – 1 106</a:t>
                      </a:r>
                    </a:p>
                    <a:p>
                      <a:pPr algn="ctr"/>
                      <a:r>
                        <a:rPr lang="ru-RU" sz="1300" dirty="0" smtClean="0">
                          <a:latin typeface="Times New Roman" panose="02020603050405020304" pitchFamily="18" charset="0"/>
                          <a:cs typeface="Times New Roman" panose="02020603050405020304" pitchFamily="18" charset="0"/>
                        </a:rPr>
                        <a:t>Проезд- 300</a:t>
                      </a:r>
                      <a:endParaRPr lang="ru-RU" sz="13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15 206,4</a:t>
                      </a:r>
                      <a:endParaRPr lang="ru-RU" sz="1300" b="1"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1 500,0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37">
                <a:tc>
                  <a:txBody>
                    <a:bodyPr/>
                    <a:lstStyle/>
                    <a:p>
                      <a:r>
                        <a:rPr lang="ru-RU" sz="1300" b="1" dirty="0" smtClean="0">
                          <a:latin typeface="Times New Roman" panose="02020603050405020304" pitchFamily="18" charset="0"/>
                          <a:cs typeface="Times New Roman" panose="02020603050405020304" pitchFamily="18" charset="0"/>
                        </a:rPr>
                        <a:t>Выплата пособия на содержание опекаемых детей</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a:t>
                      </a:r>
                      <a:r>
                        <a:rPr lang="en-US" sz="1300" dirty="0" smtClean="0">
                          <a:latin typeface="Times New Roman" panose="02020603050405020304" pitchFamily="18" charset="0"/>
                          <a:cs typeface="Times New Roman" panose="02020603050405020304" pitchFamily="18" charset="0"/>
                        </a:rPr>
                        <a:t>9</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7 291,6</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528">
                <a:tc>
                  <a:txBody>
                    <a:bodyPr/>
                    <a:lstStyle/>
                    <a:p>
                      <a:r>
                        <a:rPr lang="ru-RU" sz="1300" b="1" dirty="0" smtClean="0">
                          <a:latin typeface="Times New Roman" panose="02020603050405020304" pitchFamily="18" charset="0"/>
                          <a:cs typeface="Times New Roman" panose="02020603050405020304" pitchFamily="18" charset="0"/>
                        </a:rPr>
                        <a:t>Социальная поддержка детей-сирот и детей, оставшихся без попечения родителей, переданных в приёмные семьи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a:t>
                      </a:r>
                      <a:r>
                        <a:rPr lang="en-US" sz="1300" dirty="0" smtClean="0">
                          <a:latin typeface="Times New Roman" panose="02020603050405020304" pitchFamily="18" charset="0"/>
                          <a:cs typeface="Times New Roman" panose="02020603050405020304" pitchFamily="18" charset="0"/>
                        </a:rPr>
                        <a:t>8</a:t>
                      </a:r>
                      <a:r>
                        <a:rPr lang="ru-RU"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семей (</a:t>
                      </a:r>
                      <a:r>
                        <a:rPr lang="ru-RU" sz="1300" dirty="0" smtClean="0">
                          <a:latin typeface="Times New Roman" panose="02020603050405020304" pitchFamily="18" charset="0"/>
                          <a:cs typeface="Times New Roman" panose="02020603050405020304" pitchFamily="18" charset="0"/>
                        </a:rPr>
                        <a:t>3</a:t>
                      </a:r>
                      <a:r>
                        <a:rPr lang="en-US" sz="1300" dirty="0" smtClean="0">
                          <a:latin typeface="Times New Roman" panose="02020603050405020304" pitchFamily="18" charset="0"/>
                          <a:cs typeface="Times New Roman" panose="02020603050405020304" pitchFamily="18" charset="0"/>
                        </a:rPr>
                        <a:t>7</a:t>
                      </a:r>
                      <a:r>
                        <a:rPr lang="ru-RU"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детей)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4 670,7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endParaRPr lang="en-US" sz="1300" b="1" dirty="0" smtClean="0">
                        <a:latin typeface="Times New Roman" panose="02020603050405020304" pitchFamily="18" charset="0"/>
                        <a:cs typeface="Times New Roman" panose="02020603050405020304" pitchFamily="18" charset="0"/>
                      </a:endParaRPr>
                    </a:p>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a:t>
                      </a:r>
                      <a:r>
                        <a:rPr lang="en-US" sz="1300" dirty="0" smtClean="0">
                          <a:latin typeface="Times New Roman" panose="02020603050405020304" pitchFamily="18" charset="0"/>
                          <a:cs typeface="Times New Roman" panose="02020603050405020304" pitchFamily="18" charset="0"/>
                        </a:rPr>
                        <a:t>0</a:t>
                      </a:r>
                      <a:r>
                        <a:rPr lang="ru-RU"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6 307,5</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fontScale="90000"/>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en-US" sz="2400" b="1" dirty="0" smtClean="0">
                <a:solidFill>
                  <a:srgbClr val="000000"/>
                </a:solidFill>
                <a:latin typeface="Times New Roman" pitchFamily="18" charset="0"/>
                <a:cs typeface="Times New Roman" pitchFamily="18" charset="0"/>
              </a:rPr>
              <a:t>1</a:t>
            </a:r>
            <a:r>
              <a:rPr lang="ru-RU" sz="2400" b="1" dirty="0" smtClean="0">
                <a:solidFill>
                  <a:srgbClr val="000000"/>
                </a:solidFill>
                <a:latin typeface="Times New Roman" pitchFamily="18" charset="0"/>
                <a:cs typeface="Times New Roman" pitchFamily="18" charset="0"/>
              </a:rPr>
              <a:t>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898130094"/>
              </p:ext>
            </p:extLst>
          </p:nvPr>
        </p:nvGraphicFramePr>
        <p:xfrm>
          <a:off x="228600" y="1447800"/>
          <a:ext cx="8686799" cy="5120640"/>
        </p:xfrm>
        <a:graphic>
          <a:graphicData uri="http://schemas.openxmlformats.org/drawingml/2006/table">
            <a:tbl>
              <a:tblPr firstRow="1" bandRow="1">
                <a:tableStyleId>{10A1B5D5-9B99-4C35-A422-299274C87663}</a:tableStyleId>
              </a:tblPr>
              <a:tblGrid>
                <a:gridCol w="5410200"/>
                <a:gridCol w="19050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504379">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1 305</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18 251,2</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1 919</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9 185,2</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35</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433,8</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1 944</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smtClean="0">
                          <a:latin typeface="Times New Roman" panose="02020603050405020304" pitchFamily="18" charset="0"/>
                          <a:cs typeface="Times New Roman" panose="02020603050405020304" pitchFamily="18" charset="0"/>
                        </a:rPr>
                        <a:t>170,0</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170</a:t>
                      </a:r>
                      <a:r>
                        <a:rPr lang="ru-RU" sz="1300" b="0" dirty="0" smtClean="0">
                          <a:latin typeface="Times New Roman" panose="02020603050405020304" pitchFamily="18" charset="0"/>
                          <a:cs typeface="Times New Roman" panose="02020603050405020304" pitchFamily="18" charset="0"/>
                        </a:rPr>
                        <a:t>,0 (местный бюджет)</a:t>
                      </a:r>
                    </a:p>
                    <a:p>
                      <a:pPr algn="ctr"/>
                      <a:endParaRPr lang="ru-RU" sz="1300" b="0" dirty="0" smtClean="0">
                        <a:latin typeface="Times New Roman" panose="02020603050405020304" pitchFamily="18" charset="0"/>
                        <a:cs typeface="Times New Roman" panose="02020603050405020304" pitchFamily="18" charset="0"/>
                      </a:endParaRPr>
                    </a:p>
                    <a:p>
                      <a:pPr algn="ctr"/>
                      <a:r>
                        <a:rPr lang="en-US" sz="1300" b="0" dirty="0" smtClean="0">
                          <a:latin typeface="Times New Roman" panose="02020603050405020304" pitchFamily="18" charset="0"/>
                          <a:cs typeface="Times New Roman" panose="02020603050405020304" pitchFamily="18" charset="0"/>
                        </a:rPr>
                        <a:t>85,3</a:t>
                      </a:r>
                      <a:r>
                        <a:rPr lang="ru-RU" sz="1300" b="0" dirty="0" smtClean="0">
                          <a:latin typeface="Times New Roman" panose="02020603050405020304" pitchFamily="18" charset="0"/>
                          <a:cs typeface="Times New Roman" panose="02020603050405020304" pitchFamily="18" charset="0"/>
                        </a:rPr>
                        <a:t> (бюджет</a:t>
                      </a:r>
                      <a:r>
                        <a:rPr lang="ru-RU" sz="1300" b="0" baseline="0" dirty="0" smtClean="0">
                          <a:latin typeface="Times New Roman" panose="02020603050405020304" pitchFamily="18" charset="0"/>
                          <a:cs typeface="Times New Roman" panose="02020603050405020304" pitchFamily="18" charset="0"/>
                        </a:rPr>
                        <a:t> УР)</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249846" y="914400"/>
            <a:ext cx="8665554" cy="57912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a:t>
            </a:r>
            <a:r>
              <a:rPr lang="en-US" sz="2400" b="1" dirty="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- 202</a:t>
            </a:r>
            <a:r>
              <a:rPr lang="en-US" sz="2400" b="1" dirty="0" smtClean="0">
                <a:solidFill>
                  <a:schemeClr val="tx1"/>
                </a:solidFill>
                <a:latin typeface="Times New Roman" pitchFamily="18" charset="0"/>
                <a:cs typeface="Times New Roman" pitchFamily="18" charset="0"/>
              </a:rPr>
              <a:t>3</a:t>
            </a:r>
            <a:r>
              <a:rPr lang="ru-RU" sz="2400" b="1" dirty="0" smtClean="0">
                <a:solidFill>
                  <a:schemeClr val="tx1"/>
                </a:solidFill>
                <a:latin typeface="Times New Roman" pitchFamily="18" charset="0"/>
                <a:cs typeface="Times New Roman" pitchFamily="18" charset="0"/>
              </a:rPr>
              <a:t>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66700" y="838200"/>
            <a:ext cx="8686800" cy="5867400"/>
          </a:xfrm>
          <a:noFill/>
          <a:effectLst/>
          <a:scene3d>
            <a:camera prst="orthographicFront"/>
            <a:lightRig rig="threePt" dir="t"/>
          </a:scene3d>
          <a:sp3d>
            <a:bevelT/>
          </a:sp3d>
        </p:spPr>
        <p:txBody>
          <a:bodyPr/>
          <a:lstStyle/>
          <a:p>
            <a:pPr marL="0" indent="747713" algn="just">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на 202</a:t>
            </a:r>
            <a:r>
              <a:rPr lang="en-US" sz="2000" dirty="0" smtClean="0">
                <a:solidFill>
                  <a:schemeClr val="tx1"/>
                </a:solidFill>
                <a:latin typeface="Times New Roman" pitchFamily="18" charset="0"/>
                <a:cs typeface="Times New Roman" pitchFamily="18" charset="0"/>
              </a:rPr>
              <a:t>1</a:t>
            </a:r>
            <a:r>
              <a:rPr lang="ru-RU" sz="2000" dirty="0" smtClean="0">
                <a:solidFill>
                  <a:schemeClr val="tx1"/>
                </a:solidFill>
                <a:latin typeface="Times New Roman" pitchFamily="18" charset="0"/>
                <a:cs typeface="Times New Roman" pitchFamily="18" charset="0"/>
              </a:rPr>
              <a:t> год составит   </a:t>
            </a:r>
            <a:r>
              <a:rPr lang="en-US" sz="2000" dirty="0" smtClean="0">
                <a:solidFill>
                  <a:schemeClr val="tx1"/>
                </a:solidFill>
                <a:latin typeface="Times New Roman" pitchFamily="18" charset="0"/>
                <a:cs typeface="Times New Roman" pitchFamily="18" charset="0"/>
              </a:rPr>
              <a:t>71 728,9 </a:t>
            </a:r>
            <a:r>
              <a:rPr lang="ru-RU" sz="2000" dirty="0" smtClean="0">
                <a:solidFill>
                  <a:schemeClr val="tx1"/>
                </a:solidFill>
                <a:latin typeface="Times New Roman" pitchFamily="18" charset="0"/>
                <a:cs typeface="Times New Roman" pitchFamily="18" charset="0"/>
              </a:rPr>
              <a:t>тыс. рублей на 202</a:t>
            </a:r>
            <a:r>
              <a:rPr lang="en-US" sz="2000" dirty="0" smtClean="0">
                <a:solidFill>
                  <a:schemeClr val="tx1"/>
                </a:solidFill>
                <a:latin typeface="Times New Roman" pitchFamily="18" charset="0"/>
                <a:cs typeface="Times New Roman" pitchFamily="18" charset="0"/>
              </a:rPr>
              <a:t>2</a:t>
            </a:r>
            <a:r>
              <a:rPr lang="ru-RU" sz="2000" dirty="0" smtClean="0">
                <a:solidFill>
                  <a:schemeClr val="tx1"/>
                </a:solidFill>
                <a:latin typeface="Times New Roman" pitchFamily="18" charset="0"/>
                <a:cs typeface="Times New Roman" pitchFamily="18" charset="0"/>
              </a:rPr>
              <a:t> год – </a:t>
            </a:r>
            <a:r>
              <a:rPr lang="en-US" sz="2000" dirty="0" smtClean="0">
                <a:solidFill>
                  <a:schemeClr val="tx1"/>
                </a:solidFill>
                <a:latin typeface="Times New Roman" pitchFamily="18" charset="0"/>
                <a:cs typeface="Times New Roman" pitchFamily="18" charset="0"/>
              </a:rPr>
              <a:t>72 015,2</a:t>
            </a:r>
            <a:r>
              <a:rPr lang="ru-RU" sz="2000" dirty="0" smtClean="0">
                <a:solidFill>
                  <a:schemeClr val="tx1"/>
                </a:solidFill>
                <a:latin typeface="Times New Roman" pitchFamily="18" charset="0"/>
                <a:cs typeface="Times New Roman" pitchFamily="18" charset="0"/>
              </a:rPr>
              <a:t> тыс. рублей и на 202</a:t>
            </a:r>
            <a:r>
              <a:rPr lang="en-US" sz="2000" dirty="0" smtClean="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год </a:t>
            </a:r>
            <a:r>
              <a:rPr lang="en-US" sz="2000" dirty="0" smtClean="0">
                <a:solidFill>
                  <a:schemeClr val="tx1"/>
                </a:solidFill>
                <a:latin typeface="Times New Roman" pitchFamily="18" charset="0"/>
                <a:cs typeface="Times New Roman" pitchFamily="18" charset="0"/>
              </a:rPr>
              <a:t>72 015,2</a:t>
            </a:r>
            <a:r>
              <a:rPr lang="ru-RU" sz="2000" dirty="0" smtClean="0">
                <a:solidFill>
                  <a:schemeClr val="tx1"/>
                </a:solidFill>
                <a:latin typeface="Times New Roman" pitchFamily="18" charset="0"/>
                <a:cs typeface="Times New Roman" pitchFamily="18" charset="0"/>
              </a:rPr>
              <a:t> тыс. рублей (формируется за счет доходов от поступления акцизов на нефтепродукты и межбюджетных субсидий из бюджета УР).</a:t>
            </a:r>
          </a:p>
          <a:p>
            <a:pPr marL="0" indent="747713" algn="just">
              <a:buNone/>
            </a:pPr>
            <a:endParaRPr lang="ru-RU" sz="2000" dirty="0" smtClean="0">
              <a:solidFill>
                <a:schemeClr val="tx1"/>
              </a:solidFill>
              <a:latin typeface="Times New Roman" pitchFamily="18" charset="0"/>
              <a:cs typeface="Times New Roman" pitchFamily="18" charset="0"/>
            </a:endParaRPr>
          </a:p>
          <a:p>
            <a:pPr marL="0" indent="747713" algn="just">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en-US" sz="2000" b="1" u="sng" dirty="0" smtClean="0">
                <a:solidFill>
                  <a:srgbClr val="0070C0"/>
                </a:solidFill>
                <a:latin typeface="Times New Roman" pitchFamily="18" charset="0"/>
                <a:cs typeface="Times New Roman" pitchFamily="18" charset="0"/>
              </a:rPr>
              <a:t>71 728,9</a:t>
            </a:r>
            <a:r>
              <a:rPr lang="ru-RU" sz="2000" b="1" u="sng" dirty="0" smtClean="0">
                <a:solidFill>
                  <a:srgbClr val="0070C0"/>
                </a:solidFill>
                <a:latin typeface="Times New Roman" pitchFamily="18" charset="0"/>
                <a:cs typeface="Times New Roman" pitchFamily="18" charset="0"/>
              </a:rPr>
              <a:t> тыс. рублей в 202</a:t>
            </a:r>
            <a:r>
              <a:rPr lang="en-US" sz="2000" b="1" u="sng" dirty="0" smtClean="0">
                <a:solidFill>
                  <a:srgbClr val="0070C0"/>
                </a:solidFill>
                <a:latin typeface="Times New Roman" pitchFamily="18" charset="0"/>
                <a:cs typeface="Times New Roman" pitchFamily="18" charset="0"/>
              </a:rPr>
              <a:t>1</a:t>
            </a:r>
            <a:r>
              <a:rPr lang="ru-RU" sz="2000" b="1" u="sng" dirty="0" smtClean="0">
                <a:solidFill>
                  <a:srgbClr val="0070C0"/>
                </a:solidFill>
                <a:latin typeface="Times New Roman" pitchFamily="18" charset="0"/>
                <a:cs typeface="Times New Roman" pitchFamily="18" charset="0"/>
              </a:rPr>
              <a:t> году</a:t>
            </a:r>
          </a:p>
          <a:p>
            <a:pPr algn="ctr"/>
            <a:r>
              <a:rPr lang="en-US" sz="2000" b="1" u="sng" dirty="0" smtClean="0">
                <a:solidFill>
                  <a:srgbClr val="0070C0"/>
                </a:solidFill>
                <a:latin typeface="Times New Roman" pitchFamily="18" charset="0"/>
                <a:cs typeface="Times New Roman" pitchFamily="18" charset="0"/>
              </a:rPr>
              <a:t>72 015,2 </a:t>
            </a:r>
            <a:r>
              <a:rPr lang="ru-RU" sz="2000" b="1" u="sng" dirty="0" smtClean="0">
                <a:solidFill>
                  <a:srgbClr val="0070C0"/>
                </a:solidFill>
                <a:latin typeface="Times New Roman" pitchFamily="18" charset="0"/>
                <a:cs typeface="Times New Roman" pitchFamily="18" charset="0"/>
              </a:rPr>
              <a:t>тыс. рублей в 202</a:t>
            </a:r>
            <a:r>
              <a:rPr lang="en-US" sz="2000" b="1" u="sng" dirty="0" smtClean="0">
                <a:solidFill>
                  <a:srgbClr val="0070C0"/>
                </a:solidFill>
                <a:latin typeface="Times New Roman" pitchFamily="18" charset="0"/>
                <a:cs typeface="Times New Roman" pitchFamily="18" charset="0"/>
              </a:rPr>
              <a:t>2</a:t>
            </a:r>
            <a:r>
              <a:rPr lang="ru-RU" sz="2000" b="1" u="sng" dirty="0" smtClean="0">
                <a:solidFill>
                  <a:srgbClr val="0070C0"/>
                </a:solidFill>
                <a:latin typeface="Times New Roman" pitchFamily="18" charset="0"/>
                <a:cs typeface="Times New Roman" pitchFamily="18" charset="0"/>
              </a:rPr>
              <a:t> году</a:t>
            </a:r>
          </a:p>
          <a:p>
            <a:pPr algn="ctr"/>
            <a:r>
              <a:rPr lang="en-US" sz="2000" b="1" u="sng" dirty="0" smtClean="0">
                <a:solidFill>
                  <a:srgbClr val="0070C0"/>
                </a:solidFill>
                <a:latin typeface="Times New Roman" pitchFamily="18" charset="0"/>
                <a:cs typeface="Times New Roman" pitchFamily="18" charset="0"/>
              </a:rPr>
              <a:t>72 015,2</a:t>
            </a:r>
            <a:r>
              <a:rPr lang="ru-RU" sz="2000" b="1" u="sng" dirty="0" smtClean="0">
                <a:solidFill>
                  <a:srgbClr val="0070C0"/>
                </a:solidFill>
                <a:latin typeface="Times New Roman" pitchFamily="18" charset="0"/>
                <a:cs typeface="Times New Roman" pitchFamily="18" charset="0"/>
              </a:rPr>
              <a:t>  тыс. рублей в 202</a:t>
            </a:r>
            <a:r>
              <a:rPr lang="en-US" sz="2000" b="1" u="sng" dirty="0" smtClean="0">
                <a:solidFill>
                  <a:srgbClr val="0070C0"/>
                </a:solidFill>
                <a:latin typeface="Times New Roman" pitchFamily="18" charset="0"/>
                <a:cs typeface="Times New Roman" pitchFamily="18" charset="0"/>
              </a:rPr>
              <a:t>3</a:t>
            </a:r>
            <a:r>
              <a:rPr lang="ru-RU" sz="2000" b="1" u="sng" dirty="0" smtClean="0">
                <a:solidFill>
                  <a:srgbClr val="0070C0"/>
                </a:solidFill>
                <a:latin typeface="Times New Roman" pitchFamily="18" charset="0"/>
                <a:cs typeface="Times New Roman" pitchFamily="18" charset="0"/>
              </a:rPr>
              <a:t>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algn="just"/>
            <a:r>
              <a:rPr lang="ru-RU" sz="1200" b="1" dirty="0" smtClean="0">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pPr algn="ctr"/>
            <a:endParaRPr lang="ru-RU" dirty="0"/>
          </a:p>
        </p:txBody>
      </p:sp>
      <p:sp>
        <p:nvSpPr>
          <p:cNvPr id="8" name="Скругленный прямоугольник 7"/>
          <p:cNvSpPr/>
          <p:nvPr/>
        </p:nvSpPr>
        <p:spPr>
          <a:xfrm>
            <a:off x="6019800" y="2876550"/>
            <a:ext cx="2895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u="sng" dirty="0" smtClean="0">
                <a:solidFill>
                  <a:srgbClr val="0070C0"/>
                </a:solidFill>
                <a:latin typeface="Times New Roman" pitchFamily="18" charset="0"/>
                <a:cs typeface="Times New Roman" pitchFamily="18" charset="0"/>
              </a:rPr>
              <a:t>9 014,1 </a:t>
            </a:r>
            <a:r>
              <a:rPr lang="ru-RU" sz="2000" b="1" u="sng" dirty="0" smtClean="0">
                <a:solidFill>
                  <a:srgbClr val="0070C0"/>
                </a:solidFill>
                <a:latin typeface="Times New Roman" pitchFamily="18" charset="0"/>
                <a:cs typeface="Times New Roman" pitchFamily="18" charset="0"/>
              </a:rPr>
              <a:t>тыс. рублей  в 202</a:t>
            </a:r>
            <a:r>
              <a:rPr lang="en-US" sz="2000" b="1" u="sng" dirty="0" smtClean="0">
                <a:solidFill>
                  <a:srgbClr val="0070C0"/>
                </a:solidFill>
                <a:latin typeface="Times New Roman" pitchFamily="18" charset="0"/>
                <a:cs typeface="Times New Roman" pitchFamily="18" charset="0"/>
              </a:rPr>
              <a:t>1</a:t>
            </a:r>
            <a:r>
              <a:rPr lang="ru-RU" sz="2000" b="1" u="sng" dirty="0" smtClean="0">
                <a:solidFill>
                  <a:srgbClr val="0070C0"/>
                </a:solidFill>
                <a:latin typeface="Times New Roman" pitchFamily="18" charset="0"/>
                <a:cs typeface="Times New Roman" pitchFamily="18" charset="0"/>
              </a:rPr>
              <a:t> – 202</a:t>
            </a:r>
            <a:r>
              <a:rPr lang="en-US" sz="2000" b="1" u="sng" dirty="0" smtClean="0">
                <a:solidFill>
                  <a:srgbClr val="0070C0"/>
                </a:solidFill>
                <a:latin typeface="Times New Roman" pitchFamily="18" charset="0"/>
                <a:cs typeface="Times New Roman" pitchFamily="18" charset="0"/>
              </a:rPr>
              <a:t>3</a:t>
            </a:r>
            <a:r>
              <a:rPr lang="ru-RU" sz="2000" b="1" u="sng" dirty="0" smtClean="0">
                <a:solidFill>
                  <a:srgbClr val="0070C0"/>
                </a:solidFill>
                <a:latin typeface="Times New Roman" pitchFamily="18" charset="0"/>
                <a:cs typeface="Times New Roman" pitchFamily="18" charset="0"/>
              </a:rPr>
              <a:t> годах ежегодно</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содержанию дорог и оплате освещения улично-дорожной сети</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202</a:t>
            </a:r>
            <a:r>
              <a:rPr lang="en-US" sz="2200" b="1" dirty="0" smtClean="0">
                <a:solidFill>
                  <a:schemeClr val="tx1"/>
                </a:solidFill>
                <a:latin typeface="Times New Roman" pitchFamily="18" charset="0"/>
                <a:cs typeface="Times New Roman" pitchFamily="18" charset="0"/>
              </a:rPr>
              <a:t>1</a:t>
            </a:r>
            <a:r>
              <a:rPr lang="ru-RU" sz="2200" b="1" dirty="0" smtClean="0">
                <a:solidFill>
                  <a:schemeClr val="tx1"/>
                </a:solidFill>
                <a:latin typeface="Times New Roman" pitchFamily="18" charset="0"/>
                <a:cs typeface="Times New Roman" pitchFamily="18" charset="0"/>
              </a:rPr>
              <a:t>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59847486"/>
              </p:ext>
            </p:extLst>
          </p:nvPr>
        </p:nvGraphicFramePr>
        <p:xfrm>
          <a:off x="228600" y="1066800"/>
          <a:ext cx="8686798" cy="5486400"/>
        </p:xfrm>
        <a:graphic>
          <a:graphicData uri="http://schemas.openxmlformats.org/drawingml/2006/table">
            <a:tbl>
              <a:tblPr firstRow="1" bandRow="1">
                <a:tableStyleId>{93296810-A885-4BE3-A3E7-6D5BEEA58F35}</a:tableStyleId>
              </a:tblPr>
              <a:tblGrid>
                <a:gridCol w="533400"/>
                <a:gridCol w="5943600"/>
                <a:gridCol w="2209798"/>
              </a:tblGrid>
              <a:tr h="609600">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Сумма (тыс.</a:t>
                      </a:r>
                      <a:r>
                        <a:rPr lang="ru-RU" sz="2000" baseline="0" dirty="0" smtClean="0">
                          <a:solidFill>
                            <a:schemeClr val="tx1"/>
                          </a:solidFill>
                          <a:latin typeface="Times New Roman" panose="02020603050405020304" pitchFamily="18" charset="0"/>
                          <a:cs typeface="Times New Roman" panose="02020603050405020304"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440902">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Всего</a:t>
                      </a:r>
                      <a:r>
                        <a:rPr lang="ru-RU"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anose="02020603050405020304" pitchFamily="18" charset="0"/>
                          <a:cs typeface="Times New Roman" panose="02020603050405020304" pitchFamily="18" charset="0"/>
                        </a:rPr>
                        <a:t>849 042,9</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0795">
                <a:tc>
                  <a:txBody>
                    <a:bodyPr/>
                    <a:lstStyle/>
                    <a:p>
                      <a:pPr algn="ctr"/>
                      <a:r>
                        <a:rPr lang="ru-RU" sz="1600" b="1" dirty="0" smtClean="0">
                          <a:latin typeface="Times New Roman" panose="02020603050405020304" pitchFamily="18" charset="0"/>
                          <a:cs typeface="Times New Roman" panose="02020603050405020304" pitchFamily="18" charset="0"/>
                        </a:rPr>
                        <a:t>1</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образования и воспитание в муниципальном образовании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512 953,9</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600" b="1" dirty="0" smtClean="0">
                          <a:latin typeface="Times New Roman" panose="02020603050405020304" pitchFamily="18" charset="0"/>
                          <a:cs typeface="Times New Roman" panose="02020603050405020304" pitchFamily="18" charset="0"/>
                        </a:rPr>
                        <a:t>2</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1 322,0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196">
                <a:tc>
                  <a:txBody>
                    <a:bodyPr/>
                    <a:lstStyle/>
                    <a:p>
                      <a:pPr algn="ctr"/>
                      <a:r>
                        <a:rPr lang="ru-RU" sz="1600" b="1" dirty="0" smtClean="0">
                          <a:latin typeface="Times New Roman" panose="02020603050405020304" pitchFamily="18" charset="0"/>
                          <a:cs typeface="Times New Roman" panose="02020603050405020304" pitchFamily="18" charset="0"/>
                        </a:rPr>
                        <a:t>3</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культуры в муниципальном образовании «Малопургинский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78 748,1</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600" b="1" dirty="0" smtClean="0">
                          <a:latin typeface="Times New Roman" panose="02020603050405020304" pitchFamily="18" charset="0"/>
                          <a:cs typeface="Times New Roman" panose="02020603050405020304" pitchFamily="18" charset="0"/>
                        </a:rPr>
                        <a:t>4</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Социальная поддержка населения муниципального образования «Малопургинский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38 481,6</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600" b="1" dirty="0" smtClean="0">
                          <a:latin typeface="Times New Roman" panose="02020603050405020304" pitchFamily="18" charset="0"/>
                          <a:cs typeface="Times New Roman" panose="02020603050405020304" pitchFamily="18" charset="0"/>
                        </a:rPr>
                        <a:t>5</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310,0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600" b="1" dirty="0" smtClean="0">
                          <a:latin typeface="Times New Roman" panose="02020603050405020304" pitchFamily="18" charset="0"/>
                          <a:cs typeface="Times New Roman" panose="02020603050405020304" pitchFamily="18" charset="0"/>
                        </a:rPr>
                        <a:t>6</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Муниципальная программа "Обеспечение безопасности на территории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450,0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64">
                <a:tc>
                  <a:txBody>
                    <a:bodyPr/>
                    <a:lstStyle/>
                    <a:p>
                      <a:pPr algn="ctr"/>
                      <a:r>
                        <a:rPr lang="ru-RU" b="1" dirty="0" smtClean="0">
                          <a:latin typeface="Times New Roman" panose="02020603050405020304" pitchFamily="18" charset="0"/>
                          <a:cs typeface="Times New Roman" panose="02020603050405020304" pitchFamily="18" charset="0"/>
                        </a:rPr>
                        <a:t>7</a:t>
                      </a:r>
                      <a:endParaRPr lang="ru-RU"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600" u="none" strike="noStrike" dirty="0" smtClean="0">
                          <a:effectLst/>
                          <a:latin typeface="Times New Roman" panose="02020603050405020304" pitchFamily="18" charset="0"/>
                          <a:cs typeface="Times New Roman" panose="02020603050405020304" pitchFamily="18" charset="0"/>
                        </a:rPr>
                        <a:t>Муниципальное хозяйство</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75 267,7</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100" b="1" dirty="0">
                <a:solidFill>
                  <a:schemeClr val="tx1"/>
                </a:solidFill>
                <a:latin typeface="Times New Roman" pitchFamily="18" charset="0"/>
                <a:cs typeface="Times New Roman" pitchFamily="18" charset="0"/>
              </a:rPr>
              <a:t>Расходы муниципального образования «Малопургинский  район»  в </a:t>
            </a:r>
            <a:r>
              <a:rPr lang="ru-RU" sz="2100" b="1" dirty="0" smtClean="0">
                <a:solidFill>
                  <a:schemeClr val="tx1"/>
                </a:solidFill>
                <a:latin typeface="Times New Roman" pitchFamily="18" charset="0"/>
                <a:cs typeface="Times New Roman" pitchFamily="18" charset="0"/>
              </a:rPr>
              <a:t>202</a:t>
            </a:r>
            <a:r>
              <a:rPr lang="en-US" sz="2100" b="1" dirty="0" smtClean="0">
                <a:solidFill>
                  <a:schemeClr val="tx1"/>
                </a:solidFill>
                <a:latin typeface="Times New Roman" pitchFamily="18" charset="0"/>
                <a:cs typeface="Times New Roman" pitchFamily="18" charset="0"/>
              </a:rPr>
              <a:t>1</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году на реализацию муниципальных программ </a:t>
            </a:r>
            <a:r>
              <a:rPr lang="ru-RU" sz="2100" b="1" dirty="0" smtClean="0">
                <a:solidFill>
                  <a:schemeClr val="tx1"/>
                </a:solidFill>
                <a:latin typeface="Times New Roman" pitchFamily="18" charset="0"/>
                <a:cs typeface="Times New Roman" pitchFamily="18" charset="0"/>
              </a:rPr>
              <a:t>(продолжение) </a:t>
            </a:r>
            <a:endParaRPr lang="ru-RU" sz="21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759372807"/>
              </p:ext>
            </p:extLst>
          </p:nvPr>
        </p:nvGraphicFramePr>
        <p:xfrm>
          <a:off x="228600" y="1524000"/>
          <a:ext cx="8686798" cy="4603206"/>
        </p:xfrm>
        <a:graphic>
          <a:graphicData uri="http://schemas.openxmlformats.org/drawingml/2006/table">
            <a:tbl>
              <a:tblPr firstRow="1" bandRow="1">
                <a:tableStyleId>{93296810-A885-4BE3-A3E7-6D5BEEA58F35}</a:tableStyleId>
              </a:tblPr>
              <a:tblGrid>
                <a:gridCol w="685800"/>
                <a:gridCol w="57912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90105">
                <a:tc>
                  <a:txBody>
                    <a:bodyPr/>
                    <a:lstStyle/>
                    <a:p>
                      <a:pPr algn="ctr"/>
                      <a:r>
                        <a:rPr lang="ru-RU" sz="1800" dirty="0" smtClean="0">
                          <a:latin typeface="Times New Roman" pitchFamily="18" charset="0"/>
                          <a:cs typeface="Times New Roman" pitchFamily="18" charset="0"/>
                        </a:rPr>
                        <a:t>8</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90000"/>
                        </a:lnSpc>
                      </a:pPr>
                      <a:r>
                        <a:rPr lang="ru-RU" sz="18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a:t>
                      </a:r>
                      <a:r>
                        <a:rPr lang="ru-RU" sz="1800" u="none" strike="noStrike" dirty="0" err="1" smtClean="0">
                          <a:effectLst/>
                          <a:latin typeface="Times New Roman" pitchFamily="18" charset="0"/>
                          <a:cs typeface="Times New Roman" pitchFamily="18" charset="0"/>
                        </a:rPr>
                        <a:t>Малопургинский</a:t>
                      </a:r>
                      <a:r>
                        <a:rPr lang="ru-RU" sz="1800" u="none" strike="noStrike" dirty="0" smtClean="0">
                          <a:effectLst/>
                          <a:latin typeface="Times New Roman" pitchFamily="18" charset="0"/>
                          <a:cs typeface="Times New Roman" pitchFamily="18" charset="0"/>
                        </a:rPr>
                        <a:t>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125</a:t>
                      </a:r>
                      <a:r>
                        <a:rPr lang="ru-RU" sz="1800" dirty="0" smtClean="0">
                          <a:latin typeface="Times New Roman" pitchFamily="18" charset="0"/>
                          <a:cs typeface="Times New Roman" pitchFamily="18" charset="0"/>
                        </a:rPr>
                        <a:t>,0</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319">
                <a:tc>
                  <a:txBody>
                    <a:bodyPr/>
                    <a:lstStyle/>
                    <a:p>
                      <a:pPr algn="ctr"/>
                      <a:r>
                        <a:rPr lang="ru-RU" sz="1800" dirty="0" smtClean="0">
                          <a:latin typeface="Times New Roman" pitchFamily="18" charset="0"/>
                          <a:cs typeface="Times New Roman" pitchFamily="18" charset="0"/>
                        </a:rPr>
                        <a:t>9</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Муниципальное</a:t>
                      </a:r>
                      <a:r>
                        <a:rPr lang="ru-RU" sz="1800" u="none" strike="noStrike" baseline="0" dirty="0" smtClean="0">
                          <a:effectLst/>
                          <a:latin typeface="Times New Roman" pitchFamily="18" charset="0"/>
                          <a:cs typeface="Times New Roman" pitchFamily="18" charset="0"/>
                        </a:rPr>
                        <a:t> управление</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140 223,4</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800" dirty="0" smtClean="0">
                          <a:latin typeface="Times New Roman" pitchFamily="18" charset="0"/>
                          <a:cs typeface="Times New Roman" pitchFamily="18" charset="0"/>
                        </a:rPr>
                        <a:t>11</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Муниципальная программа "Профилактика правонарушений и безнадзорности в муниципальном образовании "</a:t>
                      </a:r>
                      <a:r>
                        <a:rPr lang="ru-RU" sz="1800" u="none" strike="noStrike" dirty="0" err="1" smtClean="0">
                          <a:effectLst/>
                          <a:latin typeface="Times New Roman" pitchFamily="18" charset="0"/>
                          <a:cs typeface="Times New Roman" pitchFamily="18" charset="0"/>
                        </a:rPr>
                        <a:t>Малопургинский</a:t>
                      </a:r>
                      <a:r>
                        <a:rPr lang="ru-RU" sz="1800" u="none" strike="noStrike" dirty="0" smtClean="0">
                          <a:effectLst/>
                          <a:latin typeface="Times New Roman" pitchFamily="18" charset="0"/>
                          <a:cs typeface="Times New Roman" pitchFamily="18" charset="0"/>
                        </a:rPr>
                        <a:t>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1 026,2</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800" dirty="0" smtClean="0">
                          <a:latin typeface="Times New Roman" pitchFamily="18" charset="0"/>
                          <a:cs typeface="Times New Roman" pitchFamily="18" charset="0"/>
                        </a:rPr>
                        <a:t>12</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800" u="none" strike="noStrike" baseline="0" dirty="0" smtClean="0">
                          <a:effectLst/>
                          <a:latin typeface="Times New Roman" pitchFamily="18" charset="0"/>
                          <a:cs typeface="Times New Roman" pitchFamily="18" charset="0"/>
                        </a:rPr>
                        <a:t> «Малопургинский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10,0</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800" dirty="0" smtClean="0">
                          <a:latin typeface="Times New Roman" pitchFamily="18" charset="0"/>
                          <a:cs typeface="Times New Roman" pitchFamily="18" charset="0"/>
                        </a:rPr>
                        <a:t>13</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Комплексные меры противодействия</a:t>
                      </a:r>
                      <a:r>
                        <a:rPr lang="ru-RU" sz="180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800" u="none" strike="noStrike" baseline="0" dirty="0" err="1" smtClean="0">
                          <a:effectLst/>
                          <a:latin typeface="Times New Roman" pitchFamily="18" charset="0"/>
                          <a:cs typeface="Times New Roman" pitchFamily="18" charset="0"/>
                        </a:rPr>
                        <a:t>Малопургинском</a:t>
                      </a:r>
                      <a:r>
                        <a:rPr lang="ru-RU" sz="1800" u="none" strike="noStrike" baseline="0" dirty="0" smtClean="0">
                          <a:effectLst/>
                          <a:latin typeface="Times New Roman" pitchFamily="18" charset="0"/>
                          <a:cs typeface="Times New Roman" pitchFamily="18" charset="0"/>
                        </a:rPr>
                        <a:t> районе</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75,0</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800" dirty="0" smtClean="0">
                          <a:latin typeface="Times New Roman" pitchFamily="18" charset="0"/>
                          <a:cs typeface="Times New Roman" pitchFamily="18" charset="0"/>
                        </a:rPr>
                        <a:t>14</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Профилактика природно-очаговых</a:t>
                      </a:r>
                      <a:r>
                        <a:rPr lang="ru-RU" sz="180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50,0</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85000" lnSpcReduction="2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1286256"/>
          </a:xfrm>
        </p:spPr>
        <p:txBody>
          <a:bodyPr>
            <a:normAutofit/>
          </a:bodyPr>
          <a:lstStyle/>
          <a:p>
            <a:pPr algn="ctr"/>
            <a:r>
              <a:rPr lang="ru-RU" sz="22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2021 год и на плановый период 2022 и 2023 годов</a:t>
            </a:r>
            <a:r>
              <a:rPr lang="ru-RU" sz="2200" b="1" dirty="0" smtClean="0">
                <a:latin typeface="Times New Roman" pitchFamily="18" charset="0"/>
                <a:cs typeface="Times New Roman" panose="02020603050405020304" pitchFamily="18" charset="0"/>
              </a:rPr>
              <a:t/>
            </a:r>
            <a:br>
              <a:rPr lang="ru-RU" sz="22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21 октября 2020 года № 919)</a:t>
            </a:r>
            <a:endParaRPr lang="ru-RU" sz="1600" b="1"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3044641162"/>
              </p:ext>
            </p:extLst>
          </p:nvPr>
        </p:nvGraphicFramePr>
        <p:xfrm>
          <a:off x="152400" y="15240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20100" cy="9570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 (продолжение)</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22927452"/>
              </p:ext>
            </p:extLst>
          </p:nvPr>
        </p:nvGraphicFramePr>
        <p:xfrm>
          <a:off x="228600" y="10668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1676400"/>
            <a:ext cx="8686800" cy="4832092"/>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b="1" i="1" dirty="0"/>
              <a:t>приоритетов, направлений и механизмов развития экономики и социальной сферы, определенных Стратегией социально-экономического развития муниципального образования «</a:t>
            </a:r>
            <a:r>
              <a:rPr lang="ru-RU" sz="1400" b="1" i="1" dirty="0" err="1"/>
              <a:t>Малопургинский</a:t>
            </a:r>
            <a:r>
              <a:rPr lang="ru-RU" sz="1400" b="1" i="1" dirty="0"/>
              <a:t> район»;</a:t>
            </a:r>
          </a:p>
          <a:p>
            <a:pPr marL="285750" indent="-285750" algn="just">
              <a:buFont typeface="Wingdings" pitchFamily="2" charset="2"/>
              <a:buChar char="§"/>
            </a:pPr>
            <a:r>
              <a:rPr lang="ru-RU" sz="1400" b="1" i="1" dirty="0">
                <a:solidFill>
                  <a:srgbClr val="7030A0"/>
                </a:solidFill>
              </a:rPr>
              <a:t>ожидаемого исполнения бюджета за 2020 год и прогноза показателей социально-экономического развития муниципального образования «</a:t>
            </a:r>
            <a:r>
              <a:rPr lang="ru-RU" sz="1400" b="1" i="1" dirty="0" err="1">
                <a:solidFill>
                  <a:srgbClr val="7030A0"/>
                </a:solidFill>
              </a:rPr>
              <a:t>Малопургинский</a:t>
            </a:r>
            <a:r>
              <a:rPr lang="ru-RU" sz="1400" b="1" i="1" dirty="0">
                <a:solidFill>
                  <a:srgbClr val="7030A0"/>
                </a:solidFill>
              </a:rPr>
              <a:t> район» на 2021 год и на плановый период 2022 и 2023 годов;</a:t>
            </a:r>
          </a:p>
          <a:p>
            <a:pPr marL="285750" indent="-285750" algn="just">
              <a:buFont typeface="Wingdings" pitchFamily="2" charset="2"/>
              <a:buChar char="§"/>
            </a:pPr>
            <a:r>
              <a:rPr lang="ru-RU" sz="1400" b="1" i="1" dirty="0"/>
              <a:t>сохранения достигнутого соотношения средней заработной платы отдельных </a:t>
            </a:r>
            <a:r>
              <a:rPr lang="ru-RU" sz="1400" b="1" i="1" dirty="0" smtClean="0"/>
              <a:t>категорий </a:t>
            </a:r>
            <a:r>
              <a:rPr lang="ru-RU" sz="1400" b="1" i="1" dirty="0"/>
              <a:t>работников бюджетной сферы к среднемесячному доходу от трудовой </a:t>
            </a:r>
            <a:r>
              <a:rPr lang="ru-RU" sz="1400" b="1" i="1" dirty="0" smtClean="0"/>
              <a:t>деятельности</a:t>
            </a:r>
            <a:r>
              <a:rPr lang="ru-RU" sz="1400" b="1" i="1" dirty="0"/>
              <a:t>;</a:t>
            </a:r>
          </a:p>
          <a:p>
            <a:pPr marL="285750" indent="-285750" algn="just">
              <a:buFont typeface="Wingdings" pitchFamily="2" charset="2"/>
              <a:buChar char="§"/>
            </a:pPr>
            <a:r>
              <a:rPr lang="ru-RU" sz="1400" b="1" i="1" dirty="0">
                <a:solidFill>
                  <a:srgbClr val="7030A0"/>
                </a:solidFill>
              </a:rPr>
              <a:t>индексации в плановом периоде фондов оплаты труда категорий работников </a:t>
            </a:r>
            <a:r>
              <a:rPr lang="ru-RU" sz="1400" b="1" i="1" dirty="0" smtClean="0">
                <a:solidFill>
                  <a:srgbClr val="7030A0"/>
                </a:solidFill>
              </a:rPr>
              <a:t>бюджетной </a:t>
            </a:r>
            <a:r>
              <a:rPr lang="ru-RU" sz="1400" b="1" i="1" dirty="0">
                <a:solidFill>
                  <a:srgbClr val="7030A0"/>
                </a:solidFill>
              </a:rPr>
              <a:t>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p>
          <a:p>
            <a:pPr marL="285750" indent="-285750" algn="just">
              <a:buFont typeface="Wingdings" pitchFamily="2" charset="2"/>
              <a:buChar char="§"/>
            </a:pPr>
            <a:r>
              <a:rPr lang="ru-RU" sz="1400" b="1" i="1" dirty="0"/>
              <a:t>повышения с 1 января очередного финансового года минимального размера оплаты труда, устанавливаемого федеральным законом в размере величины прожиточного </a:t>
            </a:r>
            <a:r>
              <a:rPr lang="ru-RU" sz="1400" b="1" i="1" dirty="0" smtClean="0"/>
              <a:t>минимума </a:t>
            </a:r>
            <a:r>
              <a:rPr lang="ru-RU" sz="1400" b="1" i="1" dirty="0"/>
              <a:t>трудоспособного населения в целом по Российской Федерации за второй квартал текущего года;</a:t>
            </a:r>
            <a:endParaRPr lang="ru-RU" sz="1400" b="1" i="1" dirty="0" smtClean="0"/>
          </a:p>
          <a:p>
            <a:pPr marL="285750" indent="-285750" algn="just">
              <a:buFont typeface="Wingdings" pitchFamily="2" charset="2"/>
              <a:buChar char="§"/>
            </a:pPr>
            <a:r>
              <a:rPr lang="ru-RU" sz="1400" b="1" i="1" dirty="0">
                <a:solidFill>
                  <a:srgbClr val="7030A0"/>
                </a:solidFill>
              </a:rPr>
              <a:t>предоставления социальных выплат и льгот отдельным категориям граждан, </a:t>
            </a:r>
            <a:r>
              <a:rPr lang="ru-RU" sz="1400" b="1" i="1" dirty="0" smtClean="0">
                <a:solidFill>
                  <a:srgbClr val="7030A0"/>
                </a:solidFill>
              </a:rPr>
              <a:t>установленных </a:t>
            </a:r>
            <a:r>
              <a:rPr lang="ru-RU" sz="1400" b="1" i="1" dirty="0">
                <a:solidFill>
                  <a:srgbClr val="7030A0"/>
                </a:solidFill>
              </a:rPr>
              <a:t>нормативными правовыми актами Удмуртской Республики и </a:t>
            </a:r>
            <a:r>
              <a:rPr lang="ru-RU" sz="1400" b="1" i="1" dirty="0" smtClean="0">
                <a:solidFill>
                  <a:srgbClr val="7030A0"/>
                </a:solidFill>
              </a:rPr>
              <a:t>муниципального </a:t>
            </a:r>
            <a:r>
              <a:rPr lang="ru-RU" sz="1400" b="1" i="1" dirty="0">
                <a:solidFill>
                  <a:srgbClr val="7030A0"/>
                </a:solidFill>
              </a:rPr>
              <a:t>образования «</a:t>
            </a:r>
            <a:r>
              <a:rPr lang="ru-RU" sz="1400" b="1" i="1" dirty="0" err="1">
                <a:solidFill>
                  <a:srgbClr val="7030A0"/>
                </a:solidFill>
              </a:rPr>
              <a:t>Малопургинский</a:t>
            </a:r>
            <a:r>
              <a:rPr lang="ru-RU" sz="1400" b="1" i="1" dirty="0">
                <a:solidFill>
                  <a:srgbClr val="7030A0"/>
                </a:solidFill>
              </a:rPr>
              <a:t> район» с учетом адресности и критериев </a:t>
            </a:r>
            <a:r>
              <a:rPr lang="ru-RU" sz="1400" b="1" i="1" dirty="0" smtClean="0">
                <a:solidFill>
                  <a:srgbClr val="7030A0"/>
                </a:solidFill>
              </a:rPr>
              <a:t>нуждаемости;</a:t>
            </a:r>
          </a:p>
          <a:p>
            <a:pPr marL="285750" indent="-285750" algn="just">
              <a:buFont typeface="Wingdings" pitchFamily="2" charset="2"/>
              <a:buChar char="§"/>
            </a:pPr>
            <a:r>
              <a:rPr lang="ru-RU" sz="1400" b="1" i="1" dirty="0"/>
              <a:t>обеспечения требуемого уровня </a:t>
            </a:r>
            <a:r>
              <a:rPr lang="ru-RU" sz="1400" b="1" i="1" dirty="0" err="1"/>
              <a:t>софинансирования</a:t>
            </a:r>
            <a:r>
              <a:rPr lang="ru-RU" sz="1400" b="1" i="1" dirty="0"/>
              <a:t> мероприятий, реализуемых в рамках национальных </a:t>
            </a:r>
            <a:r>
              <a:rPr lang="ru-RU" sz="1400" b="1" i="1" dirty="0" smtClean="0"/>
              <a:t>проектов;</a:t>
            </a:r>
          </a:p>
          <a:p>
            <a:pPr marL="285750" indent="-285750" algn="just">
              <a:buFont typeface="Wingdings" pitchFamily="2" charset="2"/>
              <a:buChar char="§"/>
            </a:pPr>
            <a:r>
              <a:rPr lang="ru-RU" sz="1400" b="1" i="1" dirty="0">
                <a:solidFill>
                  <a:srgbClr val="7030A0"/>
                </a:solidFill>
              </a:rPr>
              <a:t>объема целевых межбюджетных трансфертов, предоставляемых из бюджета </a:t>
            </a:r>
            <a:r>
              <a:rPr lang="ru-RU" sz="1400" b="1" i="1" dirty="0" smtClean="0">
                <a:solidFill>
                  <a:srgbClr val="7030A0"/>
                </a:solidFill>
              </a:rPr>
              <a:t>Удмуртской Республики.</a:t>
            </a:r>
            <a:endParaRPr lang="ru-RU" sz="1400" b="1" i="1" dirty="0">
              <a:solidFill>
                <a:srgbClr val="7030A0"/>
              </a:solidFill>
            </a:endParaRP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4582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 (</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4429710"/>
              </p:ext>
            </p:extLst>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600200"/>
            <a:ext cx="8763000" cy="5016758"/>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b="1" i="1" dirty="0"/>
              <a:t>расширения применения проектных принципов управления</a:t>
            </a:r>
            <a:r>
              <a:rPr lang="ru-RU" b="1" i="1" dirty="0" smtClean="0"/>
              <a:t>;</a:t>
            </a:r>
          </a:p>
          <a:p>
            <a:pPr marL="285750" indent="-285750" algn="just">
              <a:buFont typeface="Wingdings" pitchFamily="2" charset="2"/>
              <a:buChar char="§"/>
            </a:pPr>
            <a:r>
              <a:rPr lang="ru-RU" b="1" i="1" dirty="0">
                <a:solidFill>
                  <a:srgbClr val="7030A0"/>
                </a:solidFill>
              </a:rPr>
              <a:t>оптимизации деятельности органов местного самоуправления муниципального об-</a:t>
            </a:r>
            <a:r>
              <a:rPr lang="ru-RU" b="1" i="1" dirty="0" err="1">
                <a:solidFill>
                  <a:srgbClr val="7030A0"/>
                </a:solidFill>
              </a:rPr>
              <a:t>разования</a:t>
            </a:r>
            <a:r>
              <a:rPr lang="ru-RU" b="1" i="1" dirty="0">
                <a:solidFill>
                  <a:srgbClr val="7030A0"/>
                </a:solidFill>
              </a:rPr>
              <a:t> «</a:t>
            </a:r>
            <a:r>
              <a:rPr lang="ru-RU" b="1" i="1" dirty="0" err="1">
                <a:solidFill>
                  <a:srgbClr val="7030A0"/>
                </a:solidFill>
              </a:rPr>
              <a:t>Малопургинский</a:t>
            </a:r>
            <a:r>
              <a:rPr lang="ru-RU" b="1" i="1" dirty="0">
                <a:solidFill>
                  <a:srgbClr val="7030A0"/>
                </a:solidFill>
              </a:rPr>
              <a:t> район» за счет повышения эффективности использования финансовых, кадровых и информационно-коммуникационных </a:t>
            </a:r>
            <a:r>
              <a:rPr lang="ru-RU" b="1" i="1" dirty="0" smtClean="0">
                <a:solidFill>
                  <a:srgbClr val="7030A0"/>
                </a:solidFill>
              </a:rPr>
              <a:t>ресурсов;</a:t>
            </a:r>
            <a:endParaRPr lang="ru-RU" b="1" i="1" dirty="0">
              <a:solidFill>
                <a:srgbClr val="7030A0"/>
              </a:solidFill>
            </a:endParaRPr>
          </a:p>
          <a:p>
            <a:pPr marL="285750" indent="-285750" algn="just">
              <a:buFont typeface="Wingdings" pitchFamily="2" charset="2"/>
              <a:buChar char="§"/>
            </a:pPr>
            <a:r>
              <a:rPr lang="ru-RU" b="1" i="1"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«Мало-</a:t>
            </a:r>
            <a:r>
              <a:rPr lang="ru-RU" b="1" i="1" dirty="0" err="1"/>
              <a:t>пургинский</a:t>
            </a:r>
            <a:r>
              <a:rPr lang="ru-RU" b="1" i="1" dirty="0"/>
              <a:t> район»;</a:t>
            </a:r>
          </a:p>
          <a:p>
            <a:pPr marL="285750" indent="-285750" algn="just">
              <a:buFont typeface="Wingdings" pitchFamily="2" charset="2"/>
              <a:buChar char="§"/>
            </a:pPr>
            <a:r>
              <a:rPr lang="ru-RU" b="1" i="1" dirty="0">
                <a:solidFill>
                  <a:srgbClr val="7030A0"/>
                </a:solidFill>
              </a:rPr>
              <a:t>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(работ);</a:t>
            </a:r>
          </a:p>
          <a:p>
            <a:pPr marL="285750" indent="-285750" algn="just">
              <a:buFont typeface="Wingdings" pitchFamily="2" charset="2"/>
              <a:buChar char="§"/>
            </a:pPr>
            <a:r>
              <a:rPr lang="ru-RU" b="1" i="1" dirty="0"/>
              <a:t>совершенствования системы финансового обеспечения выполнения </a:t>
            </a:r>
            <a:r>
              <a:rPr lang="ru-RU" b="1" i="1" dirty="0" smtClean="0"/>
              <a:t>муниципальных </a:t>
            </a:r>
            <a:r>
              <a:rPr lang="ru-RU" b="1" i="1" dirty="0"/>
              <a:t>работ (услуг), формирования муниципальных заданий муниципальными </a:t>
            </a:r>
            <a:r>
              <a:rPr lang="ru-RU" b="1" i="1" dirty="0" smtClean="0"/>
              <a:t>учреждениями </a:t>
            </a:r>
            <a:r>
              <a:rPr lang="ru-RU" b="1" i="1" dirty="0"/>
              <a:t>муниципального образования «</a:t>
            </a:r>
            <a:r>
              <a:rPr lang="ru-RU" b="1" i="1" dirty="0" err="1"/>
              <a:t>Малопургинский</a:t>
            </a:r>
            <a:r>
              <a:rPr lang="ru-RU" b="1" i="1" dirty="0"/>
              <a:t> </a:t>
            </a:r>
            <a:r>
              <a:rPr lang="ru-RU" b="1" i="1" dirty="0" err="1"/>
              <a:t>район»в</a:t>
            </a:r>
            <a:r>
              <a:rPr lang="ru-RU" b="1" i="1" dirty="0"/>
              <a:t> соответствии с общероссийскими и региональным перечнями услуг и работ;</a:t>
            </a:r>
          </a:p>
          <a:p>
            <a:pPr marL="285750" indent="-285750" algn="just">
              <a:buFont typeface="Wingdings" pitchFamily="2" charset="2"/>
              <a:buChar char="§"/>
            </a:pPr>
            <a:r>
              <a:rPr lang="ru-RU" b="1" i="1" dirty="0">
                <a:solidFill>
                  <a:srgbClr val="7030A0"/>
                </a:solidFill>
              </a:rPr>
              <a:t>оперативного освоения средств федерального бюджета и бюджета Удмуртской </a:t>
            </a:r>
            <a:r>
              <a:rPr lang="ru-RU" b="1" i="1" dirty="0" err="1">
                <a:solidFill>
                  <a:srgbClr val="7030A0"/>
                </a:solidFill>
              </a:rPr>
              <a:t>Рес</a:t>
            </a:r>
            <a:r>
              <a:rPr lang="ru-RU" b="1" i="1" dirty="0">
                <a:solidFill>
                  <a:srgbClr val="7030A0"/>
                </a:solidFill>
              </a:rPr>
              <a:t>-публики, в том числе поступивших в рамках реализации национальных </a:t>
            </a:r>
            <a:r>
              <a:rPr lang="ru-RU" b="1" i="1" dirty="0" smtClean="0">
                <a:solidFill>
                  <a:srgbClr val="7030A0"/>
                </a:solidFill>
              </a:rPr>
              <a:t>проектов;</a:t>
            </a:r>
          </a:p>
          <a:p>
            <a:pPr marL="285750" indent="-285750" algn="just">
              <a:buFont typeface="Wingdings" pitchFamily="2" charset="2"/>
              <a:buChar char="§"/>
            </a:pPr>
            <a:r>
              <a:rPr lang="ru-RU" b="1" i="1" dirty="0">
                <a:solidFill>
                  <a:srgbClr val="7030A0"/>
                </a:solidFill>
              </a:rPr>
              <a:t>недопущения принятия новых расходных обязательств, не обеспеченных </a:t>
            </a:r>
            <a:r>
              <a:rPr lang="ru-RU" b="1" i="1" dirty="0" smtClean="0">
                <a:solidFill>
                  <a:srgbClr val="7030A0"/>
                </a:solidFill>
              </a:rPr>
              <a:t>источниками </a:t>
            </a:r>
            <a:r>
              <a:rPr lang="ru-RU" b="1" i="1" dirty="0">
                <a:solidFill>
                  <a:srgbClr val="7030A0"/>
                </a:solidFill>
              </a:rPr>
              <a:t>финансирования</a:t>
            </a:r>
            <a:r>
              <a:rPr lang="ru-RU" b="1" i="1" dirty="0" smtClean="0">
                <a:solidFill>
                  <a:srgbClr val="7030A0"/>
                </a:solidFill>
              </a:rPr>
              <a:t>;</a:t>
            </a:r>
          </a:p>
          <a:p>
            <a:pPr marL="285750" indent="-285750" algn="just">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err="1"/>
              <a:t>Малопургинский</a:t>
            </a:r>
            <a:r>
              <a:rPr lang="ru-RU" b="1" i="1" dirty="0"/>
              <a:t> район</a:t>
            </a:r>
            <a:r>
              <a:rPr lang="ru-RU" b="1" i="1" dirty="0" smtClean="0"/>
              <a:t>»</a:t>
            </a:r>
            <a:endParaRPr lang="ru-RU" b="1" i="1" dirty="0"/>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13326</TotalTime>
  <Words>4881</Words>
  <Application>Microsoft Office PowerPoint</Application>
  <PresentationFormat>Экран (4:3)</PresentationFormat>
  <Paragraphs>1301</Paragraphs>
  <Slides>41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Трек</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2021 год и на плановый период 2022 и 2023 годов (установлены Постановлением Администрации муниципального образования «Малопургинский район» от 21 октября 2020 года № 919)</vt:lpstr>
      <vt:lpstr>Основные направления бюджетной политики на 2021 год и на плановый период 2022 и 2023 годов (продолжение)</vt:lpstr>
      <vt:lpstr>Основные направления бюджетной политики на 2021 год и на плановый период 2022 и 2023 годов (продолжение)</vt:lpstr>
      <vt:lpstr>Основные направления бюджетной политики на 2021 год и на плановый период 2022 и 2023 годов (продолжение)</vt:lpstr>
      <vt:lpstr>Основные направления налоговой политики на 2021 год и на плановый период 2022 и 2023 годов (установлены Постановлением Администрации муниципального образования «Малопургинский район» от 21 октября 2020 года № 919)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     Основные характеристики проекта бюджета муниципального образования «Малопургинский район» на 2021 год и на плановый период 2022 и 2023 годов                                                                                                                     </vt:lpstr>
      <vt:lpstr>   Динамика поступления налоговых и неналоговых доходов в бюджет муниципального образования «Малопургинский район»  за 2013-2023 годы                                                                                                  тыс. рублей                                                                                                                                                                                            </vt:lpstr>
      <vt:lpstr>Структура доходов бюджета муниципального образования «Малопургинский район»  на 2021-2023 годы</vt:lpstr>
      <vt:lpstr>Основные источники формирования налоговых и  неналоговых доходов бюджета муниципального образования «Малопургинский район» в 2020 - 2023 годах</vt:lpstr>
      <vt:lpstr>Безвозмездные поступления  в бюджет муниципального образования «Малопругинский район» в 2021-2023 годах</vt:lpstr>
      <vt:lpstr>Расходы бюджета</vt:lpstr>
      <vt:lpstr>расходы бюджета муниципального образования «Малопургинский район» в 2021 году по направлениям</vt:lpstr>
      <vt:lpstr>Расходы социальной направленности бюджета муниципального образования «Малопургинский район» на 2021 год</vt:lpstr>
      <vt:lpstr>Расходы бюджета муниципального образования «Малопургинский район» по разделам в 2020-2023 годах</vt:lpstr>
      <vt:lpstr>Структура расходов бюджета муниципального образования «Малопургинский район» по разделам в 2020-2023 годах в % к общему объему расходов</vt:lpstr>
      <vt:lpstr>Расходы бюджета муниципального образования «Малопургинский район» в расчете на душу населения в 2021 году</vt:lpstr>
      <vt:lpstr>Основные направления расходов в области образования в 2021 году</vt:lpstr>
      <vt:lpstr>Основные направления расходов в области культуры в 2021 году </vt:lpstr>
      <vt:lpstr>Основные направления расходов в области социальной политики в 2021 году</vt:lpstr>
      <vt:lpstr>Сведения о мерах социальной поддержки отдельных целевых групп в 2021 году.</vt:lpstr>
      <vt:lpstr>Сведения о мерах социальной поддержки отдельных целевых групп в 2021 году (продолжение)</vt:lpstr>
      <vt:lpstr>Что такое дорожные фонды?</vt:lpstr>
      <vt:lpstr>Расходы дорожного фонда в 2021 - 2023 годах</vt:lpstr>
      <vt:lpstr>Расходы муниципального образования «Малопургинский  район»  в 2021 году на реализацию муниципальных программ</vt:lpstr>
      <vt:lpstr>Расходы муниципального образования «Малопургинский  район»  в 2021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ovk1963@yandex.ru</cp:lastModifiedBy>
  <cp:revision>1085</cp:revision>
  <cp:lastPrinted>2020-11-20T11:24:23Z</cp:lastPrinted>
  <dcterms:created xsi:type="dcterms:W3CDTF">1601-01-01T00:00:00Z</dcterms:created>
  <dcterms:modified xsi:type="dcterms:W3CDTF">2020-11-23T12:04:01Z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