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8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notesMasterIdLst>
    <p:notesMasterId r:id="rId37"/>
  </p:notesMasterIdLst>
  <p:sldIdLst>
    <p:sldId id="256" r:id="rId2"/>
    <p:sldId id="291" r:id="rId3"/>
    <p:sldId id="257" r:id="rId4"/>
    <p:sldId id="289" r:id="rId5"/>
    <p:sldId id="297" r:id="rId6"/>
    <p:sldId id="292" r:id="rId7"/>
    <p:sldId id="293" r:id="rId8"/>
    <p:sldId id="305" r:id="rId9"/>
    <p:sldId id="294" r:id="rId10"/>
    <p:sldId id="270" r:id="rId11"/>
    <p:sldId id="260" r:id="rId12"/>
    <p:sldId id="258" r:id="rId13"/>
    <p:sldId id="259" r:id="rId14"/>
    <p:sldId id="309" r:id="rId15"/>
    <p:sldId id="263" r:id="rId16"/>
    <p:sldId id="265" r:id="rId17"/>
    <p:sldId id="311" r:id="rId18"/>
    <p:sldId id="271" r:id="rId19"/>
    <p:sldId id="274" r:id="rId20"/>
    <p:sldId id="307" r:id="rId21"/>
    <p:sldId id="273" r:id="rId22"/>
    <p:sldId id="288" r:id="rId23"/>
    <p:sldId id="298" r:id="rId24"/>
    <p:sldId id="299" r:id="rId25"/>
    <p:sldId id="310" r:id="rId26"/>
    <p:sldId id="277" r:id="rId27"/>
    <p:sldId id="278" r:id="rId28"/>
    <p:sldId id="279" r:id="rId29"/>
    <p:sldId id="301" r:id="rId30"/>
    <p:sldId id="302" r:id="rId31"/>
    <p:sldId id="303" r:id="rId32"/>
    <p:sldId id="283" r:id="rId33"/>
    <p:sldId id="284" r:id="rId34"/>
    <p:sldId id="285" r:id="rId35"/>
    <p:sldId id="286" r:id="rId36"/>
  </p:sldIdLst>
  <p:sldSz cx="9144000" cy="6858000" type="screen4x3"/>
  <p:notesSz cx="7010400" cy="92964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B3F7"/>
    <a:srgbClr val="FFFF66"/>
    <a:srgbClr val="FF66FF"/>
    <a:srgbClr val="FF9933"/>
    <a:srgbClr val="D6EBD3"/>
    <a:srgbClr val="D9FBFF"/>
    <a:srgbClr val="CCFFCC"/>
    <a:srgbClr val="E3C9DA"/>
    <a:srgbClr val="DBFDEB"/>
    <a:srgbClr val="A6E2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61" autoAdjust="0"/>
    <p:restoredTop sz="94370" autoAdjust="0"/>
  </p:normalViewPr>
  <p:slideViewPr>
    <p:cSldViewPr>
      <p:cViewPr>
        <p:scale>
          <a:sx n="100" d="100"/>
          <a:sy n="100" d="100"/>
        </p:scale>
        <p:origin x="-216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623580346849166"/>
          <c:y val="2.1730959173200757E-2"/>
          <c:w val="0.72417216787295435"/>
          <c:h val="0.5307015985300366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4.0469017459774048E-2"/>
                  <c:y val="-3.02029223958944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1911559968047472E-2"/>
                  <c:y val="-6.19467622517334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0364030583133628E-3"/>
                  <c:y val="2.35769969052375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774552094031724E-2"/>
                  <c:y val="-6.41554040819524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7451671801894278E-2"/>
                  <c:y val="-4.79680338465154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6327160493827161E-2"/>
                  <c:y val="-3.36370007007708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697398151318042E-2"/>
                  <c:y val="4.0358835742547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4392523364486097E-2"/>
                  <c:y val="-3.08339173090399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6604361370716508E-2"/>
                  <c:y val="-3.36370007007708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2585669781931463E-2"/>
                  <c:y val="-2.52277505255781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2011 год (исполнение)</c:v>
                </c:pt>
                <c:pt idx="1">
                  <c:v>2012 год (исполнение)</c:v>
                </c:pt>
                <c:pt idx="2">
                  <c:v>2013 год (исполнение)</c:v>
                </c:pt>
                <c:pt idx="3">
                  <c:v>2014 год (исполнение)</c:v>
                </c:pt>
                <c:pt idx="4">
                  <c:v>2015 год (исполнение)</c:v>
                </c:pt>
                <c:pt idx="5">
                  <c:v>2016 год (исполнение)</c:v>
                </c:pt>
                <c:pt idx="6">
                  <c:v>2017 год (прогноз)</c:v>
                </c:pt>
                <c:pt idx="7">
                  <c:v>2018 год (прогноз)</c:v>
                </c:pt>
                <c:pt idx="8">
                  <c:v>2019 год (прогноз)</c:v>
                </c:pt>
                <c:pt idx="9">
                  <c:v>2020 год (прогноз)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52100.2</c:v>
                </c:pt>
                <c:pt idx="1">
                  <c:v>57329.8</c:v>
                </c:pt>
                <c:pt idx="2">
                  <c:v>68272</c:v>
                </c:pt>
                <c:pt idx="3">
                  <c:v>147574</c:v>
                </c:pt>
                <c:pt idx="4">
                  <c:v>170074.2</c:v>
                </c:pt>
                <c:pt idx="5">
                  <c:v>178234</c:v>
                </c:pt>
                <c:pt idx="6">
                  <c:v>178354</c:v>
                </c:pt>
                <c:pt idx="7">
                  <c:v>185493</c:v>
                </c:pt>
                <c:pt idx="8">
                  <c:v>190730</c:v>
                </c:pt>
                <c:pt idx="9">
                  <c:v>193660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</c:spPr>
          </c:marker>
          <c:dLbls>
            <c:dLbl>
              <c:idx val="0"/>
              <c:layout>
                <c:manualLayout>
                  <c:x val="-4.5555555555555516E-2"/>
                  <c:y val="-4.20462508759635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800867282893985E-2"/>
                  <c:y val="-3.98742507932777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6265432098765468E-2"/>
                  <c:y val="-3.92431674842327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5138888888888902E-2"/>
                  <c:y val="-4.4849334267694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7808641975308678E-2"/>
                  <c:y val="-3.36370007007708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3179012345679056E-2"/>
                  <c:y val="-5.60616678346181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8549382716049416E-2"/>
                  <c:y val="-3.08339173090400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5046851620182992E-2"/>
                  <c:y val="-3.9243167484232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0756435050881797E-2"/>
                  <c:y val="-3.40246871314998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5.711424229865896E-3"/>
                  <c:y val="-3.36370725398455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2011 год (исполнение)</c:v>
                </c:pt>
                <c:pt idx="1">
                  <c:v>2012 год (исполнение)</c:v>
                </c:pt>
                <c:pt idx="2">
                  <c:v>2013 год (исполнение)</c:v>
                </c:pt>
                <c:pt idx="3">
                  <c:v>2014 год (исполнение)</c:v>
                </c:pt>
                <c:pt idx="4">
                  <c:v>2015 год (исполнение)</c:v>
                </c:pt>
                <c:pt idx="5">
                  <c:v>2016 год (исполнение)</c:v>
                </c:pt>
                <c:pt idx="6">
                  <c:v>2017 год (прогноз)</c:v>
                </c:pt>
                <c:pt idx="7">
                  <c:v>2018 год (прогноз)</c:v>
                </c:pt>
                <c:pt idx="8">
                  <c:v>2019 год (прогноз)</c:v>
                </c:pt>
                <c:pt idx="9">
                  <c:v>2020 год (прогноз)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16526</c:v>
                </c:pt>
                <c:pt idx="1">
                  <c:v>9860.2000000000007</c:v>
                </c:pt>
                <c:pt idx="2">
                  <c:v>11276</c:v>
                </c:pt>
                <c:pt idx="3">
                  <c:v>13247</c:v>
                </c:pt>
                <c:pt idx="4">
                  <c:v>9975.2000000000007</c:v>
                </c:pt>
                <c:pt idx="5">
                  <c:v>13595.2</c:v>
                </c:pt>
                <c:pt idx="6">
                  <c:v>10280</c:v>
                </c:pt>
                <c:pt idx="7">
                  <c:v>12922.4</c:v>
                </c:pt>
                <c:pt idx="8">
                  <c:v>11658.9</c:v>
                </c:pt>
                <c:pt idx="9">
                  <c:v>11687.9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7901312"/>
        <c:axId val="49246592"/>
      </c:lineChart>
      <c:catAx>
        <c:axId val="479013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9246592"/>
        <c:crosses val="autoZero"/>
        <c:auto val="1"/>
        <c:lblAlgn val="ctr"/>
        <c:lblOffset val="100"/>
        <c:noMultiLvlLbl val="0"/>
      </c:catAx>
      <c:valAx>
        <c:axId val="492465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7901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736876640420018"/>
          <c:y val="0.84223143095200004"/>
          <c:w val="0.32337197433654191"/>
          <c:h val="0.1004002670654255"/>
        </c:manualLayout>
      </c:layout>
      <c:overlay val="0"/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accent1"/>
        </a:gs>
        <a:gs pos="50000">
          <a:schemeClr val="accent1">
            <a:tint val="44500"/>
            <a:satMod val="160000"/>
          </a:schemeClr>
        </a:gs>
        <a:gs pos="100000">
          <a:schemeClr val="accent6"/>
        </a:gs>
      </a:gsLst>
      <a:lin ang="8100000" scaled="1"/>
      <a:tileRect/>
    </a:gradFill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2018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25892474038571295"/>
          <c:y val="0.79046951646811559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158624402718886E-4"/>
          <c:y val="0"/>
          <c:w val="0.99922841375597282"/>
          <c:h val="0.909742701223314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00B0F0"/>
            </a:solidFill>
          </c:spPr>
          <c:explosion val="33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FF66FF"/>
              </a:solidFill>
            </c:spPr>
          </c:dPt>
          <c:dPt>
            <c:idx val="2"/>
            <c:bubble3D val="0"/>
          </c:dPt>
          <c:dLbls>
            <c:dLbl>
              <c:idx val="1"/>
              <c:layout>
                <c:manualLayout>
                  <c:x val="-5.0663209781704119E-2"/>
                  <c:y val="8.744696801278041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185493</c:v>
                </c:pt>
                <c:pt idx="1">
                  <c:v>12922.4</c:v>
                </c:pt>
                <c:pt idx="2">
                  <c:v>599992.30000000005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9660969935576265"/>
          <c:y val="0.8929421562689279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00B0F0"/>
            </a:solidFill>
          </c:spPr>
          <c:explosion val="28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FF66FF"/>
              </a:solidFill>
            </c:spPr>
          </c:dPt>
          <c:dPt>
            <c:idx val="2"/>
            <c:bubble3D val="0"/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190730</c:v>
                </c:pt>
                <c:pt idx="1">
                  <c:v>11658.9</c:v>
                </c:pt>
                <c:pt idx="2">
                  <c:v>594877.30000000005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2020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23813533464566941"/>
          <c:y val="0.87362637362637441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702345800524933"/>
          <c:y val="0.36392943670502731"/>
          <c:w val="0.45958005249343825"/>
          <c:h val="0.631578047936315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92D050"/>
            </a:solidFill>
          </c:spPr>
          <c:explosion val="36"/>
          <c:dPt>
            <c:idx val="0"/>
            <c:bubble3D val="0"/>
            <c:explosion val="19"/>
          </c:dPt>
          <c:dPt>
            <c:idx val="1"/>
            <c:bubble3D val="0"/>
            <c:spPr>
              <a:solidFill>
                <a:srgbClr val="FF66FF"/>
              </a:solidFill>
            </c:spPr>
          </c:dPt>
          <c:dPt>
            <c:idx val="2"/>
            <c:bubble3D val="0"/>
            <c:explosion val="25"/>
            <c:spPr>
              <a:solidFill>
                <a:srgbClr val="00B0F0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193660</c:v>
                </c:pt>
                <c:pt idx="1">
                  <c:v>11687.9</c:v>
                </c:pt>
                <c:pt idx="2">
                  <c:v>596874.9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7404363517060428"/>
          <c:y val="0.35766699835597515"/>
          <c:w val="0.32595636482939688"/>
          <c:h val="0.37761919183179032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187617995119032E-2"/>
          <c:y val="4.573216594194382E-2"/>
          <c:w val="0.60158677505336733"/>
          <c:h val="0.509191410294186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6"/>
          <c:dPt>
            <c:idx val="0"/>
            <c:bubble3D val="0"/>
            <c:explosion val="33"/>
            <c:spPr>
              <a:solidFill>
                <a:srgbClr val="FFFF00"/>
              </a:solidFill>
            </c:spPr>
          </c:dPt>
          <c:dPt>
            <c:idx val="1"/>
            <c:bubble3D val="0"/>
            <c:explosion val="21"/>
            <c:spPr>
              <a:solidFill>
                <a:srgbClr val="FF66FF"/>
              </a:solidFill>
            </c:spPr>
          </c:dPt>
          <c:dPt>
            <c:idx val="2"/>
            <c:bubble3D val="0"/>
            <c:explosion val="41"/>
            <c:spPr>
              <a:solidFill>
                <a:srgbClr val="00FF00"/>
              </a:solidFill>
            </c:spPr>
          </c:dPt>
          <c:dPt>
            <c:idx val="3"/>
            <c:bubble3D val="0"/>
            <c:explosion val="60"/>
            <c:spPr>
              <a:solidFill>
                <a:srgbClr val="FF0000"/>
              </a:solidFill>
            </c:spPr>
          </c:dPt>
          <c:dPt>
            <c:idx val="4"/>
            <c:bubble3D val="0"/>
            <c:explosion val="52"/>
            <c:spPr>
              <a:solidFill>
                <a:srgbClr val="00B0F0"/>
              </a:solidFill>
            </c:spPr>
          </c:dPt>
          <c:dPt>
            <c:idx val="5"/>
            <c:bubble3D val="0"/>
            <c:spPr>
              <a:solidFill>
                <a:srgbClr val="FFC000"/>
              </a:solidFill>
            </c:spPr>
          </c:dPt>
          <c:dPt>
            <c:idx val="6"/>
            <c:bubble3D val="0"/>
            <c:spPr>
              <a:solidFill>
                <a:srgbClr val="CCCCFF"/>
              </a:solidFill>
            </c:spPr>
          </c:dPt>
          <c:dPt>
            <c:idx val="7"/>
            <c:bubble3D val="0"/>
            <c:spPr>
              <a:solidFill>
                <a:srgbClr val="FFC000"/>
              </a:solidFill>
            </c:spPr>
          </c:dPt>
          <c:dLbls>
            <c:dLbl>
              <c:idx val="2"/>
              <c:layout>
                <c:manualLayout>
                  <c:x val="2.9655224018050375E-2"/>
                  <c:y val="4.28144709523249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2.3692326288161349E-2"/>
                  <c:y val="2.487562189054726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5.1967352765114891E-3"/>
                  <c:y val="2.487562189054726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Расходы социальной направленности</c:v>
                </c:pt>
                <c:pt idx="1">
                  <c:v>Межбюджетные трансферты</c:v>
                </c:pt>
                <c:pt idx="2">
                  <c:v>Общегосударственные вопросы</c:v>
                </c:pt>
                <c:pt idx="3">
                  <c:v>Расходы на обеспечение безопасности</c:v>
                </c:pt>
                <c:pt idx="4">
                  <c:v>Национальная экономика</c:v>
                </c:pt>
                <c:pt idx="5">
                  <c:v>Жилищно-коммунальное хозяйство</c:v>
                </c:pt>
                <c:pt idx="6">
                  <c:v>Обслуживание мун. долга</c:v>
                </c:pt>
                <c:pt idx="7">
                  <c:v>Средства массовой информации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691796.2</c:v>
                </c:pt>
                <c:pt idx="1">
                  <c:v>18888.599999999999</c:v>
                </c:pt>
                <c:pt idx="2">
                  <c:v>60779.4</c:v>
                </c:pt>
                <c:pt idx="3">
                  <c:v>6031.7</c:v>
                </c:pt>
                <c:pt idx="4">
                  <c:v>16018.6</c:v>
                </c:pt>
                <c:pt idx="5">
                  <c:v>5945</c:v>
                </c:pt>
                <c:pt idx="6">
                  <c:v>94</c:v>
                </c:pt>
                <c:pt idx="7">
                  <c:v>496.2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egendEntry>
        <c:idx val="0"/>
        <c:txPr>
          <a:bodyPr/>
          <a:lstStyle/>
          <a:p>
            <a:pPr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9700096698439009"/>
          <c:y val="4.4004387511262587E-2"/>
          <c:w val="0.39568909149514203"/>
          <c:h val="0.43009871900340818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>
            <a:defRPr sz="14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910D88-3E21-43B4-ACA3-E7361150DFB8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A5C4F0-D990-4D5F-88F9-BBD5D47447B7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40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</dgm:spPr>
      <dgm:t>
        <a:bodyPr/>
        <a:lstStyle/>
        <a:p>
          <a:pPr>
            <a:lnSpc>
              <a:spcPct val="100000"/>
            </a:lnSpc>
          </a:pPr>
          <a:r>
            <a:rPr lang="ru-RU" sz="1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Рассмотрение и утверждение бюджета</a:t>
          </a:r>
          <a:endParaRPr lang="ru-RU" sz="1400" b="1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gm:t>
    </dgm:pt>
    <dgm:pt modelId="{4C6FFBB8-8BEF-4222-89E5-F0AC7FC413C1}" type="parTrans" cxnId="{6973BB26-E6F9-4C9F-9030-ACE85AF0F381}">
      <dgm:prSet/>
      <dgm:spPr/>
      <dgm:t>
        <a:bodyPr/>
        <a:lstStyle/>
        <a:p>
          <a:endParaRPr lang="ru-RU"/>
        </a:p>
      </dgm:t>
    </dgm:pt>
    <dgm:pt modelId="{E8EFFFE3-66D6-4ABE-B12B-B52C5760E0B1}" type="sibTrans" cxnId="{6973BB26-E6F9-4C9F-9030-ACE85AF0F381}">
      <dgm:prSet/>
      <dgm:spPr>
        <a:gradFill rotWithShape="0">
          <a:gsLst>
            <a:gs pos="0">
              <a:srgbClr val="FF0000"/>
            </a:gs>
            <a:gs pos="40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597764EF-95D9-446E-BC35-907C1E4AD508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40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</dgm:spPr>
      <dgm:t>
        <a:bodyPr/>
        <a:lstStyle/>
        <a:p>
          <a:pPr>
            <a:lnSpc>
              <a:spcPct val="100000"/>
            </a:lnSpc>
          </a:pPr>
          <a:r>
            <a:rPr lang="ru-RU" sz="1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Исполнение бюджета</a:t>
          </a:r>
          <a:endParaRPr lang="ru-RU" sz="1400" b="1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gm:t>
    </dgm:pt>
    <dgm:pt modelId="{57FE17F8-441C-4C7A-B469-83D623B940E4}" type="parTrans" cxnId="{8FEE8036-4CF0-4D3D-AC7B-3B9430F11A30}">
      <dgm:prSet/>
      <dgm:spPr/>
      <dgm:t>
        <a:bodyPr/>
        <a:lstStyle/>
        <a:p>
          <a:endParaRPr lang="ru-RU"/>
        </a:p>
      </dgm:t>
    </dgm:pt>
    <dgm:pt modelId="{79401040-E51C-49E3-8F93-B447A5951CF7}" type="sibTrans" cxnId="{8FEE8036-4CF0-4D3D-AC7B-3B9430F11A30}">
      <dgm:prSet/>
      <dgm:spPr>
        <a:gradFill rotWithShape="0">
          <a:gsLst>
            <a:gs pos="0">
              <a:srgbClr val="FF0000"/>
            </a:gs>
            <a:gs pos="40000">
              <a:schemeClr val="bg1"/>
            </a:gs>
            <a:gs pos="100000">
              <a:schemeClr val="accent3">
                <a:lumMod val="50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endParaRPr lang="ru-RU"/>
        </a:p>
      </dgm:t>
    </dgm:pt>
    <dgm:pt modelId="{4687248D-AB13-4375-8B7C-988C24B0C6D2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48000">
              <a:schemeClr val="bg1"/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</dgm:spPr>
      <dgm:t>
        <a:bodyPr/>
        <a:lstStyle/>
        <a:p>
          <a:pPr>
            <a:lnSpc>
              <a:spcPct val="100000"/>
            </a:lnSpc>
          </a:pPr>
          <a:r>
            <a:rPr lang="ru-RU" sz="1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Контроль за исполнением бюджета</a:t>
          </a:r>
          <a:endParaRPr lang="ru-RU" sz="1400" b="1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gm:t>
    </dgm:pt>
    <dgm:pt modelId="{129D1CF4-0ABF-43FE-A07C-878458D895F8}" type="parTrans" cxnId="{7337C562-F5E7-4730-8A24-01844693D304}">
      <dgm:prSet/>
      <dgm:spPr/>
      <dgm:t>
        <a:bodyPr/>
        <a:lstStyle/>
        <a:p>
          <a:endParaRPr lang="ru-RU"/>
        </a:p>
      </dgm:t>
    </dgm:pt>
    <dgm:pt modelId="{CC6D6144-28C0-4888-A29F-D5B892055AFB}" type="sibTrans" cxnId="{7337C562-F5E7-4730-8A24-01844693D304}">
      <dgm:prSet/>
      <dgm:spPr>
        <a:gradFill rotWithShape="0">
          <a:gsLst>
            <a:gs pos="0">
              <a:srgbClr val="FF0000"/>
            </a:gs>
            <a:gs pos="40000">
              <a:schemeClr val="bg1"/>
            </a:gs>
            <a:gs pos="100000">
              <a:schemeClr val="accent3">
                <a:lumMod val="50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endParaRPr lang="ru-RU"/>
        </a:p>
      </dgm:t>
    </dgm:pt>
    <dgm:pt modelId="{324C01D0-7AFA-41C9-89FA-EACA250D8335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48000">
              <a:schemeClr val="bg1"/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</dgm:spPr>
      <dgm:t>
        <a:bodyPr/>
        <a:lstStyle/>
        <a:p>
          <a:pPr>
            <a:lnSpc>
              <a:spcPct val="100000"/>
            </a:lnSpc>
          </a:pPr>
          <a:r>
            <a:rPr lang="ru-RU" sz="1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Отчет об исполнении бюджета</a:t>
          </a:r>
          <a:endParaRPr lang="ru-RU" sz="1400" b="1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gm:t>
    </dgm:pt>
    <dgm:pt modelId="{E3EF2F59-4B5D-47C3-9E69-794765AE721F}" type="parTrans" cxnId="{F243ADEE-6F6A-4328-9740-8A60D720AF64}">
      <dgm:prSet/>
      <dgm:spPr/>
      <dgm:t>
        <a:bodyPr/>
        <a:lstStyle/>
        <a:p>
          <a:endParaRPr lang="ru-RU"/>
        </a:p>
      </dgm:t>
    </dgm:pt>
    <dgm:pt modelId="{6BA30A18-2B5A-4E9F-81D3-D274B22572E4}" type="sibTrans" cxnId="{F243ADEE-6F6A-4328-9740-8A60D720AF64}">
      <dgm:prSet/>
      <dgm:spPr>
        <a:gradFill rotWithShape="0">
          <a:gsLst>
            <a:gs pos="0">
              <a:srgbClr val="FF0000"/>
            </a:gs>
            <a:gs pos="48000">
              <a:schemeClr val="bg1"/>
            </a:gs>
            <a:gs pos="100000">
              <a:schemeClr val="accent3">
                <a:lumMod val="50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endParaRPr lang="ru-RU"/>
        </a:p>
      </dgm:t>
    </dgm:pt>
    <dgm:pt modelId="{91150687-143B-47B2-9BBA-56883FE76A5F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48000">
              <a:schemeClr val="bg1"/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</dgm:spPr>
      <dgm:t>
        <a:bodyPr/>
        <a:lstStyle/>
        <a:p>
          <a:pPr>
            <a:lnSpc>
              <a:spcPct val="100000"/>
            </a:lnSpc>
          </a:pPr>
          <a:r>
            <a:rPr lang="ru-RU" sz="1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Составление проекта бюджета</a:t>
          </a:r>
          <a:endParaRPr lang="ru-RU" sz="1400" b="1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gm:t>
    </dgm:pt>
    <dgm:pt modelId="{1A89B871-E2F1-40EA-9526-C47F0FEEB243}" type="parTrans" cxnId="{FD51034F-7B37-4DED-84E6-A8D6FB983803}">
      <dgm:prSet/>
      <dgm:spPr/>
      <dgm:t>
        <a:bodyPr/>
        <a:lstStyle/>
        <a:p>
          <a:endParaRPr lang="ru-RU"/>
        </a:p>
      </dgm:t>
    </dgm:pt>
    <dgm:pt modelId="{ACFD5DCA-7BD5-4BEA-99F3-97EEEC8D7B81}" type="sibTrans" cxnId="{FD51034F-7B37-4DED-84E6-A8D6FB983803}">
      <dgm:prSet/>
      <dgm:spPr>
        <a:gradFill rotWithShape="0">
          <a:gsLst>
            <a:gs pos="0">
              <a:srgbClr val="FF0000"/>
            </a:gs>
            <a:gs pos="49000">
              <a:schemeClr val="bg2"/>
            </a:gs>
            <a:gs pos="100000">
              <a:schemeClr val="accent3">
                <a:lumMod val="50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endParaRPr lang="ru-RU"/>
        </a:p>
      </dgm:t>
    </dgm:pt>
    <dgm:pt modelId="{D4F0E56E-52BC-4481-9953-87162A0575A8}" type="pres">
      <dgm:prSet presAssocID="{8D910D88-3E21-43B4-ACA3-E7361150DFB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7AB6BD-876D-44D4-8AB9-12857BD8903F}" type="pres">
      <dgm:prSet presAssocID="{99A5C4F0-D990-4D5F-88F9-BBD5D47447B7}" presName="dummy" presStyleCnt="0"/>
      <dgm:spPr/>
    </dgm:pt>
    <dgm:pt modelId="{A88A7D5F-006D-4BEA-9ABC-26596995C78E}" type="pres">
      <dgm:prSet presAssocID="{99A5C4F0-D990-4D5F-88F9-BBD5D47447B7}" presName="node" presStyleLbl="revTx" presStyleIdx="0" presStyleCnt="5" custScaleX="144410" custScaleY="72429" custRadScaleRad="102726" custRadScaleInc="7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044165-1FDF-45B8-881D-C09173C2E8A1}" type="pres">
      <dgm:prSet presAssocID="{E8EFFFE3-66D6-4ABE-B12B-B52C5760E0B1}" presName="sibTrans" presStyleLbl="node1" presStyleIdx="0" presStyleCnt="5"/>
      <dgm:spPr/>
      <dgm:t>
        <a:bodyPr/>
        <a:lstStyle/>
        <a:p>
          <a:endParaRPr lang="ru-RU"/>
        </a:p>
      </dgm:t>
    </dgm:pt>
    <dgm:pt modelId="{73EC10B7-65C6-4A79-9D94-23D0317D52E3}" type="pres">
      <dgm:prSet presAssocID="{597764EF-95D9-446E-BC35-907C1E4AD508}" presName="dummy" presStyleCnt="0"/>
      <dgm:spPr/>
    </dgm:pt>
    <dgm:pt modelId="{5F116F0B-8710-4BA3-9735-93D090168076}" type="pres">
      <dgm:prSet presAssocID="{597764EF-95D9-446E-BC35-907C1E4AD508}" presName="node" presStyleLbl="revTx" presStyleIdx="1" presStyleCnt="5" custScaleX="111147" custScaleY="57167" custRadScaleRad="104382" custRadScaleInc="-1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B311D5-D9FF-44A8-BC68-B3DB0E1FC227}" type="pres">
      <dgm:prSet presAssocID="{79401040-E51C-49E3-8F93-B447A5951CF7}" presName="sibTrans" presStyleLbl="node1" presStyleIdx="1" presStyleCnt="5"/>
      <dgm:spPr/>
      <dgm:t>
        <a:bodyPr/>
        <a:lstStyle/>
        <a:p>
          <a:endParaRPr lang="ru-RU"/>
        </a:p>
      </dgm:t>
    </dgm:pt>
    <dgm:pt modelId="{6D3B1790-9EF0-4DFA-AB4A-713F4E58F474}" type="pres">
      <dgm:prSet presAssocID="{4687248D-AB13-4375-8B7C-988C24B0C6D2}" presName="dummy" presStyleCnt="0"/>
      <dgm:spPr/>
    </dgm:pt>
    <dgm:pt modelId="{C63F477F-2B93-435D-A8BF-018D8EA2B7C7}" type="pres">
      <dgm:prSet presAssocID="{4687248D-AB13-4375-8B7C-988C24B0C6D2}" presName="node" presStyleLbl="revTx" presStyleIdx="2" presStyleCnt="5" custScaleX="110464" custScaleY="84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0C8F12-C4C3-40CD-B3D5-824953FAACF3}" type="pres">
      <dgm:prSet presAssocID="{CC6D6144-28C0-4888-A29F-D5B892055AFB}" presName="sibTrans" presStyleLbl="node1" presStyleIdx="2" presStyleCnt="5"/>
      <dgm:spPr/>
      <dgm:t>
        <a:bodyPr/>
        <a:lstStyle/>
        <a:p>
          <a:endParaRPr lang="ru-RU"/>
        </a:p>
      </dgm:t>
    </dgm:pt>
    <dgm:pt modelId="{DB8A7207-B4DB-4EF4-86A0-19383575EA08}" type="pres">
      <dgm:prSet presAssocID="{324C01D0-7AFA-41C9-89FA-EACA250D8335}" presName="dummy" presStyleCnt="0"/>
      <dgm:spPr/>
    </dgm:pt>
    <dgm:pt modelId="{EA6D6A5F-830B-4016-92AB-5916328771A5}" type="pres">
      <dgm:prSet presAssocID="{324C01D0-7AFA-41C9-89FA-EACA250D8335}" presName="node" presStyleLbl="revTx" presStyleIdx="3" presStyleCnt="5" custScaleX="109252" custScaleY="85085" custRadScaleRad="100917" custRadScaleInc="-1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C0811-6BC0-4448-9A1C-945055CCAEE6}" type="pres">
      <dgm:prSet presAssocID="{6BA30A18-2B5A-4E9F-81D3-D274B22572E4}" presName="sibTrans" presStyleLbl="node1" presStyleIdx="3" presStyleCnt="5"/>
      <dgm:spPr/>
      <dgm:t>
        <a:bodyPr/>
        <a:lstStyle/>
        <a:p>
          <a:endParaRPr lang="ru-RU"/>
        </a:p>
      </dgm:t>
    </dgm:pt>
    <dgm:pt modelId="{87229249-D890-4629-8919-5E7C4D1FFB5B}" type="pres">
      <dgm:prSet presAssocID="{91150687-143B-47B2-9BBA-56883FE76A5F}" presName="dummy" presStyleCnt="0"/>
      <dgm:spPr/>
    </dgm:pt>
    <dgm:pt modelId="{58DB0CC2-E164-4E3C-B114-31A80891FE46}" type="pres">
      <dgm:prSet presAssocID="{91150687-143B-47B2-9BBA-56883FE76A5F}" presName="node" presStyleLbl="revTx" presStyleIdx="4" presStyleCnt="5" custScaleX="114910" custScaleY="80432" custRadScaleRad="103527" custRadScaleInc="-19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96900-9661-4F79-92B9-6B021D03520D}" type="pres">
      <dgm:prSet presAssocID="{ACFD5DCA-7BD5-4BEA-99F3-97EEEC8D7B81}" presName="sibTrans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DE959FCC-9CD7-4360-8D35-529747389A7C}" type="presOf" srcId="{79401040-E51C-49E3-8F93-B447A5951CF7}" destId="{5CB311D5-D9FF-44A8-BC68-B3DB0E1FC227}" srcOrd="0" destOrd="0" presId="urn:microsoft.com/office/officeart/2005/8/layout/cycle1"/>
    <dgm:cxn modelId="{C25A8D61-F682-46AA-AC7D-C1428B99AA9E}" type="presOf" srcId="{99A5C4F0-D990-4D5F-88F9-BBD5D47447B7}" destId="{A88A7D5F-006D-4BEA-9ABC-26596995C78E}" srcOrd="0" destOrd="0" presId="urn:microsoft.com/office/officeart/2005/8/layout/cycle1"/>
    <dgm:cxn modelId="{8FEE8036-4CF0-4D3D-AC7B-3B9430F11A30}" srcId="{8D910D88-3E21-43B4-ACA3-E7361150DFB8}" destId="{597764EF-95D9-446E-BC35-907C1E4AD508}" srcOrd="1" destOrd="0" parTransId="{57FE17F8-441C-4C7A-B469-83D623B940E4}" sibTransId="{79401040-E51C-49E3-8F93-B447A5951CF7}"/>
    <dgm:cxn modelId="{DE5D6D04-1D7D-4ED3-A7EB-53362CA5519B}" type="presOf" srcId="{6BA30A18-2B5A-4E9F-81D3-D274B22572E4}" destId="{78DC0811-6BC0-4448-9A1C-945055CCAEE6}" srcOrd="0" destOrd="0" presId="urn:microsoft.com/office/officeart/2005/8/layout/cycle1"/>
    <dgm:cxn modelId="{8FE4CBA4-E001-41D4-A082-46029575F8D3}" type="presOf" srcId="{91150687-143B-47B2-9BBA-56883FE76A5F}" destId="{58DB0CC2-E164-4E3C-B114-31A80891FE46}" srcOrd="0" destOrd="0" presId="urn:microsoft.com/office/officeart/2005/8/layout/cycle1"/>
    <dgm:cxn modelId="{D42EE986-5E6C-422D-8820-E288B8971757}" type="presOf" srcId="{4687248D-AB13-4375-8B7C-988C24B0C6D2}" destId="{C63F477F-2B93-435D-A8BF-018D8EA2B7C7}" srcOrd="0" destOrd="0" presId="urn:microsoft.com/office/officeart/2005/8/layout/cycle1"/>
    <dgm:cxn modelId="{6973BB26-E6F9-4C9F-9030-ACE85AF0F381}" srcId="{8D910D88-3E21-43B4-ACA3-E7361150DFB8}" destId="{99A5C4F0-D990-4D5F-88F9-BBD5D47447B7}" srcOrd="0" destOrd="0" parTransId="{4C6FFBB8-8BEF-4222-89E5-F0AC7FC413C1}" sibTransId="{E8EFFFE3-66D6-4ABE-B12B-B52C5760E0B1}"/>
    <dgm:cxn modelId="{8AC14972-F8BE-4E4C-8C6E-5B2AD164DA3F}" type="presOf" srcId="{324C01D0-7AFA-41C9-89FA-EACA250D8335}" destId="{EA6D6A5F-830B-4016-92AB-5916328771A5}" srcOrd="0" destOrd="0" presId="urn:microsoft.com/office/officeart/2005/8/layout/cycle1"/>
    <dgm:cxn modelId="{E09831F7-F516-4E94-A614-B69339394EAE}" type="presOf" srcId="{CC6D6144-28C0-4888-A29F-D5B892055AFB}" destId="{0C0C8F12-C4C3-40CD-B3D5-824953FAACF3}" srcOrd="0" destOrd="0" presId="urn:microsoft.com/office/officeart/2005/8/layout/cycle1"/>
    <dgm:cxn modelId="{EA3AAD9B-E308-4B00-AF43-F14BAF2B8AE0}" type="presOf" srcId="{8D910D88-3E21-43B4-ACA3-E7361150DFB8}" destId="{D4F0E56E-52BC-4481-9953-87162A0575A8}" srcOrd="0" destOrd="0" presId="urn:microsoft.com/office/officeart/2005/8/layout/cycle1"/>
    <dgm:cxn modelId="{7337C562-F5E7-4730-8A24-01844693D304}" srcId="{8D910D88-3E21-43B4-ACA3-E7361150DFB8}" destId="{4687248D-AB13-4375-8B7C-988C24B0C6D2}" srcOrd="2" destOrd="0" parTransId="{129D1CF4-0ABF-43FE-A07C-878458D895F8}" sibTransId="{CC6D6144-28C0-4888-A29F-D5B892055AFB}"/>
    <dgm:cxn modelId="{BA10A2A6-AECE-48FF-89DC-56BA2CA6EDFC}" type="presOf" srcId="{E8EFFFE3-66D6-4ABE-B12B-B52C5760E0B1}" destId="{5A044165-1FDF-45B8-881D-C09173C2E8A1}" srcOrd="0" destOrd="0" presId="urn:microsoft.com/office/officeart/2005/8/layout/cycle1"/>
    <dgm:cxn modelId="{FD51034F-7B37-4DED-84E6-A8D6FB983803}" srcId="{8D910D88-3E21-43B4-ACA3-E7361150DFB8}" destId="{91150687-143B-47B2-9BBA-56883FE76A5F}" srcOrd="4" destOrd="0" parTransId="{1A89B871-E2F1-40EA-9526-C47F0FEEB243}" sibTransId="{ACFD5DCA-7BD5-4BEA-99F3-97EEEC8D7B81}"/>
    <dgm:cxn modelId="{F243ADEE-6F6A-4328-9740-8A60D720AF64}" srcId="{8D910D88-3E21-43B4-ACA3-E7361150DFB8}" destId="{324C01D0-7AFA-41C9-89FA-EACA250D8335}" srcOrd="3" destOrd="0" parTransId="{E3EF2F59-4B5D-47C3-9E69-794765AE721F}" sibTransId="{6BA30A18-2B5A-4E9F-81D3-D274B22572E4}"/>
    <dgm:cxn modelId="{81060E18-DD0C-41F2-9BEC-720B899D44A7}" type="presOf" srcId="{597764EF-95D9-446E-BC35-907C1E4AD508}" destId="{5F116F0B-8710-4BA3-9735-93D090168076}" srcOrd="0" destOrd="0" presId="urn:microsoft.com/office/officeart/2005/8/layout/cycle1"/>
    <dgm:cxn modelId="{B70B3789-A97B-4CF7-9928-C798A6EF0CAA}" type="presOf" srcId="{ACFD5DCA-7BD5-4BEA-99F3-97EEEC8D7B81}" destId="{3D596900-9661-4F79-92B9-6B021D03520D}" srcOrd="0" destOrd="0" presId="urn:microsoft.com/office/officeart/2005/8/layout/cycle1"/>
    <dgm:cxn modelId="{835A4432-7778-4C3B-A1E6-227F8CDEF278}" type="presParOf" srcId="{D4F0E56E-52BC-4481-9953-87162A0575A8}" destId="{BD7AB6BD-876D-44D4-8AB9-12857BD8903F}" srcOrd="0" destOrd="0" presId="urn:microsoft.com/office/officeart/2005/8/layout/cycle1"/>
    <dgm:cxn modelId="{62E045B5-4687-48FB-9753-463AD6B88B54}" type="presParOf" srcId="{D4F0E56E-52BC-4481-9953-87162A0575A8}" destId="{A88A7D5F-006D-4BEA-9ABC-26596995C78E}" srcOrd="1" destOrd="0" presId="urn:microsoft.com/office/officeart/2005/8/layout/cycle1"/>
    <dgm:cxn modelId="{F2930C1F-27E8-4DFA-B746-3F5765F24393}" type="presParOf" srcId="{D4F0E56E-52BC-4481-9953-87162A0575A8}" destId="{5A044165-1FDF-45B8-881D-C09173C2E8A1}" srcOrd="2" destOrd="0" presId="urn:microsoft.com/office/officeart/2005/8/layout/cycle1"/>
    <dgm:cxn modelId="{893287E9-0BC2-4453-834F-122E026F7883}" type="presParOf" srcId="{D4F0E56E-52BC-4481-9953-87162A0575A8}" destId="{73EC10B7-65C6-4A79-9D94-23D0317D52E3}" srcOrd="3" destOrd="0" presId="urn:microsoft.com/office/officeart/2005/8/layout/cycle1"/>
    <dgm:cxn modelId="{0423030D-76DC-4F2A-A991-71E45C1DE182}" type="presParOf" srcId="{D4F0E56E-52BC-4481-9953-87162A0575A8}" destId="{5F116F0B-8710-4BA3-9735-93D090168076}" srcOrd="4" destOrd="0" presId="urn:microsoft.com/office/officeart/2005/8/layout/cycle1"/>
    <dgm:cxn modelId="{278AE6ED-2E3A-47A3-AF80-D033F193D6A0}" type="presParOf" srcId="{D4F0E56E-52BC-4481-9953-87162A0575A8}" destId="{5CB311D5-D9FF-44A8-BC68-B3DB0E1FC227}" srcOrd="5" destOrd="0" presId="urn:microsoft.com/office/officeart/2005/8/layout/cycle1"/>
    <dgm:cxn modelId="{B4A67171-EB6D-4C8F-A6C1-4D42C6CE3B25}" type="presParOf" srcId="{D4F0E56E-52BC-4481-9953-87162A0575A8}" destId="{6D3B1790-9EF0-4DFA-AB4A-713F4E58F474}" srcOrd="6" destOrd="0" presId="urn:microsoft.com/office/officeart/2005/8/layout/cycle1"/>
    <dgm:cxn modelId="{18F3C078-9B24-4B33-9002-92DBE3F9B134}" type="presParOf" srcId="{D4F0E56E-52BC-4481-9953-87162A0575A8}" destId="{C63F477F-2B93-435D-A8BF-018D8EA2B7C7}" srcOrd="7" destOrd="0" presId="urn:microsoft.com/office/officeart/2005/8/layout/cycle1"/>
    <dgm:cxn modelId="{DE4F4C2E-8FF2-4E4B-940C-743B7C1CAB62}" type="presParOf" srcId="{D4F0E56E-52BC-4481-9953-87162A0575A8}" destId="{0C0C8F12-C4C3-40CD-B3D5-824953FAACF3}" srcOrd="8" destOrd="0" presId="urn:microsoft.com/office/officeart/2005/8/layout/cycle1"/>
    <dgm:cxn modelId="{78E9A6E6-7BB1-48CB-A51A-6F3850A778E0}" type="presParOf" srcId="{D4F0E56E-52BC-4481-9953-87162A0575A8}" destId="{DB8A7207-B4DB-4EF4-86A0-19383575EA08}" srcOrd="9" destOrd="0" presId="urn:microsoft.com/office/officeart/2005/8/layout/cycle1"/>
    <dgm:cxn modelId="{4B0AC110-3CC6-4AF1-8949-8DA3519E4193}" type="presParOf" srcId="{D4F0E56E-52BC-4481-9953-87162A0575A8}" destId="{EA6D6A5F-830B-4016-92AB-5916328771A5}" srcOrd="10" destOrd="0" presId="urn:microsoft.com/office/officeart/2005/8/layout/cycle1"/>
    <dgm:cxn modelId="{41AB67D0-C653-422E-A776-A729E7E922FA}" type="presParOf" srcId="{D4F0E56E-52BC-4481-9953-87162A0575A8}" destId="{78DC0811-6BC0-4448-9A1C-945055CCAEE6}" srcOrd="11" destOrd="0" presId="urn:microsoft.com/office/officeart/2005/8/layout/cycle1"/>
    <dgm:cxn modelId="{C3D54E6E-BA60-4B75-9D98-95BEEDC6FDD5}" type="presParOf" srcId="{D4F0E56E-52BC-4481-9953-87162A0575A8}" destId="{87229249-D890-4629-8919-5E7C4D1FFB5B}" srcOrd="12" destOrd="0" presId="urn:microsoft.com/office/officeart/2005/8/layout/cycle1"/>
    <dgm:cxn modelId="{D1CC4A9C-9056-4990-9A39-D900A2AB0F61}" type="presParOf" srcId="{D4F0E56E-52BC-4481-9953-87162A0575A8}" destId="{58DB0CC2-E164-4E3C-B114-31A80891FE46}" srcOrd="13" destOrd="0" presId="urn:microsoft.com/office/officeart/2005/8/layout/cycle1"/>
    <dgm:cxn modelId="{877F3C08-3890-4386-B21A-5DE348C83793}" type="presParOf" srcId="{D4F0E56E-52BC-4481-9953-87162A0575A8}" destId="{3D596900-9661-4F79-92B9-6B021D03520D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64C6B45-3F19-43C1-A63A-BBD3E9F5CBDB}" type="doc">
      <dgm:prSet loTypeId="urn:microsoft.com/office/officeart/2005/8/layout/funnel1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93851F-9FD6-42BF-B16A-9CEA8F637875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2%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3A814AB-B681-49CF-8E46-64F35CC24279}" type="parTrans" cxnId="{C6033C12-9FEF-4B8B-B78E-9B54BDB7E88D}">
      <dgm:prSet/>
      <dgm:spPr/>
      <dgm:t>
        <a:bodyPr/>
        <a:lstStyle/>
        <a:p>
          <a:endParaRPr lang="ru-RU"/>
        </a:p>
      </dgm:t>
    </dgm:pt>
    <dgm:pt modelId="{3A0B0FCE-8737-47E9-9BE1-0EFFC8549522}" type="sibTrans" cxnId="{C6033C12-9FEF-4B8B-B78E-9B54BDB7E88D}">
      <dgm:prSet/>
      <dgm:spPr/>
      <dgm:t>
        <a:bodyPr/>
        <a:lstStyle/>
        <a:p>
          <a:endParaRPr lang="ru-RU"/>
        </a:p>
      </dgm:t>
    </dgm:pt>
    <dgm:pt modelId="{204500E8-0FFC-4181-853E-75604BAA8A4A}">
      <dgm:prSet phldrT="[Текст]" custT="1"/>
      <dgm:spPr>
        <a:noFill/>
      </dgm:spPr>
      <dgm:t>
        <a:bodyPr/>
        <a:lstStyle/>
        <a:p>
          <a:pPr>
            <a:lnSpc>
              <a:spcPct val="90000"/>
            </a:lnSpc>
          </a:pP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Бюджеты поселений</a:t>
          </a:r>
        </a:p>
      </dgm:t>
    </dgm:pt>
    <dgm:pt modelId="{C48168D5-BDC5-431D-85D9-C24D97C126B2}" type="parTrans" cxnId="{20F8EA37-C80E-49D2-846D-D7A460534D34}">
      <dgm:prSet/>
      <dgm:spPr/>
      <dgm:t>
        <a:bodyPr/>
        <a:lstStyle/>
        <a:p>
          <a:endParaRPr lang="ru-RU"/>
        </a:p>
      </dgm:t>
    </dgm:pt>
    <dgm:pt modelId="{EFC2F21B-64E9-4BEF-86C3-F52446E551EB}" type="sibTrans" cxnId="{20F8EA37-C80E-49D2-846D-D7A460534D34}">
      <dgm:prSet/>
      <dgm:spPr/>
      <dgm:t>
        <a:bodyPr/>
        <a:lstStyle/>
        <a:p>
          <a:endParaRPr lang="ru-RU"/>
        </a:p>
      </dgm:t>
    </dgm:pt>
    <dgm:pt modelId="{06A0D206-C32B-475A-94F9-43ED4E62A1A5}">
      <dgm:prSet phldrT="[Текст]" custT="1"/>
      <dgm:spPr>
        <a:solidFill>
          <a:srgbClr val="F88A74"/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100%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735C00-251C-4239-B437-8628CB4B01E6}" type="parTrans" cxnId="{3DE71C77-33F4-4AA8-849F-EEE0ACACB957}">
      <dgm:prSet/>
      <dgm:spPr/>
      <dgm:t>
        <a:bodyPr/>
        <a:lstStyle/>
        <a:p>
          <a:endParaRPr lang="ru-RU"/>
        </a:p>
      </dgm:t>
    </dgm:pt>
    <dgm:pt modelId="{338CE269-B75F-4DCA-8E47-508B64EE5268}" type="sibTrans" cxnId="{3DE71C77-33F4-4AA8-849F-EEE0ACACB957}">
      <dgm:prSet/>
      <dgm:spPr/>
      <dgm:t>
        <a:bodyPr/>
        <a:lstStyle/>
        <a:p>
          <a:endParaRPr lang="ru-RU"/>
        </a:p>
      </dgm:t>
    </dgm:pt>
    <dgm:pt modelId="{A4FE3B9A-CC41-4491-A7EB-369F16789DDA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100%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EB75A4D-6309-49AC-A888-F95CFF39B785}" type="parTrans" cxnId="{381B4302-F0B4-4D02-BD17-03BFA9DA21ED}">
      <dgm:prSet/>
      <dgm:spPr/>
      <dgm:t>
        <a:bodyPr/>
        <a:lstStyle/>
        <a:p>
          <a:endParaRPr lang="ru-RU"/>
        </a:p>
      </dgm:t>
    </dgm:pt>
    <dgm:pt modelId="{0C5ED5B1-208C-4D09-86AD-F252603E011F}" type="sibTrans" cxnId="{381B4302-F0B4-4D02-BD17-03BFA9DA21ED}">
      <dgm:prSet/>
      <dgm:spPr/>
      <dgm:t>
        <a:bodyPr/>
        <a:lstStyle/>
        <a:p>
          <a:endParaRPr lang="ru-RU"/>
        </a:p>
      </dgm:t>
    </dgm:pt>
    <dgm:pt modelId="{BC9426A7-1943-445B-A221-64A44E3FFF0B}" type="pres">
      <dgm:prSet presAssocID="{764C6B45-3F19-43C1-A63A-BBD3E9F5CBD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A1A661-BB94-4A6F-9E15-9F6B57BD5ACA}" type="pres">
      <dgm:prSet presAssocID="{764C6B45-3F19-43C1-A63A-BBD3E9F5CBDB}" presName="ellipse" presStyleLbl="trBgShp" presStyleIdx="0" presStyleCnt="1"/>
      <dgm:spPr/>
    </dgm:pt>
    <dgm:pt modelId="{2C06BE8D-5C68-4834-8056-203D5156C7BD}" type="pres">
      <dgm:prSet presAssocID="{764C6B45-3F19-43C1-A63A-BBD3E9F5CBDB}" presName="arrow1" presStyleLbl="fgShp" presStyleIdx="0" presStyleCnt="1"/>
      <dgm:spPr/>
    </dgm:pt>
    <dgm:pt modelId="{17CBF769-3B05-4A3B-B787-E74D4F8AE722}" type="pres">
      <dgm:prSet presAssocID="{764C6B45-3F19-43C1-A63A-BBD3E9F5CBDB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2769FA-12A9-4304-8AC8-75A58AE317BA}" type="pres">
      <dgm:prSet presAssocID="{06A0D206-C32B-475A-94F9-43ED4E62A1A5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09D13E-004C-48EB-B9DD-9CBD54E88B0E}" type="pres">
      <dgm:prSet presAssocID="{A4FE3B9A-CC41-4491-A7EB-369F16789DDA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B108B8-7C5A-4C4C-A072-2429E602589F}" type="pres">
      <dgm:prSet presAssocID="{204500E8-0FFC-4181-853E-75604BAA8A4A}" presName="item3" presStyleLbl="node1" presStyleIdx="2" presStyleCnt="3" custScaleX="113968" custScaleY="99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A1D0D8-9759-4B76-BBE9-738E83B9EB81}" type="pres">
      <dgm:prSet presAssocID="{764C6B45-3F19-43C1-A63A-BBD3E9F5CBDB}" presName="funnel" presStyleLbl="trAlignAcc1" presStyleIdx="0" presStyleCnt="1" custLinFactNeighborX="-1020" custLinFactNeighborY="383"/>
      <dgm:spPr/>
      <dgm:t>
        <a:bodyPr/>
        <a:lstStyle/>
        <a:p>
          <a:endParaRPr lang="ru-RU"/>
        </a:p>
      </dgm:t>
    </dgm:pt>
  </dgm:ptLst>
  <dgm:cxnLst>
    <dgm:cxn modelId="{568CAAF4-71C7-414B-B375-734F3A5C6A0F}" type="presOf" srcId="{3993851F-9FD6-42BF-B16A-9CEA8F637875}" destId="{A3B108B8-7C5A-4C4C-A072-2429E602589F}" srcOrd="0" destOrd="0" presId="urn:microsoft.com/office/officeart/2005/8/layout/funnel1"/>
    <dgm:cxn modelId="{1E3DDC72-2D28-480D-82E2-E0C2EEFD3185}" type="presOf" srcId="{06A0D206-C32B-475A-94F9-43ED4E62A1A5}" destId="{B609D13E-004C-48EB-B9DD-9CBD54E88B0E}" srcOrd="0" destOrd="0" presId="urn:microsoft.com/office/officeart/2005/8/layout/funnel1"/>
    <dgm:cxn modelId="{C6033C12-9FEF-4B8B-B78E-9B54BDB7E88D}" srcId="{764C6B45-3F19-43C1-A63A-BBD3E9F5CBDB}" destId="{3993851F-9FD6-42BF-B16A-9CEA8F637875}" srcOrd="0" destOrd="0" parTransId="{D3A814AB-B681-49CF-8E46-64F35CC24279}" sibTransId="{3A0B0FCE-8737-47E9-9BE1-0EFFC8549522}"/>
    <dgm:cxn modelId="{381B4302-F0B4-4D02-BD17-03BFA9DA21ED}" srcId="{764C6B45-3F19-43C1-A63A-BBD3E9F5CBDB}" destId="{A4FE3B9A-CC41-4491-A7EB-369F16789DDA}" srcOrd="2" destOrd="0" parTransId="{9EB75A4D-6309-49AC-A888-F95CFF39B785}" sibTransId="{0C5ED5B1-208C-4D09-86AD-F252603E011F}"/>
    <dgm:cxn modelId="{20F8EA37-C80E-49D2-846D-D7A460534D34}" srcId="{764C6B45-3F19-43C1-A63A-BBD3E9F5CBDB}" destId="{204500E8-0FFC-4181-853E-75604BAA8A4A}" srcOrd="3" destOrd="0" parTransId="{C48168D5-BDC5-431D-85D9-C24D97C126B2}" sibTransId="{EFC2F21B-64E9-4BEF-86C3-F52446E551EB}"/>
    <dgm:cxn modelId="{C2CEAF41-D0B6-4A99-BC73-F89CA04E0284}" type="presOf" srcId="{764C6B45-3F19-43C1-A63A-BBD3E9F5CBDB}" destId="{BC9426A7-1943-445B-A221-64A44E3FFF0B}" srcOrd="0" destOrd="0" presId="urn:microsoft.com/office/officeart/2005/8/layout/funnel1"/>
    <dgm:cxn modelId="{B4FCE568-8D58-4187-8ACF-ADC666FA9A90}" type="presOf" srcId="{A4FE3B9A-CC41-4491-A7EB-369F16789DDA}" destId="{642769FA-12A9-4304-8AC8-75A58AE317BA}" srcOrd="0" destOrd="0" presId="urn:microsoft.com/office/officeart/2005/8/layout/funnel1"/>
    <dgm:cxn modelId="{3DE71C77-33F4-4AA8-849F-EEE0ACACB957}" srcId="{764C6B45-3F19-43C1-A63A-BBD3E9F5CBDB}" destId="{06A0D206-C32B-475A-94F9-43ED4E62A1A5}" srcOrd="1" destOrd="0" parTransId="{AB735C00-251C-4239-B437-8628CB4B01E6}" sibTransId="{338CE269-B75F-4DCA-8E47-508B64EE5268}"/>
    <dgm:cxn modelId="{8E104CEA-316E-4264-A525-A88F04A5C6B0}" type="presOf" srcId="{204500E8-0FFC-4181-853E-75604BAA8A4A}" destId="{17CBF769-3B05-4A3B-B787-E74D4F8AE722}" srcOrd="0" destOrd="0" presId="urn:microsoft.com/office/officeart/2005/8/layout/funnel1"/>
    <dgm:cxn modelId="{F42059EA-39A2-4FCF-8C59-87F34ACAFA68}" type="presParOf" srcId="{BC9426A7-1943-445B-A221-64A44E3FFF0B}" destId="{2DA1A661-BB94-4A6F-9E15-9F6B57BD5ACA}" srcOrd="0" destOrd="0" presId="urn:microsoft.com/office/officeart/2005/8/layout/funnel1"/>
    <dgm:cxn modelId="{4EE49C4C-69E1-4865-B14E-D75AD0CC404C}" type="presParOf" srcId="{BC9426A7-1943-445B-A221-64A44E3FFF0B}" destId="{2C06BE8D-5C68-4834-8056-203D5156C7BD}" srcOrd="1" destOrd="0" presId="urn:microsoft.com/office/officeart/2005/8/layout/funnel1"/>
    <dgm:cxn modelId="{96C84131-FE11-4ECA-AECC-751B70BDBDC6}" type="presParOf" srcId="{BC9426A7-1943-445B-A221-64A44E3FFF0B}" destId="{17CBF769-3B05-4A3B-B787-E74D4F8AE722}" srcOrd="2" destOrd="0" presId="urn:microsoft.com/office/officeart/2005/8/layout/funnel1"/>
    <dgm:cxn modelId="{9F833859-0987-49F4-830C-9D9C4B33764A}" type="presParOf" srcId="{BC9426A7-1943-445B-A221-64A44E3FFF0B}" destId="{642769FA-12A9-4304-8AC8-75A58AE317BA}" srcOrd="3" destOrd="0" presId="urn:microsoft.com/office/officeart/2005/8/layout/funnel1"/>
    <dgm:cxn modelId="{97694E22-6D7B-4FAA-AC16-B28A191D4EB0}" type="presParOf" srcId="{BC9426A7-1943-445B-A221-64A44E3FFF0B}" destId="{B609D13E-004C-48EB-B9DD-9CBD54E88B0E}" srcOrd="4" destOrd="0" presId="urn:microsoft.com/office/officeart/2005/8/layout/funnel1"/>
    <dgm:cxn modelId="{2F24B7F5-833E-4A7D-B9F9-F2BA8FB5FA97}" type="presParOf" srcId="{BC9426A7-1943-445B-A221-64A44E3FFF0B}" destId="{A3B108B8-7C5A-4C4C-A072-2429E602589F}" srcOrd="5" destOrd="0" presId="urn:microsoft.com/office/officeart/2005/8/layout/funnel1"/>
    <dgm:cxn modelId="{C08F28CA-6B9E-45CE-8E1F-E1227ED81ADB}" type="presParOf" srcId="{BC9426A7-1943-445B-A221-64A44E3FFF0B}" destId="{BEA1D0D8-9759-4B76-BBE9-738E83B9EB81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757ED98-B88A-4326-8633-24F94F5348F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395832-A3BD-4868-9B26-8B2078730EFC}" type="pres">
      <dgm:prSet presAssocID="{4757ED98-B88A-4326-8633-24F94F5348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26552ED-714A-4525-9677-4E4B3500DC5C}" type="presOf" srcId="{4757ED98-B88A-4326-8633-24F94F5348FE}" destId="{51395832-A3BD-4868-9B26-8B2078730EFC}" srcOrd="0" destOrd="0" presId="urn:microsoft.com/office/officeart/2005/8/layout/vList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AFFB0E5-AEFD-4587-AB55-F8AF28230E3D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32CFC3-EEA1-4227-920A-6E0346242D2E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cmpd="sng">
          <a:solidFill>
            <a:srgbClr val="FF0000"/>
          </a:solidFill>
        </a:ln>
        <a:effectLst>
          <a:innerShdw blurRad="63500" dist="50800" dir="27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isometricOffAxis2Left"/>
          <a:lightRig rig="threePt" dir="t"/>
        </a:scene3d>
      </dgm:spPr>
      <dgm:t>
        <a:bodyPr/>
        <a:lstStyle/>
        <a:p>
          <a:endParaRPr lang="ru-RU" dirty="0"/>
        </a:p>
      </dgm:t>
    </dgm:pt>
    <dgm:pt modelId="{F368ADAF-28C0-4882-AF44-CF3ACD5274A7}" type="parTrans" cxnId="{298AE332-4647-4747-8AFF-DE5A6EE55B7E}">
      <dgm:prSet/>
      <dgm:spPr>
        <a:ln cmpd="sng"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E39D9A13-C354-47B7-87B7-679439C1762A}" type="sibTrans" cxnId="{298AE332-4647-4747-8AFF-DE5A6EE55B7E}">
      <dgm:prSet/>
      <dgm:spPr/>
      <dgm:t>
        <a:bodyPr/>
        <a:lstStyle/>
        <a:p>
          <a:endParaRPr lang="ru-RU"/>
        </a:p>
      </dgm:t>
    </dgm:pt>
    <dgm:pt modelId="{2604FD15-DA29-4A6F-8129-B32EDEF3D10C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 cmpd="sng">
          <a:solidFill>
            <a:srgbClr val="FF0000"/>
          </a:solidFill>
        </a:ln>
        <a:effectLst>
          <a:innerShdw blurRad="63500" dist="50800" dir="27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perspectiveHeroicExtremeLeftFacing"/>
          <a:lightRig rig="threePt" dir="t"/>
        </a:scene3d>
      </dgm:spPr>
      <dgm:t>
        <a:bodyPr/>
        <a:lstStyle/>
        <a:p>
          <a:endParaRPr lang="ru-RU" dirty="0"/>
        </a:p>
      </dgm:t>
    </dgm:pt>
    <dgm:pt modelId="{5DDE8E8D-6989-4DC1-AB83-A1B4FE3F007E}" type="parTrans" cxnId="{36C4319F-D6CD-47D7-A9BD-390CACFEBF89}">
      <dgm:prSet/>
      <dgm:spPr>
        <a:ln cmpd="sng"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2CBD9212-C3AA-489C-865A-C5D26C9D9D4E}" type="sibTrans" cxnId="{36C4319F-D6CD-47D7-A9BD-390CACFEBF89}">
      <dgm:prSet/>
      <dgm:spPr/>
      <dgm:t>
        <a:bodyPr/>
        <a:lstStyle/>
        <a:p>
          <a:endParaRPr lang="ru-RU"/>
        </a:p>
      </dgm:t>
    </dgm:pt>
    <dgm:pt modelId="{0406C134-F255-490D-8D01-36B87AA0521E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FF0000"/>
          </a:solidFill>
        </a:ln>
        <a:effectLst>
          <a:innerShdw blurRad="63500" dist="50800" dir="81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perspectiveHeroicExtremeRightFacing"/>
          <a:lightRig rig="threePt" dir="t"/>
        </a:scene3d>
      </dgm:spPr>
      <dgm:t>
        <a:bodyPr/>
        <a:lstStyle/>
        <a:p>
          <a:endParaRPr lang="ru-RU" dirty="0"/>
        </a:p>
      </dgm:t>
    </dgm:pt>
    <dgm:pt modelId="{83FE573C-277A-4311-8004-3BD35ABFD9A2}" type="parTrans" cxnId="{2BEBC796-FA1A-4A68-8C73-D82C28787EBD}">
      <dgm:prSet/>
      <dgm:spPr>
        <a:ln cmpd="sng">
          <a:noFill/>
        </a:ln>
      </dgm:spPr>
      <dgm:t>
        <a:bodyPr/>
        <a:lstStyle/>
        <a:p>
          <a:endParaRPr lang="ru-RU"/>
        </a:p>
      </dgm:t>
    </dgm:pt>
    <dgm:pt modelId="{DDADEAD6-96E1-4E59-B798-BF2BB3FE0699}" type="sibTrans" cxnId="{2BEBC796-FA1A-4A68-8C73-D82C28787EBD}">
      <dgm:prSet/>
      <dgm:spPr/>
      <dgm:t>
        <a:bodyPr/>
        <a:lstStyle/>
        <a:p>
          <a:endParaRPr lang="ru-RU"/>
        </a:p>
      </dgm:t>
    </dgm:pt>
    <dgm:pt modelId="{AABD0191-12F1-42F7-AA27-C1B4C2941621}">
      <dgm:prSet phldrT="[Текст]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rgbClr val="FF0000"/>
          </a:solidFill>
        </a:ln>
        <a:effectLst>
          <a:innerShdw blurRad="63500" dist="50800" dir="81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isometricOffAxis1Right"/>
          <a:lightRig rig="threePt" dir="t"/>
        </a:scene3d>
      </dgm:spPr>
      <dgm:t>
        <a:bodyPr/>
        <a:lstStyle/>
        <a:p>
          <a:endParaRPr lang="ru-RU" dirty="0"/>
        </a:p>
      </dgm:t>
    </dgm:pt>
    <dgm:pt modelId="{8A3A9492-6A31-4454-8B1D-7B2697A0F681}" type="parTrans" cxnId="{0602FF1F-D2E3-4484-B304-C3F27B2ABA20}">
      <dgm:prSet/>
      <dgm:spPr>
        <a:ln cmpd="sng"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1B3D8576-ED31-41A5-B4AF-FBE2B6BB2810}" type="sibTrans" cxnId="{0602FF1F-D2E3-4484-B304-C3F27B2ABA20}">
      <dgm:prSet/>
      <dgm:spPr/>
      <dgm:t>
        <a:bodyPr/>
        <a:lstStyle/>
        <a:p>
          <a:endParaRPr lang="ru-RU"/>
        </a:p>
      </dgm:t>
    </dgm:pt>
    <dgm:pt modelId="{05D356F4-3E4F-4312-9930-123EFFFF5528}">
      <dgm:prSet phldrT="[Текст]" custT="1"/>
      <dgm:sp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/>
            </a:gs>
          </a:gsLst>
          <a:lin ang="16200000" scaled="1"/>
          <a:tileRect/>
        </a:gradFill>
        <a:ln>
          <a:solidFill>
            <a:srgbClr val="FF0000"/>
          </a:solidFill>
        </a:ln>
        <a:effectLst>
          <a:innerShdw blurRad="114300">
            <a:prstClr val="black"/>
          </a:innerShdw>
          <a:reflection blurRad="6350" stA="50000" endA="300" endPos="55500" dist="50800" dir="5400000" sy="-100000" algn="bl" rotWithShape="0"/>
        </a:effectLst>
      </dgm:spPr>
      <dgm:t>
        <a:bodyPr/>
        <a:lstStyle/>
        <a:p>
          <a:r>
            <a:rPr lang="ru-RU" sz="20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Расходы бюджета социальной направленности</a:t>
          </a:r>
        </a:p>
        <a:p>
          <a:r>
            <a:rPr lang="ru-RU" sz="2000" b="1" u="sng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691 796,2 тыс</a:t>
          </a:r>
          <a:r>
            <a:rPr lang="ru-RU" sz="2000" b="1" u="sng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. рублей</a:t>
          </a:r>
        </a:p>
      </dgm:t>
    </dgm:pt>
    <dgm:pt modelId="{CA8FC679-02F9-482B-BD2F-9049C8425C75}" type="sibTrans" cxnId="{818AD18A-A80A-43DF-B1C9-EF194D200F09}">
      <dgm:prSet/>
      <dgm:spPr/>
      <dgm:t>
        <a:bodyPr/>
        <a:lstStyle/>
        <a:p>
          <a:endParaRPr lang="ru-RU"/>
        </a:p>
      </dgm:t>
    </dgm:pt>
    <dgm:pt modelId="{62517D48-992E-4BC7-A0B2-92CD2426E6F7}" type="parTrans" cxnId="{818AD18A-A80A-43DF-B1C9-EF194D200F09}">
      <dgm:prSet/>
      <dgm:spPr/>
      <dgm:t>
        <a:bodyPr/>
        <a:lstStyle/>
        <a:p>
          <a:endParaRPr lang="ru-RU"/>
        </a:p>
      </dgm:t>
    </dgm:pt>
    <dgm:pt modelId="{4B9C7EC5-6939-451A-B6AE-67114938B310}" type="pres">
      <dgm:prSet presAssocID="{3AFFB0E5-AEFD-4587-AB55-F8AF28230E3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FC7CADD-5C8A-4CF5-B325-DD89622BF4F8}" type="pres">
      <dgm:prSet presAssocID="{05D356F4-3E4F-4312-9930-123EFFFF5528}" presName="singleCycle" presStyleCnt="0"/>
      <dgm:spPr/>
    </dgm:pt>
    <dgm:pt modelId="{B95CB320-AD5D-42E8-8DF0-821625D1553B}" type="pres">
      <dgm:prSet presAssocID="{05D356F4-3E4F-4312-9930-123EFFFF5528}" presName="singleCenter" presStyleLbl="node1" presStyleIdx="0" presStyleCnt="5" custScaleX="200879" custScaleY="127296" custLinFactNeighborX="2828" custLinFactNeighborY="-10020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D7EFC697-BC8F-4557-A039-161B7709233A}" type="pres">
      <dgm:prSet presAssocID="{F368ADAF-28C0-4882-AF44-CF3ACD5274A7}" presName="Name56" presStyleLbl="parChTrans1D2" presStyleIdx="0" presStyleCnt="4"/>
      <dgm:spPr/>
      <dgm:t>
        <a:bodyPr/>
        <a:lstStyle/>
        <a:p>
          <a:endParaRPr lang="ru-RU"/>
        </a:p>
      </dgm:t>
    </dgm:pt>
    <dgm:pt modelId="{708D484F-079A-45E3-A654-9B10A3DE1832}" type="pres">
      <dgm:prSet presAssocID="{BA32CFC3-EEA1-4227-920A-6E0346242D2E}" presName="text0" presStyleLbl="node1" presStyleIdx="1" presStyleCnt="5" custScaleX="247806" custScaleY="165452" custRadScaleRad="197364" custRadScaleInc="140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1571DC-5EF7-4266-98E8-24BA1D916FB4}" type="pres">
      <dgm:prSet presAssocID="{5DDE8E8D-6989-4DC1-AB83-A1B4FE3F007E}" presName="Name56" presStyleLbl="parChTrans1D2" presStyleIdx="1" presStyleCnt="4"/>
      <dgm:spPr/>
      <dgm:t>
        <a:bodyPr/>
        <a:lstStyle/>
        <a:p>
          <a:endParaRPr lang="ru-RU"/>
        </a:p>
      </dgm:t>
    </dgm:pt>
    <dgm:pt modelId="{B4B33CD9-E8FB-4B62-8C9D-A0A92B394EDA}" type="pres">
      <dgm:prSet presAssocID="{2604FD15-DA29-4A6F-8129-B32EDEF3D10C}" presName="text0" presStyleLbl="node1" presStyleIdx="2" presStyleCnt="5" custScaleX="267183" custScaleY="156360" custRadScaleRad="179817" custRadScaleInc="36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5B62A-5143-469C-9E0E-6D8875C665B7}" type="pres">
      <dgm:prSet presAssocID="{83FE573C-277A-4311-8004-3BD35ABFD9A2}" presName="Name56" presStyleLbl="parChTrans1D2" presStyleIdx="2" presStyleCnt="4"/>
      <dgm:spPr/>
      <dgm:t>
        <a:bodyPr/>
        <a:lstStyle/>
        <a:p>
          <a:endParaRPr lang="ru-RU"/>
        </a:p>
      </dgm:t>
    </dgm:pt>
    <dgm:pt modelId="{753423AB-20EC-4040-B592-77083BA87220}" type="pres">
      <dgm:prSet presAssocID="{0406C134-F255-490D-8D01-36B87AA0521E}" presName="text0" presStyleLbl="node1" presStyleIdx="3" presStyleCnt="5" custScaleX="275750" custScaleY="152143" custRadScaleRad="164639" custRadScaleInc="164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591F4C-B869-48B3-A01E-AD246E15D973}" type="pres">
      <dgm:prSet presAssocID="{8A3A9492-6A31-4454-8B1D-7B2697A0F681}" presName="Name56" presStyleLbl="parChTrans1D2" presStyleIdx="3" presStyleCnt="4"/>
      <dgm:spPr/>
      <dgm:t>
        <a:bodyPr/>
        <a:lstStyle/>
        <a:p>
          <a:endParaRPr lang="ru-RU"/>
        </a:p>
      </dgm:t>
    </dgm:pt>
    <dgm:pt modelId="{C1FFF3BE-94E2-4DCD-8616-44E24EDE66A4}" type="pres">
      <dgm:prSet presAssocID="{AABD0191-12F1-42F7-AA27-C1B4C2941621}" presName="text0" presStyleLbl="node1" presStyleIdx="4" presStyleCnt="5" custScaleX="259979" custScaleY="169351" custRadScaleRad="278339" custRadScaleInc="47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832EA8-9ECF-490F-AFCD-E088319CC5B4}" type="presOf" srcId="{83FE573C-277A-4311-8004-3BD35ABFD9A2}" destId="{BD75B62A-5143-469C-9E0E-6D8875C665B7}" srcOrd="0" destOrd="0" presId="urn:microsoft.com/office/officeart/2008/layout/RadialCluster"/>
    <dgm:cxn modelId="{EEB77270-4735-4EEF-BF20-4667C797E47C}" type="presOf" srcId="{3AFFB0E5-AEFD-4587-AB55-F8AF28230E3D}" destId="{4B9C7EC5-6939-451A-B6AE-67114938B310}" srcOrd="0" destOrd="0" presId="urn:microsoft.com/office/officeart/2008/layout/RadialCluster"/>
    <dgm:cxn modelId="{2BEBC796-FA1A-4A68-8C73-D82C28787EBD}" srcId="{05D356F4-3E4F-4312-9930-123EFFFF5528}" destId="{0406C134-F255-490D-8D01-36B87AA0521E}" srcOrd="2" destOrd="0" parTransId="{83FE573C-277A-4311-8004-3BD35ABFD9A2}" sibTransId="{DDADEAD6-96E1-4E59-B798-BF2BB3FE0699}"/>
    <dgm:cxn modelId="{0D9EF12E-0D33-4F44-95FF-0C105BD597A4}" type="presOf" srcId="{8A3A9492-6A31-4454-8B1D-7B2697A0F681}" destId="{04591F4C-B869-48B3-A01E-AD246E15D973}" srcOrd="0" destOrd="0" presId="urn:microsoft.com/office/officeart/2008/layout/RadialCluster"/>
    <dgm:cxn modelId="{5343A90C-818B-46B1-A5E4-C5A8C1D208A7}" type="presOf" srcId="{F368ADAF-28C0-4882-AF44-CF3ACD5274A7}" destId="{D7EFC697-BC8F-4557-A039-161B7709233A}" srcOrd="0" destOrd="0" presId="urn:microsoft.com/office/officeart/2008/layout/RadialCluster"/>
    <dgm:cxn modelId="{929F5090-90B9-413A-864F-F23C965AF41C}" type="presOf" srcId="{0406C134-F255-490D-8D01-36B87AA0521E}" destId="{753423AB-20EC-4040-B592-77083BA87220}" srcOrd="0" destOrd="0" presId="urn:microsoft.com/office/officeart/2008/layout/RadialCluster"/>
    <dgm:cxn modelId="{818AD18A-A80A-43DF-B1C9-EF194D200F09}" srcId="{3AFFB0E5-AEFD-4587-AB55-F8AF28230E3D}" destId="{05D356F4-3E4F-4312-9930-123EFFFF5528}" srcOrd="0" destOrd="0" parTransId="{62517D48-992E-4BC7-A0B2-92CD2426E6F7}" sibTransId="{CA8FC679-02F9-482B-BD2F-9049C8425C75}"/>
    <dgm:cxn modelId="{36C4319F-D6CD-47D7-A9BD-390CACFEBF89}" srcId="{05D356F4-3E4F-4312-9930-123EFFFF5528}" destId="{2604FD15-DA29-4A6F-8129-B32EDEF3D10C}" srcOrd="1" destOrd="0" parTransId="{5DDE8E8D-6989-4DC1-AB83-A1B4FE3F007E}" sibTransId="{2CBD9212-C3AA-489C-865A-C5D26C9D9D4E}"/>
    <dgm:cxn modelId="{164FC062-B0B1-4B1B-9350-A6E463308084}" type="presOf" srcId="{2604FD15-DA29-4A6F-8129-B32EDEF3D10C}" destId="{B4B33CD9-E8FB-4B62-8C9D-A0A92B394EDA}" srcOrd="0" destOrd="0" presId="urn:microsoft.com/office/officeart/2008/layout/RadialCluster"/>
    <dgm:cxn modelId="{C727F390-8D58-4286-9685-D02D76FCBDB5}" type="presOf" srcId="{BA32CFC3-EEA1-4227-920A-6E0346242D2E}" destId="{708D484F-079A-45E3-A654-9B10A3DE1832}" srcOrd="0" destOrd="0" presId="urn:microsoft.com/office/officeart/2008/layout/RadialCluster"/>
    <dgm:cxn modelId="{ACA1D546-4E88-4D2F-965B-236E895E9419}" type="presOf" srcId="{5DDE8E8D-6989-4DC1-AB83-A1B4FE3F007E}" destId="{321571DC-5EF7-4266-98E8-24BA1D916FB4}" srcOrd="0" destOrd="0" presId="urn:microsoft.com/office/officeart/2008/layout/RadialCluster"/>
    <dgm:cxn modelId="{66A57855-99BD-4FFF-BB92-3503831FE5B5}" type="presOf" srcId="{05D356F4-3E4F-4312-9930-123EFFFF5528}" destId="{B95CB320-AD5D-42E8-8DF0-821625D1553B}" srcOrd="0" destOrd="0" presId="urn:microsoft.com/office/officeart/2008/layout/RadialCluster"/>
    <dgm:cxn modelId="{298AE332-4647-4747-8AFF-DE5A6EE55B7E}" srcId="{05D356F4-3E4F-4312-9930-123EFFFF5528}" destId="{BA32CFC3-EEA1-4227-920A-6E0346242D2E}" srcOrd="0" destOrd="0" parTransId="{F368ADAF-28C0-4882-AF44-CF3ACD5274A7}" sibTransId="{E39D9A13-C354-47B7-87B7-679439C1762A}"/>
    <dgm:cxn modelId="{56D4463A-11E9-4F78-86DB-DF2ED477E040}" type="presOf" srcId="{AABD0191-12F1-42F7-AA27-C1B4C2941621}" destId="{C1FFF3BE-94E2-4DCD-8616-44E24EDE66A4}" srcOrd="0" destOrd="0" presId="urn:microsoft.com/office/officeart/2008/layout/RadialCluster"/>
    <dgm:cxn modelId="{0602FF1F-D2E3-4484-B304-C3F27B2ABA20}" srcId="{05D356F4-3E4F-4312-9930-123EFFFF5528}" destId="{AABD0191-12F1-42F7-AA27-C1B4C2941621}" srcOrd="3" destOrd="0" parTransId="{8A3A9492-6A31-4454-8B1D-7B2697A0F681}" sibTransId="{1B3D8576-ED31-41A5-B4AF-FBE2B6BB2810}"/>
    <dgm:cxn modelId="{AD29863F-7806-4D69-BC20-8F435E7F1792}" type="presParOf" srcId="{4B9C7EC5-6939-451A-B6AE-67114938B310}" destId="{CFC7CADD-5C8A-4CF5-B325-DD89622BF4F8}" srcOrd="0" destOrd="0" presId="urn:microsoft.com/office/officeart/2008/layout/RadialCluster"/>
    <dgm:cxn modelId="{4864583E-0A55-4367-B1A6-B50CFD6BD673}" type="presParOf" srcId="{CFC7CADD-5C8A-4CF5-B325-DD89622BF4F8}" destId="{B95CB320-AD5D-42E8-8DF0-821625D1553B}" srcOrd="0" destOrd="0" presId="urn:microsoft.com/office/officeart/2008/layout/RadialCluster"/>
    <dgm:cxn modelId="{AD5CA806-7E6A-4321-BE31-78825ADE2932}" type="presParOf" srcId="{CFC7CADD-5C8A-4CF5-B325-DD89622BF4F8}" destId="{D7EFC697-BC8F-4557-A039-161B7709233A}" srcOrd="1" destOrd="0" presId="urn:microsoft.com/office/officeart/2008/layout/RadialCluster"/>
    <dgm:cxn modelId="{15265C8E-B671-4F2C-B441-2C249950C890}" type="presParOf" srcId="{CFC7CADD-5C8A-4CF5-B325-DD89622BF4F8}" destId="{708D484F-079A-45E3-A654-9B10A3DE1832}" srcOrd="2" destOrd="0" presId="urn:microsoft.com/office/officeart/2008/layout/RadialCluster"/>
    <dgm:cxn modelId="{323E9358-B54E-4011-83E3-A72057CB92DB}" type="presParOf" srcId="{CFC7CADD-5C8A-4CF5-B325-DD89622BF4F8}" destId="{321571DC-5EF7-4266-98E8-24BA1D916FB4}" srcOrd="3" destOrd="0" presId="urn:microsoft.com/office/officeart/2008/layout/RadialCluster"/>
    <dgm:cxn modelId="{89459C0A-D082-48FC-BF71-DF83149A1462}" type="presParOf" srcId="{CFC7CADD-5C8A-4CF5-B325-DD89622BF4F8}" destId="{B4B33CD9-E8FB-4B62-8C9D-A0A92B394EDA}" srcOrd="4" destOrd="0" presId="urn:microsoft.com/office/officeart/2008/layout/RadialCluster"/>
    <dgm:cxn modelId="{ABD60BD6-9E65-49D0-B292-F9939269E88E}" type="presParOf" srcId="{CFC7CADD-5C8A-4CF5-B325-DD89622BF4F8}" destId="{BD75B62A-5143-469C-9E0E-6D8875C665B7}" srcOrd="5" destOrd="0" presId="urn:microsoft.com/office/officeart/2008/layout/RadialCluster"/>
    <dgm:cxn modelId="{CF7F4C3F-ACB9-4DFD-9296-228E7A448D1C}" type="presParOf" srcId="{CFC7CADD-5C8A-4CF5-B325-DD89622BF4F8}" destId="{753423AB-20EC-4040-B592-77083BA87220}" srcOrd="6" destOrd="0" presId="urn:microsoft.com/office/officeart/2008/layout/RadialCluster"/>
    <dgm:cxn modelId="{A21CC773-C5E8-49F4-862F-9AF8B01698C2}" type="presParOf" srcId="{CFC7CADD-5C8A-4CF5-B325-DD89622BF4F8}" destId="{04591F4C-B869-48B3-A01E-AD246E15D973}" srcOrd="7" destOrd="0" presId="urn:microsoft.com/office/officeart/2008/layout/RadialCluster"/>
    <dgm:cxn modelId="{B19DD96D-A601-419E-839D-0B99816CF868}" type="presParOf" srcId="{CFC7CADD-5C8A-4CF5-B325-DD89622BF4F8}" destId="{C1FFF3BE-94E2-4DCD-8616-44E24EDE66A4}" srcOrd="8" destOrd="0" presId="urn:microsoft.com/office/officeart/2008/layout/RadialCluster"/>
  </dgm:cxnLst>
  <dgm:bg>
    <a:effectLst/>
  </dgm:bg>
  <dgm:whole>
    <a:ln w="9525" cap="flat" cmpd="sng" algn="ctr">
      <a:noFill/>
      <a:prstDash val="solid"/>
      <a:round/>
      <a:headEnd type="none" w="med" len="med"/>
      <a:tailEnd type="none" w="med" len="med"/>
    </a:ln>
    <a:effectLst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A8011C4-1321-487E-B3F8-E4DCA511D498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F52E3E-41EC-41EE-9987-158CA98469F9}">
      <dgm:prSet phldrT="[Текст]"/>
      <dgm:spPr>
        <a:gradFill flip="none" rotWithShape="1">
          <a:gsLst>
            <a:gs pos="0">
              <a:schemeClr val="accent6">
                <a:lumMod val="75000"/>
              </a:schemeClr>
            </a:gs>
            <a:gs pos="53000">
              <a:schemeClr val="accent1">
                <a:tint val="44500"/>
                <a:satMod val="160000"/>
              </a:schemeClr>
            </a:gs>
            <a:gs pos="100000">
              <a:schemeClr val="accent1">
                <a:lumMod val="75000"/>
              </a:schemeClr>
            </a:gs>
          </a:gsLst>
          <a:lin ang="16200000" scaled="1"/>
          <a:tileRect/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23 767 рублей в год</a:t>
          </a:r>
          <a:endParaRPr lang="ru-RU" b="1" dirty="0">
            <a:solidFill>
              <a:schemeClr val="tx1"/>
            </a:solidFill>
          </a:endParaRPr>
        </a:p>
      </dgm:t>
    </dgm:pt>
    <dgm:pt modelId="{6854286C-0707-44D2-986F-268AD53A38AB}" type="parTrans" cxnId="{1E2C634B-50C1-42D9-BA7B-2A1FA92E3A68}">
      <dgm:prSet/>
      <dgm:spPr/>
      <dgm:t>
        <a:bodyPr/>
        <a:lstStyle/>
        <a:p>
          <a:pPr algn="ctr"/>
          <a:endParaRPr lang="ru-RU"/>
        </a:p>
      </dgm:t>
    </dgm:pt>
    <dgm:pt modelId="{649346AB-CBF5-4AD1-AA65-7C5BAD9E0DE2}" type="sibTrans" cxnId="{1E2C634B-50C1-42D9-BA7B-2A1FA92E3A68}">
      <dgm:prSet/>
      <dgm:spPr/>
      <dgm:t>
        <a:bodyPr/>
        <a:lstStyle/>
        <a:p>
          <a:pPr algn="ctr"/>
          <a:endParaRPr lang="ru-RU"/>
        </a:p>
      </dgm:t>
    </dgm:pt>
    <dgm:pt modelId="{35DD681C-F1E3-4289-8111-434D62006071}">
      <dgm:prSet phldrT="[Текст]"/>
      <dgm:spPr>
        <a:gradFill flip="none" rotWithShape="1">
          <a:gsLst>
            <a:gs pos="0">
              <a:schemeClr val="accent6">
                <a:lumMod val="75000"/>
              </a:schemeClr>
            </a:gs>
            <a:gs pos="53000">
              <a:schemeClr val="accent1">
                <a:tint val="44500"/>
                <a:satMod val="160000"/>
              </a:schemeClr>
            </a:gs>
            <a:gs pos="100000">
              <a:schemeClr val="accent1">
                <a:lumMod val="75000"/>
              </a:schemeClr>
            </a:gs>
          </a:gsLst>
          <a:lin ang="16200000" scaled="1"/>
          <a:tileRect/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b="1" dirty="0" smtClean="0"/>
            <a:t>1 980 рублей  в месяц</a:t>
          </a:r>
          <a:endParaRPr lang="ru-RU" b="1" dirty="0"/>
        </a:p>
      </dgm:t>
    </dgm:pt>
    <dgm:pt modelId="{4B292AA5-4CB4-465C-9779-BB56A68C3787}" type="parTrans" cxnId="{459FE90A-32BF-4AAE-8B75-7532D4C4E4B3}">
      <dgm:prSet/>
      <dgm:spPr/>
      <dgm:t>
        <a:bodyPr/>
        <a:lstStyle/>
        <a:p>
          <a:pPr algn="ctr"/>
          <a:endParaRPr lang="ru-RU"/>
        </a:p>
      </dgm:t>
    </dgm:pt>
    <dgm:pt modelId="{1EA454EB-B45A-4EB2-96C3-2CDB34570F19}" type="sibTrans" cxnId="{459FE90A-32BF-4AAE-8B75-7532D4C4E4B3}">
      <dgm:prSet/>
      <dgm:spPr/>
      <dgm:t>
        <a:bodyPr/>
        <a:lstStyle/>
        <a:p>
          <a:pPr algn="ctr"/>
          <a:endParaRPr lang="ru-RU"/>
        </a:p>
      </dgm:t>
    </dgm:pt>
    <dgm:pt modelId="{41632E52-6ACB-4CF5-996F-0458F0717869}" type="pres">
      <dgm:prSet presAssocID="{BA8011C4-1321-487E-B3F8-E4DCA511D49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2E57E-0B03-49FA-A3FA-1287DA1636FE}" type="pres">
      <dgm:prSet presAssocID="{2EF52E3E-41EC-41EE-9987-158CA98469F9}" presName="Name5" presStyleLbl="vennNode1" presStyleIdx="0" presStyleCnt="2" custLinFactNeighborX="12153" custLinFactNeighborY="-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71AC9-5D2C-446A-BD1B-118FE801D45A}" type="pres">
      <dgm:prSet presAssocID="{649346AB-CBF5-4AD1-AA65-7C5BAD9E0DE2}" presName="space" presStyleCnt="0"/>
      <dgm:spPr/>
    </dgm:pt>
    <dgm:pt modelId="{F2E4C76F-E36C-4091-8DAD-0C405D68E8FF}" type="pres">
      <dgm:prSet presAssocID="{35DD681C-F1E3-4289-8111-434D62006071}" presName="Name5" presStyleLbl="vennNode1" presStyleIdx="1" presStyleCnt="2" custLinFactNeighborX="18725" custLinFactNeighborY="-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FE73CB-5FDB-4AE3-9C03-643ADAFCE7E4}" type="presOf" srcId="{35DD681C-F1E3-4289-8111-434D62006071}" destId="{F2E4C76F-E36C-4091-8DAD-0C405D68E8FF}" srcOrd="0" destOrd="0" presId="urn:microsoft.com/office/officeart/2005/8/layout/venn3"/>
    <dgm:cxn modelId="{B27D90DE-9859-4F78-85F5-154F28871E53}" type="presOf" srcId="{BA8011C4-1321-487E-B3F8-E4DCA511D498}" destId="{41632E52-6ACB-4CF5-996F-0458F0717869}" srcOrd="0" destOrd="0" presId="urn:microsoft.com/office/officeart/2005/8/layout/venn3"/>
    <dgm:cxn modelId="{1E2C634B-50C1-42D9-BA7B-2A1FA92E3A68}" srcId="{BA8011C4-1321-487E-B3F8-E4DCA511D498}" destId="{2EF52E3E-41EC-41EE-9987-158CA98469F9}" srcOrd="0" destOrd="0" parTransId="{6854286C-0707-44D2-986F-268AD53A38AB}" sibTransId="{649346AB-CBF5-4AD1-AA65-7C5BAD9E0DE2}"/>
    <dgm:cxn modelId="{A32EDBD7-A97C-4810-85D1-0D253A5D56B1}" type="presOf" srcId="{2EF52E3E-41EC-41EE-9987-158CA98469F9}" destId="{E282E57E-0B03-49FA-A3FA-1287DA1636FE}" srcOrd="0" destOrd="0" presId="urn:microsoft.com/office/officeart/2005/8/layout/venn3"/>
    <dgm:cxn modelId="{459FE90A-32BF-4AAE-8B75-7532D4C4E4B3}" srcId="{BA8011C4-1321-487E-B3F8-E4DCA511D498}" destId="{35DD681C-F1E3-4289-8111-434D62006071}" srcOrd="1" destOrd="0" parTransId="{4B292AA5-4CB4-465C-9779-BB56A68C3787}" sibTransId="{1EA454EB-B45A-4EB2-96C3-2CDB34570F19}"/>
    <dgm:cxn modelId="{EF2605BD-5CA7-4703-8778-E5B3F07DDACD}" type="presParOf" srcId="{41632E52-6ACB-4CF5-996F-0458F0717869}" destId="{E282E57E-0B03-49FA-A3FA-1287DA1636FE}" srcOrd="0" destOrd="0" presId="urn:microsoft.com/office/officeart/2005/8/layout/venn3"/>
    <dgm:cxn modelId="{0E78CCB4-E70D-4B0A-A66E-30139F8AD3CF}" type="presParOf" srcId="{41632E52-6ACB-4CF5-996F-0458F0717869}" destId="{7F071AC9-5D2C-446A-BD1B-118FE801D45A}" srcOrd="1" destOrd="0" presId="urn:microsoft.com/office/officeart/2005/8/layout/venn3"/>
    <dgm:cxn modelId="{97B2DA51-1144-4E38-8A4E-80188E4B8D3F}" type="presParOf" srcId="{41632E52-6ACB-4CF5-996F-0458F0717869}" destId="{F2E4C76F-E36C-4091-8DAD-0C405D68E8FF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A8011C4-1321-487E-B3F8-E4DCA511D498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F52E3E-41EC-41EE-9987-158CA98469F9}">
      <dgm:prSet phldrT="[Текст]"/>
      <dgm:spPr>
        <a:gradFill flip="none" rotWithShape="1">
          <a:gsLst>
            <a:gs pos="0">
              <a:schemeClr val="accent3">
                <a:lumMod val="75000"/>
              </a:schemeClr>
            </a:gs>
            <a:gs pos="53000">
              <a:schemeClr val="accent1">
                <a:tint val="44500"/>
                <a:satMod val="16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  <a:tileRect/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b="1" dirty="0" smtClean="0"/>
            <a:t>17 </a:t>
          </a:r>
          <a:r>
            <a:rPr lang="ru-RU" b="1" dirty="0" smtClean="0"/>
            <a:t>052 рубля </a:t>
          </a:r>
          <a:r>
            <a:rPr lang="ru-RU" b="1" dirty="0" smtClean="0"/>
            <a:t>в год</a:t>
          </a:r>
          <a:endParaRPr lang="ru-RU" b="1" dirty="0"/>
        </a:p>
      </dgm:t>
    </dgm:pt>
    <dgm:pt modelId="{6854286C-0707-44D2-986F-268AD53A38AB}" type="parTrans" cxnId="{1E2C634B-50C1-42D9-BA7B-2A1FA92E3A68}">
      <dgm:prSet/>
      <dgm:spPr/>
      <dgm:t>
        <a:bodyPr/>
        <a:lstStyle/>
        <a:p>
          <a:pPr algn="ctr"/>
          <a:endParaRPr lang="ru-RU"/>
        </a:p>
      </dgm:t>
    </dgm:pt>
    <dgm:pt modelId="{649346AB-CBF5-4AD1-AA65-7C5BAD9E0DE2}" type="sibTrans" cxnId="{1E2C634B-50C1-42D9-BA7B-2A1FA92E3A68}">
      <dgm:prSet/>
      <dgm:spPr/>
      <dgm:t>
        <a:bodyPr/>
        <a:lstStyle/>
        <a:p>
          <a:pPr algn="ctr"/>
          <a:endParaRPr lang="ru-RU"/>
        </a:p>
      </dgm:t>
    </dgm:pt>
    <dgm:pt modelId="{35DD681C-F1E3-4289-8111-434D62006071}">
      <dgm:prSet phldrT="[Текст]"/>
      <dgm:spPr>
        <a:gradFill flip="none" rotWithShape="1">
          <a:gsLst>
            <a:gs pos="0">
              <a:schemeClr val="accent3">
                <a:lumMod val="75000"/>
              </a:schemeClr>
            </a:gs>
            <a:gs pos="53000">
              <a:schemeClr val="accent1">
                <a:tint val="44500"/>
                <a:satMod val="16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  <a:tileRect/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b="1" dirty="0" smtClean="0"/>
            <a:t>1 </a:t>
          </a:r>
          <a:r>
            <a:rPr lang="ru-RU" b="1" dirty="0" smtClean="0"/>
            <a:t>421 рубль </a:t>
          </a:r>
          <a:r>
            <a:rPr lang="ru-RU" b="1" dirty="0" smtClean="0"/>
            <a:t>в месяц</a:t>
          </a:r>
          <a:endParaRPr lang="ru-RU" b="1" dirty="0"/>
        </a:p>
      </dgm:t>
    </dgm:pt>
    <dgm:pt modelId="{4B292AA5-4CB4-465C-9779-BB56A68C3787}" type="parTrans" cxnId="{459FE90A-32BF-4AAE-8B75-7532D4C4E4B3}">
      <dgm:prSet/>
      <dgm:spPr/>
      <dgm:t>
        <a:bodyPr/>
        <a:lstStyle/>
        <a:p>
          <a:pPr algn="ctr"/>
          <a:endParaRPr lang="ru-RU"/>
        </a:p>
      </dgm:t>
    </dgm:pt>
    <dgm:pt modelId="{1EA454EB-B45A-4EB2-96C3-2CDB34570F19}" type="sibTrans" cxnId="{459FE90A-32BF-4AAE-8B75-7532D4C4E4B3}">
      <dgm:prSet/>
      <dgm:spPr/>
      <dgm:t>
        <a:bodyPr/>
        <a:lstStyle/>
        <a:p>
          <a:pPr algn="ctr"/>
          <a:endParaRPr lang="ru-RU"/>
        </a:p>
      </dgm:t>
    </dgm:pt>
    <dgm:pt modelId="{41632E52-6ACB-4CF5-996F-0458F0717869}" type="pres">
      <dgm:prSet presAssocID="{BA8011C4-1321-487E-B3F8-E4DCA511D49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2E57E-0B03-49FA-A3FA-1287DA1636FE}" type="pres">
      <dgm:prSet presAssocID="{2EF52E3E-41EC-41EE-9987-158CA98469F9}" presName="Name5" presStyleLbl="venn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71AC9-5D2C-446A-BD1B-118FE801D45A}" type="pres">
      <dgm:prSet presAssocID="{649346AB-CBF5-4AD1-AA65-7C5BAD9E0DE2}" presName="space" presStyleCnt="0"/>
      <dgm:spPr/>
    </dgm:pt>
    <dgm:pt modelId="{F2E4C76F-E36C-4091-8DAD-0C405D68E8FF}" type="pres">
      <dgm:prSet presAssocID="{35DD681C-F1E3-4289-8111-434D62006071}" presName="Name5" presStyleLbl="vennNode1" presStyleIdx="1" presStyleCnt="2" custLinFactNeighborX="34371" custLinFactNeighborY="-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F00117-8156-49A4-9B1D-9949F0417831}" type="presOf" srcId="{35DD681C-F1E3-4289-8111-434D62006071}" destId="{F2E4C76F-E36C-4091-8DAD-0C405D68E8FF}" srcOrd="0" destOrd="0" presId="urn:microsoft.com/office/officeart/2005/8/layout/venn3"/>
    <dgm:cxn modelId="{9EE5261F-2E09-458A-95B8-DBF728E3B81B}" type="presOf" srcId="{BA8011C4-1321-487E-B3F8-E4DCA511D498}" destId="{41632E52-6ACB-4CF5-996F-0458F0717869}" srcOrd="0" destOrd="0" presId="urn:microsoft.com/office/officeart/2005/8/layout/venn3"/>
    <dgm:cxn modelId="{1E2C634B-50C1-42D9-BA7B-2A1FA92E3A68}" srcId="{BA8011C4-1321-487E-B3F8-E4DCA511D498}" destId="{2EF52E3E-41EC-41EE-9987-158CA98469F9}" srcOrd="0" destOrd="0" parTransId="{6854286C-0707-44D2-986F-268AD53A38AB}" sibTransId="{649346AB-CBF5-4AD1-AA65-7C5BAD9E0DE2}"/>
    <dgm:cxn modelId="{66D5A02A-6CEE-4A3B-BD42-A68DF021A031}" type="presOf" srcId="{2EF52E3E-41EC-41EE-9987-158CA98469F9}" destId="{E282E57E-0B03-49FA-A3FA-1287DA1636FE}" srcOrd="0" destOrd="0" presId="urn:microsoft.com/office/officeart/2005/8/layout/venn3"/>
    <dgm:cxn modelId="{459FE90A-32BF-4AAE-8B75-7532D4C4E4B3}" srcId="{BA8011C4-1321-487E-B3F8-E4DCA511D498}" destId="{35DD681C-F1E3-4289-8111-434D62006071}" srcOrd="1" destOrd="0" parTransId="{4B292AA5-4CB4-465C-9779-BB56A68C3787}" sibTransId="{1EA454EB-B45A-4EB2-96C3-2CDB34570F19}"/>
    <dgm:cxn modelId="{F3A10669-38A7-4E59-8150-58E63973C340}" type="presParOf" srcId="{41632E52-6ACB-4CF5-996F-0458F0717869}" destId="{E282E57E-0B03-49FA-A3FA-1287DA1636FE}" srcOrd="0" destOrd="0" presId="urn:microsoft.com/office/officeart/2005/8/layout/venn3"/>
    <dgm:cxn modelId="{87D29352-0E49-4A2D-9D13-8885E8FEECE1}" type="presParOf" srcId="{41632E52-6ACB-4CF5-996F-0458F0717869}" destId="{7F071AC9-5D2C-446A-BD1B-118FE801D45A}" srcOrd="1" destOrd="0" presId="urn:microsoft.com/office/officeart/2005/8/layout/venn3"/>
    <dgm:cxn modelId="{178877BD-600F-4494-B345-E5A15811A34A}" type="presParOf" srcId="{41632E52-6ACB-4CF5-996F-0458F0717869}" destId="{F2E4C76F-E36C-4091-8DAD-0C405D68E8FF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A8011C4-1321-487E-B3F8-E4DCA511D498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F52E3E-41EC-41EE-9987-158CA98469F9}">
      <dgm:prSet phldrT="[Текст]"/>
      <dgm:spPr>
        <a:gradFill rotWithShape="0">
          <a:gsLst>
            <a:gs pos="0">
              <a:srgbClr val="00B050"/>
            </a:gs>
            <a:gs pos="53000">
              <a:schemeClr val="accent1">
                <a:tint val="44500"/>
                <a:satMod val="16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dirty="0" smtClean="0"/>
            <a:t> </a:t>
          </a:r>
          <a:r>
            <a:rPr lang="ru-RU" b="1" dirty="0" smtClean="0"/>
            <a:t>1 806 рублей в год</a:t>
          </a:r>
          <a:endParaRPr lang="ru-RU" b="1" dirty="0"/>
        </a:p>
      </dgm:t>
    </dgm:pt>
    <dgm:pt modelId="{6854286C-0707-44D2-986F-268AD53A38AB}" type="parTrans" cxnId="{1E2C634B-50C1-42D9-BA7B-2A1FA92E3A68}">
      <dgm:prSet/>
      <dgm:spPr/>
      <dgm:t>
        <a:bodyPr/>
        <a:lstStyle/>
        <a:p>
          <a:pPr algn="ctr"/>
          <a:endParaRPr lang="ru-RU"/>
        </a:p>
      </dgm:t>
    </dgm:pt>
    <dgm:pt modelId="{649346AB-CBF5-4AD1-AA65-7C5BAD9E0DE2}" type="sibTrans" cxnId="{1E2C634B-50C1-42D9-BA7B-2A1FA92E3A68}">
      <dgm:prSet/>
      <dgm:spPr/>
      <dgm:t>
        <a:bodyPr/>
        <a:lstStyle/>
        <a:p>
          <a:pPr algn="ctr"/>
          <a:endParaRPr lang="ru-RU"/>
        </a:p>
      </dgm:t>
    </dgm:pt>
    <dgm:pt modelId="{35DD681C-F1E3-4289-8111-434D62006071}">
      <dgm:prSet phldrT="[Текст]"/>
      <dgm:spPr>
        <a:gradFill rotWithShape="0">
          <a:gsLst>
            <a:gs pos="0">
              <a:srgbClr val="00B050"/>
            </a:gs>
            <a:gs pos="53000">
              <a:schemeClr val="accent1">
                <a:tint val="44500"/>
                <a:satMod val="16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b="1" dirty="0" smtClean="0"/>
            <a:t>150 рублей в месяц</a:t>
          </a:r>
          <a:endParaRPr lang="ru-RU" b="1" dirty="0"/>
        </a:p>
      </dgm:t>
    </dgm:pt>
    <dgm:pt modelId="{4B292AA5-4CB4-465C-9779-BB56A68C3787}" type="parTrans" cxnId="{459FE90A-32BF-4AAE-8B75-7532D4C4E4B3}">
      <dgm:prSet/>
      <dgm:spPr/>
      <dgm:t>
        <a:bodyPr/>
        <a:lstStyle/>
        <a:p>
          <a:pPr algn="ctr"/>
          <a:endParaRPr lang="ru-RU"/>
        </a:p>
      </dgm:t>
    </dgm:pt>
    <dgm:pt modelId="{1EA454EB-B45A-4EB2-96C3-2CDB34570F19}" type="sibTrans" cxnId="{459FE90A-32BF-4AAE-8B75-7532D4C4E4B3}">
      <dgm:prSet/>
      <dgm:spPr/>
      <dgm:t>
        <a:bodyPr/>
        <a:lstStyle/>
        <a:p>
          <a:pPr algn="ctr"/>
          <a:endParaRPr lang="ru-RU"/>
        </a:p>
      </dgm:t>
    </dgm:pt>
    <dgm:pt modelId="{41632E52-6ACB-4CF5-996F-0458F0717869}" type="pres">
      <dgm:prSet presAssocID="{BA8011C4-1321-487E-B3F8-E4DCA511D49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2E57E-0B03-49FA-A3FA-1287DA1636FE}" type="pres">
      <dgm:prSet presAssocID="{2EF52E3E-41EC-41EE-9987-158CA98469F9}" presName="Name5" presStyleLbl="vennNode1" presStyleIdx="0" presStyleCnt="2" custLinFactNeighborX="-704" custLinFactNeighborY="-3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71AC9-5D2C-446A-BD1B-118FE801D45A}" type="pres">
      <dgm:prSet presAssocID="{649346AB-CBF5-4AD1-AA65-7C5BAD9E0DE2}" presName="space" presStyleCnt="0"/>
      <dgm:spPr/>
    </dgm:pt>
    <dgm:pt modelId="{F2E4C76F-E36C-4091-8DAD-0C405D68E8FF}" type="pres">
      <dgm:prSet presAssocID="{35DD681C-F1E3-4289-8111-434D62006071}" presName="Name5" presStyleLbl="vennNode1" presStyleIdx="1" presStyleCnt="2" custLinFactNeighborX="-10094" custLinFactNeighborY="19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2C634B-50C1-42D9-BA7B-2A1FA92E3A68}" srcId="{BA8011C4-1321-487E-B3F8-E4DCA511D498}" destId="{2EF52E3E-41EC-41EE-9987-158CA98469F9}" srcOrd="0" destOrd="0" parTransId="{6854286C-0707-44D2-986F-268AD53A38AB}" sibTransId="{649346AB-CBF5-4AD1-AA65-7C5BAD9E0DE2}"/>
    <dgm:cxn modelId="{94500C03-2485-408E-9AB7-0BB404F5E246}" type="presOf" srcId="{BA8011C4-1321-487E-B3F8-E4DCA511D498}" destId="{41632E52-6ACB-4CF5-996F-0458F0717869}" srcOrd="0" destOrd="0" presId="urn:microsoft.com/office/officeart/2005/8/layout/venn3"/>
    <dgm:cxn modelId="{40790180-915C-42B9-A52A-1B2BEE9F98CD}" type="presOf" srcId="{2EF52E3E-41EC-41EE-9987-158CA98469F9}" destId="{E282E57E-0B03-49FA-A3FA-1287DA1636FE}" srcOrd="0" destOrd="0" presId="urn:microsoft.com/office/officeart/2005/8/layout/venn3"/>
    <dgm:cxn modelId="{99320274-F71A-4030-93D5-649D7EB414C6}" type="presOf" srcId="{35DD681C-F1E3-4289-8111-434D62006071}" destId="{F2E4C76F-E36C-4091-8DAD-0C405D68E8FF}" srcOrd="0" destOrd="0" presId="urn:microsoft.com/office/officeart/2005/8/layout/venn3"/>
    <dgm:cxn modelId="{459FE90A-32BF-4AAE-8B75-7532D4C4E4B3}" srcId="{BA8011C4-1321-487E-B3F8-E4DCA511D498}" destId="{35DD681C-F1E3-4289-8111-434D62006071}" srcOrd="1" destOrd="0" parTransId="{4B292AA5-4CB4-465C-9779-BB56A68C3787}" sibTransId="{1EA454EB-B45A-4EB2-96C3-2CDB34570F19}"/>
    <dgm:cxn modelId="{597B7839-62E9-4D00-8C32-8F2F9E2AA6F2}" type="presParOf" srcId="{41632E52-6ACB-4CF5-996F-0458F0717869}" destId="{E282E57E-0B03-49FA-A3FA-1287DA1636FE}" srcOrd="0" destOrd="0" presId="urn:microsoft.com/office/officeart/2005/8/layout/venn3"/>
    <dgm:cxn modelId="{1F1A1A7C-B16F-4A93-BE75-37F6AD9DB014}" type="presParOf" srcId="{41632E52-6ACB-4CF5-996F-0458F0717869}" destId="{7F071AC9-5D2C-446A-BD1B-118FE801D45A}" srcOrd="1" destOrd="0" presId="urn:microsoft.com/office/officeart/2005/8/layout/venn3"/>
    <dgm:cxn modelId="{217731B4-1FE4-40B8-B87C-D169D9434BA7}" type="presParOf" srcId="{41632E52-6ACB-4CF5-996F-0458F0717869}" destId="{F2E4C76F-E36C-4091-8DAD-0C405D68E8FF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A8011C4-1321-487E-B3F8-E4DCA511D498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F52E3E-41EC-41EE-9987-158CA98469F9}">
      <dgm:prSet phldrT="[Текст]"/>
      <dgm:spPr>
        <a:gradFill rotWithShape="0">
          <a:gsLst>
            <a:gs pos="0">
              <a:srgbClr val="FFFF00"/>
            </a:gs>
            <a:gs pos="53000">
              <a:schemeClr val="accent1">
                <a:tint val="44500"/>
                <a:satMod val="16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b="1" dirty="0" smtClean="0"/>
            <a:t>2 364 рублей  в год</a:t>
          </a:r>
          <a:endParaRPr lang="ru-RU" b="1" dirty="0"/>
        </a:p>
      </dgm:t>
    </dgm:pt>
    <dgm:pt modelId="{6854286C-0707-44D2-986F-268AD53A38AB}" type="parTrans" cxnId="{1E2C634B-50C1-42D9-BA7B-2A1FA92E3A68}">
      <dgm:prSet/>
      <dgm:spPr/>
      <dgm:t>
        <a:bodyPr/>
        <a:lstStyle/>
        <a:p>
          <a:pPr algn="ctr"/>
          <a:endParaRPr lang="ru-RU"/>
        </a:p>
      </dgm:t>
    </dgm:pt>
    <dgm:pt modelId="{649346AB-CBF5-4AD1-AA65-7C5BAD9E0DE2}" type="sibTrans" cxnId="{1E2C634B-50C1-42D9-BA7B-2A1FA92E3A68}">
      <dgm:prSet/>
      <dgm:spPr/>
      <dgm:t>
        <a:bodyPr/>
        <a:lstStyle/>
        <a:p>
          <a:pPr algn="ctr"/>
          <a:endParaRPr lang="ru-RU"/>
        </a:p>
      </dgm:t>
    </dgm:pt>
    <dgm:pt modelId="{35DD681C-F1E3-4289-8111-434D62006071}">
      <dgm:prSet phldrT="[Текст]"/>
      <dgm:spPr>
        <a:gradFill rotWithShape="0">
          <a:gsLst>
            <a:gs pos="0">
              <a:srgbClr val="FFFF00"/>
            </a:gs>
            <a:gs pos="53000">
              <a:schemeClr val="accent1">
                <a:tint val="44500"/>
                <a:satMod val="16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b="1" dirty="0" smtClean="0"/>
            <a:t>197 рублей в месяц</a:t>
          </a:r>
          <a:endParaRPr lang="ru-RU" b="1" dirty="0"/>
        </a:p>
      </dgm:t>
    </dgm:pt>
    <dgm:pt modelId="{4B292AA5-4CB4-465C-9779-BB56A68C3787}" type="parTrans" cxnId="{459FE90A-32BF-4AAE-8B75-7532D4C4E4B3}">
      <dgm:prSet/>
      <dgm:spPr/>
      <dgm:t>
        <a:bodyPr/>
        <a:lstStyle/>
        <a:p>
          <a:pPr algn="ctr"/>
          <a:endParaRPr lang="ru-RU"/>
        </a:p>
      </dgm:t>
    </dgm:pt>
    <dgm:pt modelId="{1EA454EB-B45A-4EB2-96C3-2CDB34570F19}" type="sibTrans" cxnId="{459FE90A-32BF-4AAE-8B75-7532D4C4E4B3}">
      <dgm:prSet/>
      <dgm:spPr/>
      <dgm:t>
        <a:bodyPr/>
        <a:lstStyle/>
        <a:p>
          <a:pPr algn="ctr"/>
          <a:endParaRPr lang="ru-RU"/>
        </a:p>
      </dgm:t>
    </dgm:pt>
    <dgm:pt modelId="{41632E52-6ACB-4CF5-996F-0458F0717869}" type="pres">
      <dgm:prSet presAssocID="{BA8011C4-1321-487E-B3F8-E4DCA511D49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2E57E-0B03-49FA-A3FA-1287DA1636FE}" type="pres">
      <dgm:prSet presAssocID="{2EF52E3E-41EC-41EE-9987-158CA98469F9}" presName="Name5" presStyleLbl="vennNode1" presStyleIdx="0" presStyleCnt="2" custLinFactNeighborX="-704" custLinFactNeighborY="-1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71AC9-5D2C-446A-BD1B-118FE801D45A}" type="pres">
      <dgm:prSet presAssocID="{649346AB-CBF5-4AD1-AA65-7C5BAD9E0DE2}" presName="space" presStyleCnt="0"/>
      <dgm:spPr/>
    </dgm:pt>
    <dgm:pt modelId="{F2E4C76F-E36C-4091-8DAD-0C405D68E8FF}" type="pres">
      <dgm:prSet presAssocID="{35DD681C-F1E3-4289-8111-434D62006071}" presName="Name5" presStyleLbl="vennNode1" presStyleIdx="1" presStyleCnt="2" custLinFactNeighborX="50000" custLinFactNeighborY="-40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8A4BF3-FF47-4479-B7D5-2472B0B17B48}" type="presOf" srcId="{BA8011C4-1321-487E-B3F8-E4DCA511D498}" destId="{41632E52-6ACB-4CF5-996F-0458F0717869}" srcOrd="0" destOrd="0" presId="urn:microsoft.com/office/officeart/2005/8/layout/venn3"/>
    <dgm:cxn modelId="{1E2C634B-50C1-42D9-BA7B-2A1FA92E3A68}" srcId="{BA8011C4-1321-487E-B3F8-E4DCA511D498}" destId="{2EF52E3E-41EC-41EE-9987-158CA98469F9}" srcOrd="0" destOrd="0" parTransId="{6854286C-0707-44D2-986F-268AD53A38AB}" sibTransId="{649346AB-CBF5-4AD1-AA65-7C5BAD9E0DE2}"/>
    <dgm:cxn modelId="{B807390C-47B1-43EF-B792-2DDE01993460}" type="presOf" srcId="{35DD681C-F1E3-4289-8111-434D62006071}" destId="{F2E4C76F-E36C-4091-8DAD-0C405D68E8FF}" srcOrd="0" destOrd="0" presId="urn:microsoft.com/office/officeart/2005/8/layout/venn3"/>
    <dgm:cxn modelId="{459FE90A-32BF-4AAE-8B75-7532D4C4E4B3}" srcId="{BA8011C4-1321-487E-B3F8-E4DCA511D498}" destId="{35DD681C-F1E3-4289-8111-434D62006071}" srcOrd="1" destOrd="0" parTransId="{4B292AA5-4CB4-465C-9779-BB56A68C3787}" sibTransId="{1EA454EB-B45A-4EB2-96C3-2CDB34570F19}"/>
    <dgm:cxn modelId="{B98EF370-098A-4B3F-82DB-0DAF49A5B3C4}" type="presOf" srcId="{2EF52E3E-41EC-41EE-9987-158CA98469F9}" destId="{E282E57E-0B03-49FA-A3FA-1287DA1636FE}" srcOrd="0" destOrd="0" presId="urn:microsoft.com/office/officeart/2005/8/layout/venn3"/>
    <dgm:cxn modelId="{EC7376B4-95FC-428C-8DC5-CFED924FEDE7}" type="presParOf" srcId="{41632E52-6ACB-4CF5-996F-0458F0717869}" destId="{E282E57E-0B03-49FA-A3FA-1287DA1636FE}" srcOrd="0" destOrd="0" presId="urn:microsoft.com/office/officeart/2005/8/layout/venn3"/>
    <dgm:cxn modelId="{04A1230B-966F-4253-84F6-7A9E0D025496}" type="presParOf" srcId="{41632E52-6ACB-4CF5-996F-0458F0717869}" destId="{7F071AC9-5D2C-446A-BD1B-118FE801D45A}" srcOrd="1" destOrd="0" presId="urn:microsoft.com/office/officeart/2005/8/layout/venn3"/>
    <dgm:cxn modelId="{3C0C5782-C87A-405D-BA9F-529E76900EA6}" type="presParOf" srcId="{41632E52-6ACB-4CF5-996F-0458F0717869}" destId="{F2E4C76F-E36C-4091-8DAD-0C405D68E8FF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84F6C66-5521-40C2-99FF-C86F056ED85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2DB187-3135-4C98-9D1D-37EECE5C3DAA}">
      <dgm:prSet phldrT="[Текст]"/>
      <dgm:spPr>
        <a:gradFill rotWithShape="0">
          <a:gsLst>
            <a:gs pos="0">
              <a:schemeClr val="accent1">
                <a:lumMod val="75000"/>
              </a:schemeClr>
            </a:gs>
            <a:gs pos="49000">
              <a:schemeClr val="bg1"/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ln>
          <a:noFill/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ru-RU" dirty="0" smtClean="0"/>
            <a:t>  </a:t>
          </a:r>
          <a:r>
            <a: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Дошкольное образование 93 694,2 тыс. рублей</a:t>
          </a:r>
          <a:endParaRPr lang="ru-RU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F8DFCD-AAF2-49B2-A066-9924369639BF}" type="parTrans" cxnId="{B2FD290F-A12C-411E-AC92-AF7C602D2D99}">
      <dgm:prSet/>
      <dgm:spPr/>
      <dgm:t>
        <a:bodyPr/>
        <a:lstStyle/>
        <a:p>
          <a:endParaRPr lang="ru-RU"/>
        </a:p>
      </dgm:t>
    </dgm:pt>
    <dgm:pt modelId="{6AB27FEB-6B46-4226-A3D0-F39ED297C4D3}" type="sibTrans" cxnId="{B2FD290F-A12C-411E-AC92-AF7C602D2D99}">
      <dgm:prSet/>
      <dgm:spPr/>
      <dgm:t>
        <a:bodyPr/>
        <a:lstStyle/>
        <a:p>
          <a:endParaRPr lang="ru-RU"/>
        </a:p>
      </dgm:t>
    </dgm:pt>
    <dgm:pt modelId="{0B81E8B2-E67E-483E-BE2D-6EED1DA71F03}">
      <dgm:prSet phldrT="[Текст]"/>
      <dgm:spPr>
        <a:gradFill rotWithShape="0">
          <a:gsLst>
            <a:gs pos="0">
              <a:schemeClr val="accent1">
                <a:lumMod val="75000"/>
              </a:schemeClr>
            </a:gs>
            <a:gs pos="49000">
              <a:schemeClr val="bg1"/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ln>
          <a:noFill/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  </a:t>
          </a:r>
          <a:r>
            <a: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Общее образование </a:t>
          </a:r>
          <a:r>
            <a: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415 357,4 тыс</a:t>
          </a:r>
          <a:r>
            <a: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рублей</a:t>
          </a:r>
          <a:endParaRPr lang="ru-RU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A42DCA-4413-4F73-AE66-6C3190717D79}" type="parTrans" cxnId="{24F5D655-B0D5-4255-B0A0-34ECDA4485C4}">
      <dgm:prSet/>
      <dgm:spPr/>
      <dgm:t>
        <a:bodyPr/>
        <a:lstStyle/>
        <a:p>
          <a:endParaRPr lang="ru-RU"/>
        </a:p>
      </dgm:t>
    </dgm:pt>
    <dgm:pt modelId="{DF16CE8A-802B-4020-A353-23D51D3C3CE5}" type="sibTrans" cxnId="{24F5D655-B0D5-4255-B0A0-34ECDA4485C4}">
      <dgm:prSet/>
      <dgm:spPr/>
      <dgm:t>
        <a:bodyPr/>
        <a:lstStyle/>
        <a:p>
          <a:endParaRPr lang="ru-RU"/>
        </a:p>
      </dgm:t>
    </dgm:pt>
    <dgm:pt modelId="{57D1A95B-FCA3-4CCF-BC28-0705EF0DA074}">
      <dgm:prSet phldrT="[Текст]"/>
      <dgm:spPr>
        <a:gradFill rotWithShape="0">
          <a:gsLst>
            <a:gs pos="0">
              <a:schemeClr val="accent1">
                <a:lumMod val="75000"/>
              </a:schemeClr>
            </a:gs>
            <a:gs pos="49000">
              <a:schemeClr val="bg1"/>
            </a:gs>
            <a:gs pos="100000">
              <a:schemeClr val="accent6">
                <a:lumMod val="75000"/>
              </a:schemeClr>
            </a:gs>
          </a:gsLst>
          <a:lin ang="16200000" scaled="1"/>
        </a:gradFill>
        <a:ln>
          <a:noFill/>
        </a:ln>
        <a:effectLst>
          <a:innerShdw blurRad="114300">
            <a:prstClr val="black"/>
          </a:innerShdw>
          <a:reflection blurRad="6350" stA="50000" endA="300" endPos="55500" dist="50800" dir="5400000" sy="-100000" algn="bl" rotWithShape="0"/>
        </a:effectLst>
      </dgm:spPr>
      <dgm:t>
        <a:bodyPr/>
        <a:lstStyle/>
        <a:p>
          <a:r>
            <a: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Другие вопросы в области образования 15 254,5 тыс. рублей</a:t>
          </a:r>
          <a:endParaRPr lang="ru-RU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91505A-3AE0-48A1-8DBF-71E3C42AB60A}" type="parTrans" cxnId="{02DF88C0-07CE-49E7-91D1-17FD22084D01}">
      <dgm:prSet/>
      <dgm:spPr/>
      <dgm:t>
        <a:bodyPr/>
        <a:lstStyle/>
        <a:p>
          <a:endParaRPr lang="ru-RU"/>
        </a:p>
      </dgm:t>
    </dgm:pt>
    <dgm:pt modelId="{875898E9-CE1B-4FC3-A10D-75A6FED452FD}" type="sibTrans" cxnId="{02DF88C0-07CE-49E7-91D1-17FD22084D01}">
      <dgm:prSet/>
      <dgm:spPr/>
      <dgm:t>
        <a:bodyPr/>
        <a:lstStyle/>
        <a:p>
          <a:endParaRPr lang="ru-RU"/>
        </a:p>
      </dgm:t>
    </dgm:pt>
    <dgm:pt modelId="{C9F742BC-6C25-48BC-B73A-21E54738F23B}">
      <dgm:prSet phldrT="[Текст]"/>
      <dgm:spPr>
        <a:gradFill rotWithShape="0">
          <a:gsLst>
            <a:gs pos="0">
              <a:schemeClr val="accent1">
                <a:lumMod val="75000"/>
              </a:schemeClr>
            </a:gs>
            <a:gs pos="49000">
              <a:schemeClr val="bg1"/>
            </a:gs>
            <a:gs pos="100000">
              <a:schemeClr val="accent6">
                <a:lumMod val="75000"/>
              </a:schemeClr>
            </a:gs>
          </a:gsLst>
          <a:lin ang="16200000" scaled="1"/>
        </a:gradFill>
        <a:ln>
          <a:noFill/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ru-RU" b="0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Молодежная политика и оздоровление детей 2 288,8 тыс. рублей</a:t>
          </a:r>
          <a:endParaRPr lang="ru-RU" b="0" i="1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276D3CA-5202-4917-8D3F-5110542C9266}" type="parTrans" cxnId="{AC870FDD-065E-4C3D-B92F-B1B2CFE0397E}">
      <dgm:prSet/>
      <dgm:spPr/>
      <dgm:t>
        <a:bodyPr/>
        <a:lstStyle/>
        <a:p>
          <a:endParaRPr lang="ru-RU"/>
        </a:p>
      </dgm:t>
    </dgm:pt>
    <dgm:pt modelId="{83FCA27A-5790-469B-A8F0-FB4C3DA1E7F3}" type="sibTrans" cxnId="{AC870FDD-065E-4C3D-B92F-B1B2CFE0397E}">
      <dgm:prSet/>
      <dgm:spPr/>
      <dgm:t>
        <a:bodyPr/>
        <a:lstStyle/>
        <a:p>
          <a:endParaRPr lang="ru-RU"/>
        </a:p>
      </dgm:t>
    </dgm:pt>
    <dgm:pt modelId="{5141C858-1CE8-4CE4-A4D5-52F98367699D}">
      <dgm:prSet phldrT="[Текст]"/>
      <dgm:spPr>
        <a:gradFill flip="none" rotWithShape="1">
          <a:gsLst>
            <a:gs pos="0">
              <a:schemeClr val="accent1">
                <a:lumMod val="75000"/>
              </a:schemeClr>
            </a:gs>
            <a:gs pos="49000">
              <a:schemeClr val="bg1"/>
            </a:gs>
            <a:gs pos="100000">
              <a:schemeClr val="accent6">
                <a:lumMod val="75000"/>
              </a:schemeClr>
            </a:gs>
          </a:gsLst>
          <a:lin ang="16200000" scaled="1"/>
          <a:tileRect/>
        </a:gradFill>
        <a:ln>
          <a:noFill/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ru-RU" b="0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Дополнительное </a:t>
          </a:r>
          <a:r>
            <a:rPr lang="ru-RU" b="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образование детей </a:t>
          </a:r>
          <a:r>
            <a:rPr lang="ru-RU" b="0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47 388,3 тыс. рублей</a:t>
          </a:r>
          <a:endParaRPr lang="ru-RU" b="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C30370B-5A96-40B9-AA7E-FB3936B1CFF8}" type="parTrans" cxnId="{5417EBD9-A3D9-4064-8BD2-C8F77C6E5657}">
      <dgm:prSet/>
      <dgm:spPr/>
      <dgm:t>
        <a:bodyPr/>
        <a:lstStyle/>
        <a:p>
          <a:endParaRPr lang="ru-RU"/>
        </a:p>
      </dgm:t>
    </dgm:pt>
    <dgm:pt modelId="{41C398EA-9937-4685-B54A-669487A8C096}" type="sibTrans" cxnId="{5417EBD9-A3D9-4064-8BD2-C8F77C6E5657}">
      <dgm:prSet/>
      <dgm:spPr/>
      <dgm:t>
        <a:bodyPr/>
        <a:lstStyle/>
        <a:p>
          <a:endParaRPr lang="ru-RU"/>
        </a:p>
      </dgm:t>
    </dgm:pt>
    <dgm:pt modelId="{CC40E849-C888-4AC7-910D-E24D8544BF0D}" type="pres">
      <dgm:prSet presAssocID="{F84F6C66-5521-40C2-99FF-C86F056ED85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170B91E-7745-44B8-97A4-A475B63696D5}" type="pres">
      <dgm:prSet presAssocID="{F84F6C66-5521-40C2-99FF-C86F056ED85A}" presName="Name1" presStyleCnt="0"/>
      <dgm:spPr/>
    </dgm:pt>
    <dgm:pt modelId="{B63202F2-F136-4A53-BBC0-18A18E8C1FF9}" type="pres">
      <dgm:prSet presAssocID="{F84F6C66-5521-40C2-99FF-C86F056ED85A}" presName="cycle" presStyleCnt="0"/>
      <dgm:spPr/>
    </dgm:pt>
    <dgm:pt modelId="{7E7B918D-80DD-4DD8-AF7E-2AC82BB8EC7D}" type="pres">
      <dgm:prSet presAssocID="{F84F6C66-5521-40C2-99FF-C86F056ED85A}" presName="srcNode" presStyleLbl="node1" presStyleIdx="0" presStyleCnt="5"/>
      <dgm:spPr/>
    </dgm:pt>
    <dgm:pt modelId="{30C4D84D-83B0-4115-B1BA-BB76086E6A0A}" type="pres">
      <dgm:prSet presAssocID="{F84F6C66-5521-40C2-99FF-C86F056ED85A}" presName="conn" presStyleLbl="parChTrans1D2" presStyleIdx="0" presStyleCnt="1"/>
      <dgm:spPr/>
      <dgm:t>
        <a:bodyPr/>
        <a:lstStyle/>
        <a:p>
          <a:endParaRPr lang="ru-RU"/>
        </a:p>
      </dgm:t>
    </dgm:pt>
    <dgm:pt modelId="{A159ED3E-2BCE-454E-809E-1592E13B2FD6}" type="pres">
      <dgm:prSet presAssocID="{F84F6C66-5521-40C2-99FF-C86F056ED85A}" presName="extraNode" presStyleLbl="node1" presStyleIdx="0" presStyleCnt="5"/>
      <dgm:spPr/>
    </dgm:pt>
    <dgm:pt modelId="{566083D9-89B6-435D-846D-36DACD77A22D}" type="pres">
      <dgm:prSet presAssocID="{F84F6C66-5521-40C2-99FF-C86F056ED85A}" presName="dstNode" presStyleLbl="node1" presStyleIdx="0" presStyleCnt="5"/>
      <dgm:spPr/>
    </dgm:pt>
    <dgm:pt modelId="{854879FE-BE8F-4624-AAD6-7DAD88595B55}" type="pres">
      <dgm:prSet presAssocID="{A42DB187-3135-4C98-9D1D-37EECE5C3DAA}" presName="text_1" presStyleLbl="node1" presStyleIdx="0" presStyleCnt="5" custScaleX="103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EA7A6-9687-48F0-B5E9-2EC6C67105D3}" type="pres">
      <dgm:prSet presAssocID="{A42DB187-3135-4C98-9D1D-37EECE5C3DAA}" presName="accent_1" presStyleCnt="0"/>
      <dgm:spPr/>
    </dgm:pt>
    <dgm:pt modelId="{2CC09460-0385-4576-B212-932E023A1EEB}" type="pres">
      <dgm:prSet presAssocID="{A42DB187-3135-4C98-9D1D-37EECE5C3DAA}" presName="accentRepeatNode" presStyleLbl="solidFgAcc1" presStyleIdx="0" presStyleCnt="5" custLinFactNeighborX="3990" custLinFactNeighborY="-2291"/>
      <dgm:spPr>
        <a:gradFill flip="none" rotWithShape="1">
          <a:gsLst>
            <a:gs pos="0">
              <a:schemeClr val="accent1">
                <a:lumMod val="75000"/>
              </a:schemeClr>
            </a:gs>
            <a:gs pos="49000">
              <a:schemeClr val="bg1"/>
            </a:gs>
            <a:gs pos="100000">
              <a:schemeClr val="accent6">
                <a:lumMod val="75000"/>
              </a:schemeClr>
            </a:gs>
          </a:gsLst>
          <a:lin ang="5400000" scaled="1"/>
          <a:tileRect/>
        </a:gradFill>
      </dgm:spPr>
      <dgm:t>
        <a:bodyPr/>
        <a:lstStyle/>
        <a:p>
          <a:endParaRPr lang="ru-RU"/>
        </a:p>
      </dgm:t>
    </dgm:pt>
    <dgm:pt modelId="{AC8E7858-2E8A-4A1B-8B00-797726621971}" type="pres">
      <dgm:prSet presAssocID="{0B81E8B2-E67E-483E-BE2D-6EED1DA71F03}" presName="text_2" presStyleLbl="node1" presStyleIdx="1" presStyleCnt="5" custScaleX="1029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82A7B1-30B2-4C27-826B-A86D863469A9}" type="pres">
      <dgm:prSet presAssocID="{0B81E8B2-E67E-483E-BE2D-6EED1DA71F03}" presName="accent_2" presStyleCnt="0"/>
      <dgm:spPr/>
    </dgm:pt>
    <dgm:pt modelId="{5586553E-F5FE-4248-95EC-7786E1F5D059}" type="pres">
      <dgm:prSet presAssocID="{0B81E8B2-E67E-483E-BE2D-6EED1DA71F03}" presName="accentRepeatNode" presStyleLbl="solidFgAcc1" presStyleIdx="1" presStyleCnt="5" custLinFactNeighborX="3990" custLinFactNeighborY="-2291"/>
      <dgm:spPr>
        <a:gradFill flip="none" rotWithShape="1">
          <a:gsLst>
            <a:gs pos="0">
              <a:schemeClr val="accent1">
                <a:lumMod val="75000"/>
              </a:schemeClr>
            </a:gs>
            <a:gs pos="49000">
              <a:schemeClr val="bg1"/>
            </a:gs>
            <a:gs pos="100000">
              <a:schemeClr val="accent6">
                <a:lumMod val="75000"/>
              </a:schemeClr>
            </a:gs>
          </a:gsLst>
          <a:lin ang="5400000" scaled="1"/>
          <a:tileRect/>
        </a:gradFill>
      </dgm:spPr>
      <dgm:t>
        <a:bodyPr/>
        <a:lstStyle/>
        <a:p>
          <a:endParaRPr lang="ru-RU"/>
        </a:p>
      </dgm:t>
    </dgm:pt>
    <dgm:pt modelId="{9D355CA9-0854-4CE8-BC1C-D943F1375366}" type="pres">
      <dgm:prSet presAssocID="{5141C858-1CE8-4CE4-A4D5-52F98367699D}" presName="text_3" presStyleLbl="node1" presStyleIdx="2" presStyleCnt="5" custScaleX="102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62CB81-2D27-4CD3-9342-BA735361971C}" type="pres">
      <dgm:prSet presAssocID="{5141C858-1CE8-4CE4-A4D5-52F98367699D}" presName="accent_3" presStyleCnt="0"/>
      <dgm:spPr/>
    </dgm:pt>
    <dgm:pt modelId="{38C6BB7E-B944-41E4-8FAE-BB58C4E07633}" type="pres">
      <dgm:prSet presAssocID="{5141C858-1CE8-4CE4-A4D5-52F98367699D}" presName="accentRepeatNode" presStyleLbl="solidFgAcc1" presStyleIdx="2" presStyleCnt="5" custLinFactNeighborX="3990" custLinFactNeighborY="-2291"/>
      <dgm:spPr>
        <a:gradFill flip="none" rotWithShape="1">
          <a:gsLst>
            <a:gs pos="0">
              <a:schemeClr val="accent1">
                <a:lumMod val="75000"/>
              </a:schemeClr>
            </a:gs>
            <a:gs pos="49000">
              <a:schemeClr val="bg1"/>
            </a:gs>
            <a:gs pos="100000">
              <a:schemeClr val="accent6">
                <a:lumMod val="75000"/>
              </a:schemeClr>
            </a:gs>
          </a:gsLst>
          <a:lin ang="16200000" scaled="1"/>
          <a:tileRect/>
        </a:gradFill>
      </dgm:spPr>
      <dgm:t>
        <a:bodyPr/>
        <a:lstStyle/>
        <a:p>
          <a:endParaRPr lang="ru-RU"/>
        </a:p>
      </dgm:t>
    </dgm:pt>
    <dgm:pt modelId="{CCABBA42-1EB1-4A7A-9E36-3E53ECC59FAB}" type="pres">
      <dgm:prSet presAssocID="{C9F742BC-6C25-48BC-B73A-21E54738F23B}" presName="text_4" presStyleLbl="node1" presStyleIdx="3" presStyleCnt="5" custScaleX="1032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C4F254-F26D-4895-A324-1CC20892DBDA}" type="pres">
      <dgm:prSet presAssocID="{C9F742BC-6C25-48BC-B73A-21E54738F23B}" presName="accent_4" presStyleCnt="0"/>
      <dgm:spPr/>
    </dgm:pt>
    <dgm:pt modelId="{69030454-3431-4446-8576-CF94328D9C5A}" type="pres">
      <dgm:prSet presAssocID="{C9F742BC-6C25-48BC-B73A-21E54738F23B}" presName="accentRepeatNode" presStyleLbl="solidFgAcc1" presStyleIdx="3" presStyleCnt="5" custLinFactNeighborX="3990" custLinFactNeighborY="-2291"/>
      <dgm:spPr>
        <a:gradFill flip="none" rotWithShape="1">
          <a:gsLst>
            <a:gs pos="0">
              <a:schemeClr val="accent1">
                <a:lumMod val="75000"/>
              </a:schemeClr>
            </a:gs>
            <a:gs pos="49000">
              <a:schemeClr val="bg1"/>
            </a:gs>
            <a:gs pos="100000">
              <a:schemeClr val="accent6">
                <a:lumMod val="75000"/>
              </a:schemeClr>
            </a:gs>
          </a:gsLst>
          <a:lin ang="16200000" scaled="1"/>
          <a:tileRect/>
        </a:gradFill>
      </dgm:spPr>
      <dgm:t>
        <a:bodyPr/>
        <a:lstStyle/>
        <a:p>
          <a:endParaRPr lang="ru-RU"/>
        </a:p>
      </dgm:t>
    </dgm:pt>
    <dgm:pt modelId="{AC72358D-7272-40EC-B7FB-D728770BA4F2}" type="pres">
      <dgm:prSet presAssocID="{57D1A95B-FCA3-4CCF-BC28-0705EF0DA074}" presName="text_5" presStyleLbl="node1" presStyleIdx="4" presStyleCnt="5" custScaleX="1031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ECDF45-CDDC-42C3-B483-D7EDEAD94432}" type="pres">
      <dgm:prSet presAssocID="{57D1A95B-FCA3-4CCF-BC28-0705EF0DA074}" presName="accent_5" presStyleCnt="0"/>
      <dgm:spPr/>
    </dgm:pt>
    <dgm:pt modelId="{22575A18-223C-4A93-B3F0-1CA215286AC0}" type="pres">
      <dgm:prSet presAssocID="{57D1A95B-FCA3-4CCF-BC28-0705EF0DA074}" presName="accentRepeatNode" presStyleLbl="solidFgAcc1" presStyleIdx="4" presStyleCnt="5" custLinFactNeighborX="3990" custLinFactNeighborY="-2291"/>
      <dgm:spPr>
        <a:gradFill flip="none" rotWithShape="1">
          <a:gsLst>
            <a:gs pos="0">
              <a:schemeClr val="accent1">
                <a:lumMod val="75000"/>
              </a:schemeClr>
            </a:gs>
            <a:gs pos="49000">
              <a:schemeClr val="bg1"/>
            </a:gs>
            <a:gs pos="100000">
              <a:schemeClr val="accent6">
                <a:lumMod val="75000"/>
              </a:schemeClr>
            </a:gs>
          </a:gsLst>
          <a:lin ang="16200000" scaled="1"/>
          <a:tileRect/>
        </a:gradFill>
      </dgm:spPr>
      <dgm:t>
        <a:bodyPr/>
        <a:lstStyle/>
        <a:p>
          <a:endParaRPr lang="ru-RU"/>
        </a:p>
      </dgm:t>
    </dgm:pt>
  </dgm:ptLst>
  <dgm:cxnLst>
    <dgm:cxn modelId="{AC870FDD-065E-4C3D-B92F-B1B2CFE0397E}" srcId="{F84F6C66-5521-40C2-99FF-C86F056ED85A}" destId="{C9F742BC-6C25-48BC-B73A-21E54738F23B}" srcOrd="3" destOrd="0" parTransId="{3276D3CA-5202-4917-8D3F-5110542C9266}" sibTransId="{83FCA27A-5790-469B-A8F0-FB4C3DA1E7F3}"/>
    <dgm:cxn modelId="{E8567E05-0BF9-47CD-97A5-48535B341541}" type="presOf" srcId="{0B81E8B2-E67E-483E-BE2D-6EED1DA71F03}" destId="{AC8E7858-2E8A-4A1B-8B00-797726621971}" srcOrd="0" destOrd="0" presId="urn:microsoft.com/office/officeart/2008/layout/VerticalCurvedList"/>
    <dgm:cxn modelId="{24F5D655-B0D5-4255-B0A0-34ECDA4485C4}" srcId="{F84F6C66-5521-40C2-99FF-C86F056ED85A}" destId="{0B81E8B2-E67E-483E-BE2D-6EED1DA71F03}" srcOrd="1" destOrd="0" parTransId="{87A42DCA-4413-4F73-AE66-6C3190717D79}" sibTransId="{DF16CE8A-802B-4020-A353-23D51D3C3CE5}"/>
    <dgm:cxn modelId="{BB61CA37-333B-40EB-9061-EB53D29D6A5A}" type="presOf" srcId="{F84F6C66-5521-40C2-99FF-C86F056ED85A}" destId="{CC40E849-C888-4AC7-910D-E24D8544BF0D}" srcOrd="0" destOrd="0" presId="urn:microsoft.com/office/officeart/2008/layout/VerticalCurvedList"/>
    <dgm:cxn modelId="{ADB9EADB-E112-47FE-A47E-6D5D74C3BC2B}" type="presOf" srcId="{C9F742BC-6C25-48BC-B73A-21E54738F23B}" destId="{CCABBA42-1EB1-4A7A-9E36-3E53ECC59FAB}" srcOrd="0" destOrd="0" presId="urn:microsoft.com/office/officeart/2008/layout/VerticalCurvedList"/>
    <dgm:cxn modelId="{62776639-E03C-4C37-87C5-C67D35C35C06}" type="presOf" srcId="{A42DB187-3135-4C98-9D1D-37EECE5C3DAA}" destId="{854879FE-BE8F-4624-AAD6-7DAD88595B55}" srcOrd="0" destOrd="0" presId="urn:microsoft.com/office/officeart/2008/layout/VerticalCurvedList"/>
    <dgm:cxn modelId="{02DF88C0-07CE-49E7-91D1-17FD22084D01}" srcId="{F84F6C66-5521-40C2-99FF-C86F056ED85A}" destId="{57D1A95B-FCA3-4CCF-BC28-0705EF0DA074}" srcOrd="4" destOrd="0" parTransId="{1191505A-3AE0-48A1-8DBF-71E3C42AB60A}" sibTransId="{875898E9-CE1B-4FC3-A10D-75A6FED452FD}"/>
    <dgm:cxn modelId="{98862C94-77C9-43A0-9D69-DFA9B2497749}" type="presOf" srcId="{6AB27FEB-6B46-4226-A3D0-F39ED297C4D3}" destId="{30C4D84D-83B0-4115-B1BA-BB76086E6A0A}" srcOrd="0" destOrd="0" presId="urn:microsoft.com/office/officeart/2008/layout/VerticalCurvedList"/>
    <dgm:cxn modelId="{5417EBD9-A3D9-4064-8BD2-C8F77C6E5657}" srcId="{F84F6C66-5521-40C2-99FF-C86F056ED85A}" destId="{5141C858-1CE8-4CE4-A4D5-52F98367699D}" srcOrd="2" destOrd="0" parTransId="{2C30370B-5A96-40B9-AA7E-FB3936B1CFF8}" sibTransId="{41C398EA-9937-4685-B54A-669487A8C096}"/>
    <dgm:cxn modelId="{006E7C33-F6C5-4C68-A0A3-BBD74F550B61}" type="presOf" srcId="{57D1A95B-FCA3-4CCF-BC28-0705EF0DA074}" destId="{AC72358D-7272-40EC-B7FB-D728770BA4F2}" srcOrd="0" destOrd="0" presId="urn:microsoft.com/office/officeart/2008/layout/VerticalCurvedList"/>
    <dgm:cxn modelId="{DCA2A7E6-F516-4B7F-9D7C-525C3E5163D3}" type="presOf" srcId="{5141C858-1CE8-4CE4-A4D5-52F98367699D}" destId="{9D355CA9-0854-4CE8-BC1C-D943F1375366}" srcOrd="0" destOrd="0" presId="urn:microsoft.com/office/officeart/2008/layout/VerticalCurvedList"/>
    <dgm:cxn modelId="{B2FD290F-A12C-411E-AC92-AF7C602D2D99}" srcId="{F84F6C66-5521-40C2-99FF-C86F056ED85A}" destId="{A42DB187-3135-4C98-9D1D-37EECE5C3DAA}" srcOrd="0" destOrd="0" parTransId="{3FF8DFCD-AAF2-49B2-A066-9924369639BF}" sibTransId="{6AB27FEB-6B46-4226-A3D0-F39ED297C4D3}"/>
    <dgm:cxn modelId="{AF4248A5-9D85-423D-84A9-B48ED106C61F}" type="presParOf" srcId="{CC40E849-C888-4AC7-910D-E24D8544BF0D}" destId="{3170B91E-7745-44B8-97A4-A475B63696D5}" srcOrd="0" destOrd="0" presId="urn:microsoft.com/office/officeart/2008/layout/VerticalCurvedList"/>
    <dgm:cxn modelId="{1041C82D-E407-40AA-98FD-F28078B14E36}" type="presParOf" srcId="{3170B91E-7745-44B8-97A4-A475B63696D5}" destId="{B63202F2-F136-4A53-BBC0-18A18E8C1FF9}" srcOrd="0" destOrd="0" presId="urn:microsoft.com/office/officeart/2008/layout/VerticalCurvedList"/>
    <dgm:cxn modelId="{85B57E0B-04B7-4433-95BD-3D8541D13447}" type="presParOf" srcId="{B63202F2-F136-4A53-BBC0-18A18E8C1FF9}" destId="{7E7B918D-80DD-4DD8-AF7E-2AC82BB8EC7D}" srcOrd="0" destOrd="0" presId="urn:microsoft.com/office/officeart/2008/layout/VerticalCurvedList"/>
    <dgm:cxn modelId="{D89D9C9E-598F-4ABA-A930-DFCF78601D5B}" type="presParOf" srcId="{B63202F2-F136-4A53-BBC0-18A18E8C1FF9}" destId="{30C4D84D-83B0-4115-B1BA-BB76086E6A0A}" srcOrd="1" destOrd="0" presId="urn:microsoft.com/office/officeart/2008/layout/VerticalCurvedList"/>
    <dgm:cxn modelId="{BA0DEAFE-9811-4D83-8D82-70C42663BB17}" type="presParOf" srcId="{B63202F2-F136-4A53-BBC0-18A18E8C1FF9}" destId="{A159ED3E-2BCE-454E-809E-1592E13B2FD6}" srcOrd="2" destOrd="0" presId="urn:microsoft.com/office/officeart/2008/layout/VerticalCurvedList"/>
    <dgm:cxn modelId="{33FE8F07-3458-44F4-B39F-45ACD02BAF3F}" type="presParOf" srcId="{B63202F2-F136-4A53-BBC0-18A18E8C1FF9}" destId="{566083D9-89B6-435D-846D-36DACD77A22D}" srcOrd="3" destOrd="0" presId="urn:microsoft.com/office/officeart/2008/layout/VerticalCurvedList"/>
    <dgm:cxn modelId="{7C796CAD-BEC0-485C-BC03-F1EE6867C5BA}" type="presParOf" srcId="{3170B91E-7745-44B8-97A4-A475B63696D5}" destId="{854879FE-BE8F-4624-AAD6-7DAD88595B55}" srcOrd="1" destOrd="0" presId="urn:microsoft.com/office/officeart/2008/layout/VerticalCurvedList"/>
    <dgm:cxn modelId="{D25D5B2B-2EEC-49C5-8679-DF31289330BB}" type="presParOf" srcId="{3170B91E-7745-44B8-97A4-A475B63696D5}" destId="{576EA7A6-9687-48F0-B5E9-2EC6C67105D3}" srcOrd="2" destOrd="0" presId="urn:microsoft.com/office/officeart/2008/layout/VerticalCurvedList"/>
    <dgm:cxn modelId="{CCE99931-D0D4-4259-BF1D-D5F0698F4847}" type="presParOf" srcId="{576EA7A6-9687-48F0-B5E9-2EC6C67105D3}" destId="{2CC09460-0385-4576-B212-932E023A1EEB}" srcOrd="0" destOrd="0" presId="urn:microsoft.com/office/officeart/2008/layout/VerticalCurvedList"/>
    <dgm:cxn modelId="{828B1AD5-F446-45B5-8F60-25EC84A6E252}" type="presParOf" srcId="{3170B91E-7745-44B8-97A4-A475B63696D5}" destId="{AC8E7858-2E8A-4A1B-8B00-797726621971}" srcOrd="3" destOrd="0" presId="urn:microsoft.com/office/officeart/2008/layout/VerticalCurvedList"/>
    <dgm:cxn modelId="{9553C468-E574-446C-90F4-688A683EB9FE}" type="presParOf" srcId="{3170B91E-7745-44B8-97A4-A475B63696D5}" destId="{0082A7B1-30B2-4C27-826B-A86D863469A9}" srcOrd="4" destOrd="0" presId="urn:microsoft.com/office/officeart/2008/layout/VerticalCurvedList"/>
    <dgm:cxn modelId="{D84F0352-3D30-433C-A937-66D95C9E1C40}" type="presParOf" srcId="{0082A7B1-30B2-4C27-826B-A86D863469A9}" destId="{5586553E-F5FE-4248-95EC-7786E1F5D059}" srcOrd="0" destOrd="0" presId="urn:microsoft.com/office/officeart/2008/layout/VerticalCurvedList"/>
    <dgm:cxn modelId="{255DEA4D-E711-4863-A23F-633184C17B7C}" type="presParOf" srcId="{3170B91E-7745-44B8-97A4-A475B63696D5}" destId="{9D355CA9-0854-4CE8-BC1C-D943F1375366}" srcOrd="5" destOrd="0" presId="urn:microsoft.com/office/officeart/2008/layout/VerticalCurvedList"/>
    <dgm:cxn modelId="{96F02F86-E719-49E0-8F90-9A77AA811F78}" type="presParOf" srcId="{3170B91E-7745-44B8-97A4-A475B63696D5}" destId="{FA62CB81-2D27-4CD3-9342-BA735361971C}" srcOrd="6" destOrd="0" presId="urn:microsoft.com/office/officeart/2008/layout/VerticalCurvedList"/>
    <dgm:cxn modelId="{0D1F1388-93D8-4A78-B851-77C8AA85071B}" type="presParOf" srcId="{FA62CB81-2D27-4CD3-9342-BA735361971C}" destId="{38C6BB7E-B944-41E4-8FAE-BB58C4E07633}" srcOrd="0" destOrd="0" presId="urn:microsoft.com/office/officeart/2008/layout/VerticalCurvedList"/>
    <dgm:cxn modelId="{892BDB06-69CB-4CE5-8CB5-E2908BBA2146}" type="presParOf" srcId="{3170B91E-7745-44B8-97A4-A475B63696D5}" destId="{CCABBA42-1EB1-4A7A-9E36-3E53ECC59FAB}" srcOrd="7" destOrd="0" presId="urn:microsoft.com/office/officeart/2008/layout/VerticalCurvedList"/>
    <dgm:cxn modelId="{8B19BEF5-43D0-4A9C-B10F-A5EB88FA5821}" type="presParOf" srcId="{3170B91E-7745-44B8-97A4-A475B63696D5}" destId="{5DC4F254-F26D-4895-A324-1CC20892DBDA}" srcOrd="8" destOrd="0" presId="urn:microsoft.com/office/officeart/2008/layout/VerticalCurvedList"/>
    <dgm:cxn modelId="{8B00D24F-B450-4460-8C3F-CD45EEC25036}" type="presParOf" srcId="{5DC4F254-F26D-4895-A324-1CC20892DBDA}" destId="{69030454-3431-4446-8576-CF94328D9C5A}" srcOrd="0" destOrd="0" presId="urn:microsoft.com/office/officeart/2008/layout/VerticalCurvedList"/>
    <dgm:cxn modelId="{BB221B7E-C708-40FD-A3D0-46E630504E2F}" type="presParOf" srcId="{3170B91E-7745-44B8-97A4-A475B63696D5}" destId="{AC72358D-7272-40EC-B7FB-D728770BA4F2}" srcOrd="9" destOrd="0" presId="urn:microsoft.com/office/officeart/2008/layout/VerticalCurvedList"/>
    <dgm:cxn modelId="{A9F5D0F2-582B-4903-B89D-AF6F9C7F774C}" type="presParOf" srcId="{3170B91E-7745-44B8-97A4-A475B63696D5}" destId="{8BECDF45-CDDC-42C3-B483-D7EDEAD94432}" srcOrd="10" destOrd="0" presId="urn:microsoft.com/office/officeart/2008/layout/VerticalCurvedList"/>
    <dgm:cxn modelId="{F3F9B089-CA6C-4A44-B633-BCEDAA64A670}" type="presParOf" srcId="{8BECDF45-CDDC-42C3-B483-D7EDEAD94432}" destId="{22575A18-223C-4A93-B3F0-1CA215286AC0}" srcOrd="0" destOrd="0" presId="urn:microsoft.com/office/officeart/2008/layout/VerticalCurvedList"/>
  </dgm:cxnLst>
  <dgm:bg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84F6C66-5521-40C2-99FF-C86F056ED85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2DB187-3135-4C98-9D1D-37EECE5C3DAA}">
      <dgm:prSet phldrT="[Текст]" custT="1"/>
      <dgm:spPr>
        <a:gradFill rotWithShape="0">
          <a:gsLst>
            <a:gs pos="0">
              <a:schemeClr val="accent6">
                <a:lumMod val="75000"/>
              </a:schemeClr>
            </a:gs>
            <a:gs pos="52000">
              <a:schemeClr val="bg1"/>
            </a:gs>
            <a:gs pos="100000">
              <a:schemeClr val="accent1">
                <a:lumMod val="75000"/>
              </a:schemeClr>
            </a:gs>
          </a:gsLst>
          <a:lin ang="16200000" scaled="1"/>
        </a:gradFill>
        <a:ln>
          <a:noFill/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ru-RU" sz="1000" dirty="0" smtClean="0"/>
            <a:t>   </a:t>
          </a:r>
          <a:r>
            <a:rPr lang="ru-RU" sz="1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Подпрограмма «Организация библиотечного обслуживания населения 17 043,3 тыс. рублей</a:t>
          </a:r>
          <a:endParaRPr lang="ru-RU" sz="16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F8DFCD-AAF2-49B2-A066-9924369639BF}" type="parTrans" cxnId="{B2FD290F-A12C-411E-AC92-AF7C602D2D99}">
      <dgm:prSet/>
      <dgm:spPr/>
      <dgm:t>
        <a:bodyPr/>
        <a:lstStyle/>
        <a:p>
          <a:endParaRPr lang="ru-RU"/>
        </a:p>
      </dgm:t>
    </dgm:pt>
    <dgm:pt modelId="{6AB27FEB-6B46-4226-A3D0-F39ED297C4D3}" type="sibTrans" cxnId="{B2FD290F-A12C-411E-AC92-AF7C602D2D99}">
      <dgm:prSet/>
      <dgm:spPr/>
      <dgm:t>
        <a:bodyPr/>
        <a:lstStyle/>
        <a:p>
          <a:endParaRPr lang="ru-RU"/>
        </a:p>
      </dgm:t>
    </dgm:pt>
    <dgm:pt modelId="{FEE30B3A-C4F8-4EC6-8EA4-5753C35FC2EA}">
      <dgm:prSet phldrT="[Текст]" custT="1"/>
      <dgm:spPr>
        <a:gradFill rotWithShape="0">
          <a:gsLst>
            <a:gs pos="0">
              <a:schemeClr val="accent6">
                <a:lumMod val="75000"/>
              </a:schemeClr>
            </a:gs>
            <a:gs pos="52000">
              <a:schemeClr val="bg1"/>
            </a:gs>
            <a:gs pos="100000">
              <a:schemeClr val="accent1">
                <a:lumMod val="75000"/>
              </a:schemeClr>
            </a:gs>
          </a:gsLst>
          <a:lin ang="16200000" scaled="1"/>
        </a:gradFill>
        <a:ln>
          <a:noFill/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ru-RU" sz="1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Подпрограмма «Развитие туризма» 12,0 тыс. рублей</a:t>
          </a:r>
          <a:endParaRPr lang="ru-RU" sz="16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84F916-3CFF-412E-BF63-BD08EBD75A9E}" type="parTrans" cxnId="{87A77F23-99C9-4787-BAC0-A378B6B09F72}">
      <dgm:prSet/>
      <dgm:spPr/>
      <dgm:t>
        <a:bodyPr/>
        <a:lstStyle/>
        <a:p>
          <a:endParaRPr lang="ru-RU"/>
        </a:p>
      </dgm:t>
    </dgm:pt>
    <dgm:pt modelId="{309CF2EB-9F89-4689-B3E6-BCE404DB5074}" type="sibTrans" cxnId="{87A77F23-99C9-4787-BAC0-A378B6B09F72}">
      <dgm:prSet/>
      <dgm:spPr/>
      <dgm:t>
        <a:bodyPr/>
        <a:lstStyle/>
        <a:p>
          <a:endParaRPr lang="ru-RU"/>
        </a:p>
      </dgm:t>
    </dgm:pt>
    <dgm:pt modelId="{57D1A95B-FCA3-4CCF-BC28-0705EF0DA074}">
      <dgm:prSet phldrT="[Текст]" custT="1"/>
      <dgm:spPr>
        <a:gradFill flip="none" rotWithShape="1">
          <a:gsLst>
            <a:gs pos="0">
              <a:schemeClr val="accent6">
                <a:lumMod val="75000"/>
              </a:schemeClr>
            </a:gs>
            <a:gs pos="52000">
              <a:schemeClr val="bg1"/>
            </a:gs>
            <a:gs pos="100000">
              <a:schemeClr val="accent1">
                <a:lumMod val="75000"/>
              </a:schemeClr>
            </a:gs>
          </a:gsLst>
          <a:lin ang="16200000" scaled="1"/>
          <a:tileRect/>
        </a:gradFill>
        <a:ln>
          <a:noFill/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ru-RU" sz="1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Подпрограмма «Безопасность учреждений культуры» 100,0 тыс. рублей</a:t>
          </a:r>
          <a:endParaRPr lang="ru-RU" sz="16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91505A-3AE0-48A1-8DBF-71E3C42AB60A}" type="parTrans" cxnId="{02DF88C0-07CE-49E7-91D1-17FD22084D01}">
      <dgm:prSet/>
      <dgm:spPr/>
      <dgm:t>
        <a:bodyPr/>
        <a:lstStyle/>
        <a:p>
          <a:endParaRPr lang="ru-RU"/>
        </a:p>
      </dgm:t>
    </dgm:pt>
    <dgm:pt modelId="{875898E9-CE1B-4FC3-A10D-75A6FED452FD}" type="sibTrans" cxnId="{02DF88C0-07CE-49E7-91D1-17FD22084D01}">
      <dgm:prSet/>
      <dgm:spPr/>
      <dgm:t>
        <a:bodyPr/>
        <a:lstStyle/>
        <a:p>
          <a:endParaRPr lang="ru-RU"/>
        </a:p>
      </dgm:t>
    </dgm:pt>
    <dgm:pt modelId="{71A1EDB5-EF27-44FF-8848-BD77D572C3EC}">
      <dgm:prSet phldrT="[Текст]" custT="1"/>
      <dgm:spPr>
        <a:gradFill rotWithShape="0">
          <a:gsLst>
            <a:gs pos="0">
              <a:schemeClr val="accent6">
                <a:lumMod val="75000"/>
              </a:schemeClr>
            </a:gs>
            <a:gs pos="52000">
              <a:schemeClr val="bg1"/>
            </a:gs>
            <a:gs pos="100000">
              <a:schemeClr val="accent1">
                <a:lumMod val="75000"/>
              </a:schemeClr>
            </a:gs>
          </a:gsLst>
          <a:lin ang="16200000" scaled="1"/>
        </a:gradFill>
        <a:ln>
          <a:noFill/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ru-RU" sz="1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Подпрограмма «Организация досуга и предоставление услуг организаций культуры и доступа к музейным фондам» 44 716,2 тыс. рублей</a:t>
          </a:r>
          <a:endParaRPr lang="ru-RU" sz="16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C72D8D-3946-49B3-965E-0252B20ADEE3}" type="parTrans" cxnId="{4D330D37-7588-4370-9E3F-20337A2ED8EA}">
      <dgm:prSet/>
      <dgm:spPr/>
      <dgm:t>
        <a:bodyPr/>
        <a:lstStyle/>
        <a:p>
          <a:endParaRPr lang="ru-RU"/>
        </a:p>
      </dgm:t>
    </dgm:pt>
    <dgm:pt modelId="{48AC3733-19A1-4E9E-AA34-D0954457B576}" type="sibTrans" cxnId="{4D330D37-7588-4370-9E3F-20337A2ED8EA}">
      <dgm:prSet/>
      <dgm:spPr/>
      <dgm:t>
        <a:bodyPr/>
        <a:lstStyle/>
        <a:p>
          <a:endParaRPr lang="ru-RU"/>
        </a:p>
      </dgm:t>
    </dgm:pt>
    <dgm:pt modelId="{8678C995-4796-4396-A4B9-CBFBF977C272}">
      <dgm:prSet phldrT="[Текст]" custT="1"/>
      <dgm:spPr>
        <a:gradFill rotWithShape="0">
          <a:gsLst>
            <a:gs pos="0">
              <a:schemeClr val="accent6">
                <a:lumMod val="75000"/>
              </a:schemeClr>
            </a:gs>
            <a:gs pos="52000">
              <a:schemeClr val="bg1"/>
            </a:gs>
            <a:gs pos="100000">
              <a:schemeClr val="accent1">
                <a:lumMod val="75000"/>
              </a:schemeClr>
            </a:gs>
          </a:gsLst>
          <a:lin ang="16200000" scaled="1"/>
        </a:gradFill>
        <a:ln>
          <a:noFill/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ru-RU" sz="1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Подпрограмма «Создание условий для реализация муниципальной программы» </a:t>
          </a:r>
        </a:p>
        <a:p>
          <a:r>
            <a:rPr lang="ru-RU" sz="1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13 480,7 тыс. рублей</a:t>
          </a:r>
          <a:endParaRPr lang="ru-RU" sz="16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9979F80-664D-409F-8156-F6A53063E4C6}" type="parTrans" cxnId="{3BB5F01D-973D-47C3-A94D-2B7D03D48391}">
      <dgm:prSet/>
      <dgm:spPr/>
      <dgm:t>
        <a:bodyPr/>
        <a:lstStyle/>
        <a:p>
          <a:endParaRPr lang="ru-RU"/>
        </a:p>
      </dgm:t>
    </dgm:pt>
    <dgm:pt modelId="{3EE69CA6-255F-4562-BF96-1129304495E1}" type="sibTrans" cxnId="{3BB5F01D-973D-47C3-A94D-2B7D03D48391}">
      <dgm:prSet/>
      <dgm:spPr/>
      <dgm:t>
        <a:bodyPr/>
        <a:lstStyle/>
        <a:p>
          <a:endParaRPr lang="ru-RU"/>
        </a:p>
      </dgm:t>
    </dgm:pt>
    <dgm:pt modelId="{6986C4B9-B145-472D-B5FE-F8225511AC7D}">
      <dgm:prSet phldrT="[Текст]" custT="1"/>
      <dgm:spPr>
        <a:gradFill rotWithShape="0">
          <a:gsLst>
            <a:gs pos="0">
              <a:schemeClr val="accent6">
                <a:lumMod val="75000"/>
              </a:schemeClr>
            </a:gs>
            <a:gs pos="52000">
              <a:schemeClr val="bg1"/>
            </a:gs>
            <a:gs pos="100000">
              <a:schemeClr val="accent1">
                <a:lumMod val="75000"/>
              </a:schemeClr>
            </a:gs>
          </a:gsLst>
          <a:lin ang="16200000" scaled="1"/>
        </a:gradFill>
        <a:ln>
          <a:noFill/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ru-RU" sz="1300" dirty="0" smtClean="0"/>
            <a:t>    </a:t>
          </a:r>
          <a:r>
            <a:rPr lang="ru-RU" sz="1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Подпрограмма «Реализация национальной политики, развитие местного народного творчества» </a:t>
          </a:r>
          <a:r>
            <a:rPr lang="ru-RU" sz="1600" b="0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4 030,</a:t>
          </a:r>
          <a:r>
            <a:rPr lang="ru-RU" sz="1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 тыс. рублей</a:t>
          </a:r>
          <a:endParaRPr lang="ru-RU" sz="16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0A19B1F-4756-4B09-ADE7-D83714F4E966}" type="sibTrans" cxnId="{AA12733F-E9AE-4BF9-8B87-079B3FF10231}">
      <dgm:prSet/>
      <dgm:spPr/>
      <dgm:t>
        <a:bodyPr/>
        <a:lstStyle/>
        <a:p>
          <a:endParaRPr lang="ru-RU"/>
        </a:p>
      </dgm:t>
    </dgm:pt>
    <dgm:pt modelId="{739FDE78-2533-4329-8AC3-3A63DB680452}" type="parTrans" cxnId="{AA12733F-E9AE-4BF9-8B87-079B3FF10231}">
      <dgm:prSet/>
      <dgm:spPr/>
      <dgm:t>
        <a:bodyPr/>
        <a:lstStyle/>
        <a:p>
          <a:endParaRPr lang="ru-RU"/>
        </a:p>
      </dgm:t>
    </dgm:pt>
    <dgm:pt modelId="{6166C842-3454-4E35-8E0D-1CCF6F70E2CB}">
      <dgm:prSet phldrT="[Текст]" custT="1"/>
      <dgm:spPr>
        <a:gradFill rotWithShape="0">
          <a:gsLst>
            <a:gs pos="0">
              <a:schemeClr val="accent6">
                <a:lumMod val="75000"/>
              </a:schemeClr>
            </a:gs>
            <a:gs pos="52000">
              <a:schemeClr val="bg1"/>
            </a:gs>
            <a:gs pos="100000">
              <a:schemeClr val="accent1">
                <a:lumMod val="75000"/>
              </a:schemeClr>
            </a:gs>
          </a:gsLst>
          <a:lin ang="16200000" scaled="1"/>
        </a:gradFill>
        <a:ln>
          <a:noFill/>
        </a:ln>
        <a:effectLst>
          <a:innerShdw blurRad="114300">
            <a:prstClr val="black"/>
          </a:innerShdw>
          <a:reflection blurRad="6350" stA="50000" endA="300" endPos="55500" dist="50800" dir="5400000" sy="-100000" algn="bl" rotWithShape="0"/>
        </a:effectLst>
      </dgm:spPr>
      <dgm:t>
        <a:bodyPr/>
        <a:lstStyle/>
        <a:p>
          <a:r>
            <a:rPr lang="ru-RU" sz="1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Проведение районных праздников и мероприятий 200,0 тыс. рублей</a:t>
          </a:r>
          <a:endParaRPr lang="ru-RU" sz="16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37FA5B9-18E5-4416-AD15-123923851ED8}" type="parTrans" cxnId="{6D9CD42D-D212-47B3-A3D6-3E6EF7E21C70}">
      <dgm:prSet/>
      <dgm:spPr/>
      <dgm:t>
        <a:bodyPr/>
        <a:lstStyle/>
        <a:p>
          <a:endParaRPr lang="ru-RU"/>
        </a:p>
      </dgm:t>
    </dgm:pt>
    <dgm:pt modelId="{BC4C99D4-E666-4767-B9CF-E9876F483643}" type="sibTrans" cxnId="{6D9CD42D-D212-47B3-A3D6-3E6EF7E21C70}">
      <dgm:prSet/>
      <dgm:spPr/>
      <dgm:t>
        <a:bodyPr/>
        <a:lstStyle/>
        <a:p>
          <a:endParaRPr lang="ru-RU"/>
        </a:p>
      </dgm:t>
    </dgm:pt>
    <dgm:pt modelId="{CC40E849-C888-4AC7-910D-E24D8544BF0D}" type="pres">
      <dgm:prSet presAssocID="{F84F6C66-5521-40C2-99FF-C86F056ED85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170B91E-7745-44B8-97A4-A475B63696D5}" type="pres">
      <dgm:prSet presAssocID="{F84F6C66-5521-40C2-99FF-C86F056ED85A}" presName="Name1" presStyleCnt="0"/>
      <dgm:spPr/>
    </dgm:pt>
    <dgm:pt modelId="{B63202F2-F136-4A53-BBC0-18A18E8C1FF9}" type="pres">
      <dgm:prSet presAssocID="{F84F6C66-5521-40C2-99FF-C86F056ED85A}" presName="cycle" presStyleCnt="0"/>
      <dgm:spPr/>
    </dgm:pt>
    <dgm:pt modelId="{7E7B918D-80DD-4DD8-AF7E-2AC82BB8EC7D}" type="pres">
      <dgm:prSet presAssocID="{F84F6C66-5521-40C2-99FF-C86F056ED85A}" presName="srcNode" presStyleLbl="node1" presStyleIdx="0" presStyleCnt="7"/>
      <dgm:spPr/>
    </dgm:pt>
    <dgm:pt modelId="{30C4D84D-83B0-4115-B1BA-BB76086E6A0A}" type="pres">
      <dgm:prSet presAssocID="{F84F6C66-5521-40C2-99FF-C86F056ED85A}" presName="conn" presStyleLbl="parChTrans1D2" presStyleIdx="0" presStyleCnt="1"/>
      <dgm:spPr/>
      <dgm:t>
        <a:bodyPr/>
        <a:lstStyle/>
        <a:p>
          <a:endParaRPr lang="ru-RU"/>
        </a:p>
      </dgm:t>
    </dgm:pt>
    <dgm:pt modelId="{A159ED3E-2BCE-454E-809E-1592E13B2FD6}" type="pres">
      <dgm:prSet presAssocID="{F84F6C66-5521-40C2-99FF-C86F056ED85A}" presName="extraNode" presStyleLbl="node1" presStyleIdx="0" presStyleCnt="7"/>
      <dgm:spPr/>
    </dgm:pt>
    <dgm:pt modelId="{566083D9-89B6-435D-846D-36DACD77A22D}" type="pres">
      <dgm:prSet presAssocID="{F84F6C66-5521-40C2-99FF-C86F056ED85A}" presName="dstNode" presStyleLbl="node1" presStyleIdx="0" presStyleCnt="7"/>
      <dgm:spPr/>
    </dgm:pt>
    <dgm:pt modelId="{854879FE-BE8F-4624-AAD6-7DAD88595B55}" type="pres">
      <dgm:prSet presAssocID="{A42DB187-3135-4C98-9D1D-37EECE5C3DAA}" presName="text_1" presStyleLbl="node1" presStyleIdx="0" presStyleCnt="7" custScaleX="103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EA7A6-9687-48F0-B5E9-2EC6C67105D3}" type="pres">
      <dgm:prSet presAssocID="{A42DB187-3135-4C98-9D1D-37EECE5C3DAA}" presName="accent_1" presStyleCnt="0"/>
      <dgm:spPr/>
    </dgm:pt>
    <dgm:pt modelId="{2CC09460-0385-4576-B212-932E023A1EEB}" type="pres">
      <dgm:prSet presAssocID="{A42DB187-3135-4C98-9D1D-37EECE5C3DAA}" presName="accentRepeatNode" presStyleLbl="solidFgAcc1" presStyleIdx="0" presStyleCnt="7"/>
      <dgm:sp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6200000" scaled="1"/>
          <a:tileRect/>
        </a:gradFill>
        <a:ln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0"/>
          </a:gradFill>
        </a:ln>
        <a:effectLst>
          <a:innerShdw blurRad="114300">
            <a:prstClr val="black"/>
          </a:innerShdw>
        </a:effectLst>
      </dgm:spPr>
      <dgm:t>
        <a:bodyPr/>
        <a:lstStyle/>
        <a:p>
          <a:endParaRPr lang="ru-RU"/>
        </a:p>
      </dgm:t>
    </dgm:pt>
    <dgm:pt modelId="{ABF9D1C6-CDD4-4E4B-8A98-3FF90DFDD12A}" type="pres">
      <dgm:prSet presAssocID="{71A1EDB5-EF27-44FF-8848-BD77D572C3EC}" presName="text_2" presStyleLbl="node1" presStyleIdx="1" presStyleCnt="7" custScaleX="1029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D0D0C5-5F25-48A0-9048-83C9F54662E6}" type="pres">
      <dgm:prSet presAssocID="{71A1EDB5-EF27-44FF-8848-BD77D572C3EC}" presName="accent_2" presStyleCnt="0"/>
      <dgm:spPr/>
    </dgm:pt>
    <dgm:pt modelId="{9A094A17-BD9E-4F96-872F-1B0CA58639B0}" type="pres">
      <dgm:prSet presAssocID="{71A1EDB5-EF27-44FF-8848-BD77D572C3EC}" presName="accentRepeatNode" presStyleLbl="solidFgAcc1" presStyleIdx="1" presStyleCnt="7"/>
      <dgm:sp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6200000" scaled="1"/>
          <a:tileRect/>
        </a:gradFill>
        <a:effectLst>
          <a:innerShdw blurRad="114300">
            <a:prstClr val="black"/>
          </a:innerShdw>
        </a:effectLst>
      </dgm:spPr>
      <dgm:t>
        <a:bodyPr/>
        <a:lstStyle/>
        <a:p>
          <a:endParaRPr lang="ru-RU"/>
        </a:p>
      </dgm:t>
    </dgm:pt>
    <dgm:pt modelId="{68D137DA-4095-406C-8CFF-544480D68D8C}" type="pres">
      <dgm:prSet presAssocID="{FEE30B3A-C4F8-4EC6-8EA4-5753C35FC2EA}" presName="text_3" presStyleLbl="node1" presStyleIdx="2" presStyleCnt="7" custScaleX="1029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004D92-490C-488B-866F-95632BEE4847}" type="pres">
      <dgm:prSet presAssocID="{FEE30B3A-C4F8-4EC6-8EA4-5753C35FC2EA}" presName="accent_3" presStyleCnt="0"/>
      <dgm:spPr/>
    </dgm:pt>
    <dgm:pt modelId="{666F0470-AA64-4EAB-A3C2-C237F6CC60A4}" type="pres">
      <dgm:prSet presAssocID="{FEE30B3A-C4F8-4EC6-8EA4-5753C35FC2EA}" presName="accentRepeatNode" presStyleLbl="solidFgAcc1" presStyleIdx="2" presStyleCnt="7"/>
      <dgm:spPr>
        <a:gradFill rotWithShape="0">
          <a:gsLst>
            <a:gs pos="0">
              <a:schemeClr val="accent6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6200000" scaled="1"/>
        </a:gradFill>
        <a:effectLst>
          <a:innerShdw blurRad="114300">
            <a:prstClr val="black"/>
          </a:innerShdw>
        </a:effectLst>
      </dgm:spPr>
      <dgm:t>
        <a:bodyPr/>
        <a:lstStyle/>
        <a:p>
          <a:endParaRPr lang="ru-RU"/>
        </a:p>
      </dgm:t>
    </dgm:pt>
    <dgm:pt modelId="{903B107A-D78B-46A9-A8A2-5C3B0A257A0B}" type="pres">
      <dgm:prSet presAssocID="{6986C4B9-B145-472D-B5FE-F8225511AC7D}" presName="text_4" presStyleLbl="node1" presStyleIdx="3" presStyleCnt="7" custScaleX="1030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0BEAE-9972-400B-9781-7B88ACAF8BAD}" type="pres">
      <dgm:prSet presAssocID="{6986C4B9-B145-472D-B5FE-F8225511AC7D}" presName="accent_4" presStyleCnt="0"/>
      <dgm:spPr/>
    </dgm:pt>
    <dgm:pt modelId="{7FF197B5-19DF-437E-8EA4-F5EF1D7448A3}" type="pres">
      <dgm:prSet presAssocID="{6986C4B9-B145-472D-B5FE-F8225511AC7D}" presName="accentRepeatNode" presStyleLbl="solidFgAcc1" presStyleIdx="3" presStyleCnt="7"/>
      <dgm:spPr>
        <a:gradFill rotWithShape="0">
          <a:gsLst>
            <a:gs pos="0">
              <a:schemeClr val="accent6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6200000" scaled="1"/>
        </a:gradFill>
        <a:effectLst>
          <a:innerShdw blurRad="114300">
            <a:prstClr val="black"/>
          </a:innerShdw>
        </a:effectLst>
      </dgm:spPr>
      <dgm:t>
        <a:bodyPr/>
        <a:lstStyle/>
        <a:p>
          <a:endParaRPr lang="ru-RU"/>
        </a:p>
      </dgm:t>
    </dgm:pt>
    <dgm:pt modelId="{E9A38612-337A-4F25-8484-496E42FB827C}" type="pres">
      <dgm:prSet presAssocID="{57D1A95B-FCA3-4CCF-BC28-0705EF0DA074}" presName="text_5" presStyleLbl="node1" presStyleIdx="4" presStyleCnt="7" custScaleX="100854" custLinFactNeighborX="1139" custLinFactNeighborY="-4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A88A3A-E085-46B3-9AE4-42E990E45359}" type="pres">
      <dgm:prSet presAssocID="{57D1A95B-FCA3-4CCF-BC28-0705EF0DA074}" presName="accent_5" presStyleCnt="0"/>
      <dgm:spPr/>
    </dgm:pt>
    <dgm:pt modelId="{22575A18-223C-4A93-B3F0-1CA215286AC0}" type="pres">
      <dgm:prSet presAssocID="{57D1A95B-FCA3-4CCF-BC28-0705EF0DA074}" presName="accentRepeatNode" presStyleLbl="solidFgAcc1" presStyleIdx="4" presStyleCnt="7"/>
      <dgm:sp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6200000" scaled="1"/>
          <a:tileRect/>
        </a:gradFill>
        <a:effectLst>
          <a:innerShdw blurRad="114300">
            <a:prstClr val="black"/>
          </a:innerShdw>
        </a:effectLst>
      </dgm:spPr>
      <dgm:t>
        <a:bodyPr/>
        <a:lstStyle/>
        <a:p>
          <a:endParaRPr lang="ru-RU"/>
        </a:p>
      </dgm:t>
    </dgm:pt>
    <dgm:pt modelId="{DB856AD9-18FC-422D-BFE9-B20F05BB17B7}" type="pres">
      <dgm:prSet presAssocID="{8678C995-4796-4396-A4B9-CBFBF977C272}" presName="text_6" presStyleLbl="node1" presStyleIdx="5" presStyleCnt="7" custScaleX="101832" custScaleY="101144" custLinFactNeighborX="853" custLinFactNeighborY="-5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84CE6A-F3FC-404F-996D-A5A0E220538E}" type="pres">
      <dgm:prSet presAssocID="{8678C995-4796-4396-A4B9-CBFBF977C272}" presName="accent_6" presStyleCnt="0"/>
      <dgm:spPr/>
    </dgm:pt>
    <dgm:pt modelId="{40BF02B9-9F94-4357-980E-8F3E7121E9A6}" type="pres">
      <dgm:prSet presAssocID="{8678C995-4796-4396-A4B9-CBFBF977C272}" presName="accentRepeatNode" presStyleLbl="solidFgAcc1" presStyleIdx="5" presStyleCnt="7"/>
      <dgm:spPr>
        <a:gradFill rotWithShape="0">
          <a:gsLst>
            <a:gs pos="0">
              <a:schemeClr val="accent6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6200000" scaled="1"/>
        </a:gradFill>
        <a:effectLst>
          <a:innerShdw blurRad="114300">
            <a:prstClr val="black"/>
          </a:innerShdw>
        </a:effectLst>
      </dgm:spPr>
      <dgm:t>
        <a:bodyPr/>
        <a:lstStyle/>
        <a:p>
          <a:endParaRPr lang="ru-RU"/>
        </a:p>
      </dgm:t>
    </dgm:pt>
    <dgm:pt modelId="{159FF911-FFAA-41B9-80CC-23B04AF22AD8}" type="pres">
      <dgm:prSet presAssocID="{6166C842-3454-4E35-8E0D-1CCF6F70E2CB}" presName="text_7" presStyleLbl="node1" presStyleIdx="6" presStyleCnt="7" custScaleX="102779" custScaleY="110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CDC42D-2BF6-4FC9-B5FA-4C99E8A3DE3C}" type="pres">
      <dgm:prSet presAssocID="{6166C842-3454-4E35-8E0D-1CCF6F70E2CB}" presName="accent_7" presStyleCnt="0"/>
      <dgm:spPr/>
    </dgm:pt>
    <dgm:pt modelId="{FCAB0A49-B7D1-4DF3-A0F2-205084D70AD4}" type="pres">
      <dgm:prSet presAssocID="{6166C842-3454-4E35-8E0D-1CCF6F70E2CB}" presName="accentRepeatNode" presStyleLbl="solidFgAcc1" presStyleIdx="6" presStyleCnt="7"/>
      <dgm:spPr>
        <a:gradFill rotWithShape="0">
          <a:gsLst>
            <a:gs pos="0">
              <a:schemeClr val="accent6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6200000" scaled="1"/>
        </a:gradFill>
        <a:effectLst>
          <a:innerShdw blurRad="114300">
            <a:prstClr val="black"/>
          </a:innerShdw>
          <a:reflection blurRad="6350" stA="50000" endA="300" endPos="55500" dist="50800" dir="5400000" sy="-100000" algn="bl" rotWithShape="0"/>
        </a:effectLst>
      </dgm:spPr>
      <dgm:t>
        <a:bodyPr/>
        <a:lstStyle/>
        <a:p>
          <a:endParaRPr lang="ru-RU"/>
        </a:p>
      </dgm:t>
    </dgm:pt>
  </dgm:ptLst>
  <dgm:cxnLst>
    <dgm:cxn modelId="{CF3A119F-2682-483C-87C1-0C802C7B2A8B}" type="presOf" srcId="{FEE30B3A-C4F8-4EC6-8EA4-5753C35FC2EA}" destId="{68D137DA-4095-406C-8CFF-544480D68D8C}" srcOrd="0" destOrd="0" presId="urn:microsoft.com/office/officeart/2008/layout/VerticalCurvedList"/>
    <dgm:cxn modelId="{02DF88C0-07CE-49E7-91D1-17FD22084D01}" srcId="{F84F6C66-5521-40C2-99FF-C86F056ED85A}" destId="{57D1A95B-FCA3-4CCF-BC28-0705EF0DA074}" srcOrd="4" destOrd="0" parTransId="{1191505A-3AE0-48A1-8DBF-71E3C42AB60A}" sibTransId="{875898E9-CE1B-4FC3-A10D-75A6FED452FD}"/>
    <dgm:cxn modelId="{B2FD290F-A12C-411E-AC92-AF7C602D2D99}" srcId="{F84F6C66-5521-40C2-99FF-C86F056ED85A}" destId="{A42DB187-3135-4C98-9D1D-37EECE5C3DAA}" srcOrd="0" destOrd="0" parTransId="{3FF8DFCD-AAF2-49B2-A066-9924369639BF}" sibTransId="{6AB27FEB-6B46-4226-A3D0-F39ED297C4D3}"/>
    <dgm:cxn modelId="{AA12733F-E9AE-4BF9-8B87-079B3FF10231}" srcId="{F84F6C66-5521-40C2-99FF-C86F056ED85A}" destId="{6986C4B9-B145-472D-B5FE-F8225511AC7D}" srcOrd="3" destOrd="0" parTransId="{739FDE78-2533-4329-8AC3-3A63DB680452}" sibTransId="{60A19B1F-4756-4B09-ADE7-D83714F4E966}"/>
    <dgm:cxn modelId="{AC41D241-A6AC-4286-B272-479F7E042781}" type="presOf" srcId="{F84F6C66-5521-40C2-99FF-C86F056ED85A}" destId="{CC40E849-C888-4AC7-910D-E24D8544BF0D}" srcOrd="0" destOrd="0" presId="urn:microsoft.com/office/officeart/2008/layout/VerticalCurvedList"/>
    <dgm:cxn modelId="{7D62BAFF-7F47-4B97-B4DE-8E37A9DAE2F0}" type="presOf" srcId="{6AB27FEB-6B46-4226-A3D0-F39ED297C4D3}" destId="{30C4D84D-83B0-4115-B1BA-BB76086E6A0A}" srcOrd="0" destOrd="0" presId="urn:microsoft.com/office/officeart/2008/layout/VerticalCurvedList"/>
    <dgm:cxn modelId="{78B8ACB8-A8BD-4997-AA22-FC37C8D8B14D}" type="presOf" srcId="{A42DB187-3135-4C98-9D1D-37EECE5C3DAA}" destId="{854879FE-BE8F-4624-AAD6-7DAD88595B55}" srcOrd="0" destOrd="0" presId="urn:microsoft.com/office/officeart/2008/layout/VerticalCurvedList"/>
    <dgm:cxn modelId="{83D42AE2-42A2-42CA-B66A-5C139190343D}" type="presOf" srcId="{6986C4B9-B145-472D-B5FE-F8225511AC7D}" destId="{903B107A-D78B-46A9-A8A2-5C3B0A257A0B}" srcOrd="0" destOrd="0" presId="urn:microsoft.com/office/officeart/2008/layout/VerticalCurvedList"/>
    <dgm:cxn modelId="{3BB5F01D-973D-47C3-A94D-2B7D03D48391}" srcId="{F84F6C66-5521-40C2-99FF-C86F056ED85A}" destId="{8678C995-4796-4396-A4B9-CBFBF977C272}" srcOrd="5" destOrd="0" parTransId="{19979F80-664D-409F-8156-F6A53063E4C6}" sibTransId="{3EE69CA6-255F-4562-BF96-1129304495E1}"/>
    <dgm:cxn modelId="{6D9CD42D-D212-47B3-A3D6-3E6EF7E21C70}" srcId="{F84F6C66-5521-40C2-99FF-C86F056ED85A}" destId="{6166C842-3454-4E35-8E0D-1CCF6F70E2CB}" srcOrd="6" destOrd="0" parTransId="{A37FA5B9-18E5-4416-AD15-123923851ED8}" sibTransId="{BC4C99D4-E666-4767-B9CF-E9876F483643}"/>
    <dgm:cxn modelId="{4D330D37-7588-4370-9E3F-20337A2ED8EA}" srcId="{F84F6C66-5521-40C2-99FF-C86F056ED85A}" destId="{71A1EDB5-EF27-44FF-8848-BD77D572C3EC}" srcOrd="1" destOrd="0" parTransId="{44C72D8D-3946-49B3-965E-0252B20ADEE3}" sibTransId="{48AC3733-19A1-4E9E-AA34-D0954457B576}"/>
    <dgm:cxn modelId="{1D85FD54-2BA3-4031-885B-9D915FD5A07B}" type="presOf" srcId="{57D1A95B-FCA3-4CCF-BC28-0705EF0DA074}" destId="{E9A38612-337A-4F25-8484-496E42FB827C}" srcOrd="0" destOrd="0" presId="urn:microsoft.com/office/officeart/2008/layout/VerticalCurvedList"/>
    <dgm:cxn modelId="{87A77F23-99C9-4787-BAC0-A378B6B09F72}" srcId="{F84F6C66-5521-40C2-99FF-C86F056ED85A}" destId="{FEE30B3A-C4F8-4EC6-8EA4-5753C35FC2EA}" srcOrd="2" destOrd="0" parTransId="{1D84F916-3CFF-412E-BF63-BD08EBD75A9E}" sibTransId="{309CF2EB-9F89-4689-B3E6-BCE404DB5074}"/>
    <dgm:cxn modelId="{88684AFA-3354-4201-8766-EE9A2893EA95}" type="presOf" srcId="{71A1EDB5-EF27-44FF-8848-BD77D572C3EC}" destId="{ABF9D1C6-CDD4-4E4B-8A98-3FF90DFDD12A}" srcOrd="0" destOrd="0" presId="urn:microsoft.com/office/officeart/2008/layout/VerticalCurvedList"/>
    <dgm:cxn modelId="{7750AB7E-094C-4F02-8FB8-E8AC786A5D6D}" type="presOf" srcId="{8678C995-4796-4396-A4B9-CBFBF977C272}" destId="{DB856AD9-18FC-422D-BFE9-B20F05BB17B7}" srcOrd="0" destOrd="0" presId="urn:microsoft.com/office/officeart/2008/layout/VerticalCurvedList"/>
    <dgm:cxn modelId="{8612A0CA-CD9E-46BB-82BE-BFE791853F18}" type="presOf" srcId="{6166C842-3454-4E35-8E0D-1CCF6F70E2CB}" destId="{159FF911-FFAA-41B9-80CC-23B04AF22AD8}" srcOrd="0" destOrd="0" presId="urn:microsoft.com/office/officeart/2008/layout/VerticalCurvedList"/>
    <dgm:cxn modelId="{D39552C1-0078-48C2-91FB-B658128E9ABA}" type="presParOf" srcId="{CC40E849-C888-4AC7-910D-E24D8544BF0D}" destId="{3170B91E-7745-44B8-97A4-A475B63696D5}" srcOrd="0" destOrd="0" presId="urn:microsoft.com/office/officeart/2008/layout/VerticalCurvedList"/>
    <dgm:cxn modelId="{17B1D579-85E2-4FC9-87F7-4E835A3CA522}" type="presParOf" srcId="{3170B91E-7745-44B8-97A4-A475B63696D5}" destId="{B63202F2-F136-4A53-BBC0-18A18E8C1FF9}" srcOrd="0" destOrd="0" presId="urn:microsoft.com/office/officeart/2008/layout/VerticalCurvedList"/>
    <dgm:cxn modelId="{49DDE468-C1B5-4EA3-B82B-21322A89BCA3}" type="presParOf" srcId="{B63202F2-F136-4A53-BBC0-18A18E8C1FF9}" destId="{7E7B918D-80DD-4DD8-AF7E-2AC82BB8EC7D}" srcOrd="0" destOrd="0" presId="urn:microsoft.com/office/officeart/2008/layout/VerticalCurvedList"/>
    <dgm:cxn modelId="{BB565844-6C22-42FC-8C42-3EFCF7F238CB}" type="presParOf" srcId="{B63202F2-F136-4A53-BBC0-18A18E8C1FF9}" destId="{30C4D84D-83B0-4115-B1BA-BB76086E6A0A}" srcOrd="1" destOrd="0" presId="urn:microsoft.com/office/officeart/2008/layout/VerticalCurvedList"/>
    <dgm:cxn modelId="{E2596E7A-280A-429F-B1BD-027A98A07E69}" type="presParOf" srcId="{B63202F2-F136-4A53-BBC0-18A18E8C1FF9}" destId="{A159ED3E-2BCE-454E-809E-1592E13B2FD6}" srcOrd="2" destOrd="0" presId="urn:microsoft.com/office/officeart/2008/layout/VerticalCurvedList"/>
    <dgm:cxn modelId="{59AC0AC1-0925-4714-A19C-829CFF0DC8F1}" type="presParOf" srcId="{B63202F2-F136-4A53-BBC0-18A18E8C1FF9}" destId="{566083D9-89B6-435D-846D-36DACD77A22D}" srcOrd="3" destOrd="0" presId="urn:microsoft.com/office/officeart/2008/layout/VerticalCurvedList"/>
    <dgm:cxn modelId="{69424C91-AE26-4E28-A671-8B083F56FF7D}" type="presParOf" srcId="{3170B91E-7745-44B8-97A4-A475B63696D5}" destId="{854879FE-BE8F-4624-AAD6-7DAD88595B55}" srcOrd="1" destOrd="0" presId="urn:microsoft.com/office/officeart/2008/layout/VerticalCurvedList"/>
    <dgm:cxn modelId="{25964F51-1E5E-4985-A6DC-9274505DD340}" type="presParOf" srcId="{3170B91E-7745-44B8-97A4-A475B63696D5}" destId="{576EA7A6-9687-48F0-B5E9-2EC6C67105D3}" srcOrd="2" destOrd="0" presId="urn:microsoft.com/office/officeart/2008/layout/VerticalCurvedList"/>
    <dgm:cxn modelId="{F5E36092-269D-48ED-9975-B588B36A983A}" type="presParOf" srcId="{576EA7A6-9687-48F0-B5E9-2EC6C67105D3}" destId="{2CC09460-0385-4576-B212-932E023A1EEB}" srcOrd="0" destOrd="0" presId="urn:microsoft.com/office/officeart/2008/layout/VerticalCurvedList"/>
    <dgm:cxn modelId="{6CFD455F-D015-440D-BC03-EABD7EA6CC39}" type="presParOf" srcId="{3170B91E-7745-44B8-97A4-A475B63696D5}" destId="{ABF9D1C6-CDD4-4E4B-8A98-3FF90DFDD12A}" srcOrd="3" destOrd="0" presId="urn:microsoft.com/office/officeart/2008/layout/VerticalCurvedList"/>
    <dgm:cxn modelId="{432DF648-B3C1-4B6C-9FF0-AADE9C3132C9}" type="presParOf" srcId="{3170B91E-7745-44B8-97A4-A475B63696D5}" destId="{E8D0D0C5-5F25-48A0-9048-83C9F54662E6}" srcOrd="4" destOrd="0" presId="urn:microsoft.com/office/officeart/2008/layout/VerticalCurvedList"/>
    <dgm:cxn modelId="{9E4A08D3-6925-41D5-AE86-25D32FBD0FAB}" type="presParOf" srcId="{E8D0D0C5-5F25-48A0-9048-83C9F54662E6}" destId="{9A094A17-BD9E-4F96-872F-1B0CA58639B0}" srcOrd="0" destOrd="0" presId="urn:microsoft.com/office/officeart/2008/layout/VerticalCurvedList"/>
    <dgm:cxn modelId="{CC98222F-4E52-409E-8A4B-2B3D7E9D4018}" type="presParOf" srcId="{3170B91E-7745-44B8-97A4-A475B63696D5}" destId="{68D137DA-4095-406C-8CFF-544480D68D8C}" srcOrd="5" destOrd="0" presId="urn:microsoft.com/office/officeart/2008/layout/VerticalCurvedList"/>
    <dgm:cxn modelId="{26131348-CFD7-4269-96D6-8EB2CE896BE8}" type="presParOf" srcId="{3170B91E-7745-44B8-97A4-A475B63696D5}" destId="{3B004D92-490C-488B-866F-95632BEE4847}" srcOrd="6" destOrd="0" presId="urn:microsoft.com/office/officeart/2008/layout/VerticalCurvedList"/>
    <dgm:cxn modelId="{71BB5E27-341B-4E9E-A474-8039AFE0B0E8}" type="presParOf" srcId="{3B004D92-490C-488B-866F-95632BEE4847}" destId="{666F0470-AA64-4EAB-A3C2-C237F6CC60A4}" srcOrd="0" destOrd="0" presId="urn:microsoft.com/office/officeart/2008/layout/VerticalCurvedList"/>
    <dgm:cxn modelId="{5E85EF7B-A271-418C-B8A7-0BEE13AB3F46}" type="presParOf" srcId="{3170B91E-7745-44B8-97A4-A475B63696D5}" destId="{903B107A-D78B-46A9-A8A2-5C3B0A257A0B}" srcOrd="7" destOrd="0" presId="urn:microsoft.com/office/officeart/2008/layout/VerticalCurvedList"/>
    <dgm:cxn modelId="{FD27EF43-847C-43A1-9396-A9021DB7525F}" type="presParOf" srcId="{3170B91E-7745-44B8-97A4-A475B63696D5}" destId="{F280BEAE-9972-400B-9781-7B88ACAF8BAD}" srcOrd="8" destOrd="0" presId="urn:microsoft.com/office/officeart/2008/layout/VerticalCurvedList"/>
    <dgm:cxn modelId="{BBEDD046-14C5-4DC8-BC37-8A07CDC25607}" type="presParOf" srcId="{F280BEAE-9972-400B-9781-7B88ACAF8BAD}" destId="{7FF197B5-19DF-437E-8EA4-F5EF1D7448A3}" srcOrd="0" destOrd="0" presId="urn:microsoft.com/office/officeart/2008/layout/VerticalCurvedList"/>
    <dgm:cxn modelId="{2D4A99B8-D4DC-4ECB-922D-3C248A8116B2}" type="presParOf" srcId="{3170B91E-7745-44B8-97A4-A475B63696D5}" destId="{E9A38612-337A-4F25-8484-496E42FB827C}" srcOrd="9" destOrd="0" presId="urn:microsoft.com/office/officeart/2008/layout/VerticalCurvedList"/>
    <dgm:cxn modelId="{0AEA1D60-AB08-412E-965B-E783755A8543}" type="presParOf" srcId="{3170B91E-7745-44B8-97A4-A475B63696D5}" destId="{FAA88A3A-E085-46B3-9AE4-42E990E45359}" srcOrd="10" destOrd="0" presId="urn:microsoft.com/office/officeart/2008/layout/VerticalCurvedList"/>
    <dgm:cxn modelId="{D5885E0B-A1B2-4C0D-AB7B-150ACF67E5F8}" type="presParOf" srcId="{FAA88A3A-E085-46B3-9AE4-42E990E45359}" destId="{22575A18-223C-4A93-B3F0-1CA215286AC0}" srcOrd="0" destOrd="0" presId="urn:microsoft.com/office/officeart/2008/layout/VerticalCurvedList"/>
    <dgm:cxn modelId="{4C3B203A-017C-4DCE-B940-8DA0037982B6}" type="presParOf" srcId="{3170B91E-7745-44B8-97A4-A475B63696D5}" destId="{DB856AD9-18FC-422D-BFE9-B20F05BB17B7}" srcOrd="11" destOrd="0" presId="urn:microsoft.com/office/officeart/2008/layout/VerticalCurvedList"/>
    <dgm:cxn modelId="{9C8571B2-DC20-486C-9ABF-9888CC10D191}" type="presParOf" srcId="{3170B91E-7745-44B8-97A4-A475B63696D5}" destId="{1D84CE6A-F3FC-404F-996D-A5A0E220538E}" srcOrd="12" destOrd="0" presId="urn:microsoft.com/office/officeart/2008/layout/VerticalCurvedList"/>
    <dgm:cxn modelId="{E1242990-014A-4C8A-94D0-61CA6EAF6823}" type="presParOf" srcId="{1D84CE6A-F3FC-404F-996D-A5A0E220538E}" destId="{40BF02B9-9F94-4357-980E-8F3E7121E9A6}" srcOrd="0" destOrd="0" presId="urn:microsoft.com/office/officeart/2008/layout/VerticalCurvedList"/>
    <dgm:cxn modelId="{D311205F-CC05-488E-8636-C4A49E1D1CE8}" type="presParOf" srcId="{3170B91E-7745-44B8-97A4-A475B63696D5}" destId="{159FF911-FFAA-41B9-80CC-23B04AF22AD8}" srcOrd="13" destOrd="0" presId="urn:microsoft.com/office/officeart/2008/layout/VerticalCurvedList"/>
    <dgm:cxn modelId="{15F05758-5CD4-4DCC-9E0F-DD60EDF6397D}" type="presParOf" srcId="{3170B91E-7745-44B8-97A4-A475B63696D5}" destId="{7FCDC42D-2BF6-4FC9-B5FA-4C99E8A3DE3C}" srcOrd="14" destOrd="0" presId="urn:microsoft.com/office/officeart/2008/layout/VerticalCurvedList"/>
    <dgm:cxn modelId="{56D71ABE-1290-4FA8-A7E9-32EC0E3C72FC}" type="presParOf" srcId="{7FCDC42D-2BF6-4FC9-B5FA-4C99E8A3DE3C}" destId="{FCAB0A49-B7D1-4DF3-A0F2-205084D70AD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84F6C66-5521-40C2-99FF-C86F056ED85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2DB187-3135-4C98-9D1D-37EECE5C3DAA}">
      <dgm:prSet phldrT="[Текст]" custT="1"/>
      <dgm:spPr>
        <a:gradFill rotWithShape="0">
          <a:gsLst>
            <a:gs pos="0">
              <a:schemeClr val="accent6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ln>
          <a:noFill/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ru-RU" sz="1500" dirty="0" smtClean="0"/>
            <a:t>  </a:t>
          </a:r>
          <a:r>
            <a:rPr lang="ru-RU" sz="1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Выплата пособия при устройстве опекаемых детей в семью 579,2 тыс. рублей; выплата денежных средств на содержание усыновленных (удочеренных) детей 400,0 тыс. рублей</a:t>
          </a:r>
          <a:endParaRPr lang="ru-RU" sz="16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F8DFCD-AAF2-49B2-A066-9924369639BF}" type="parTrans" cxnId="{B2FD290F-A12C-411E-AC92-AF7C602D2D99}">
      <dgm:prSet/>
      <dgm:spPr/>
      <dgm:t>
        <a:bodyPr/>
        <a:lstStyle/>
        <a:p>
          <a:endParaRPr lang="ru-RU"/>
        </a:p>
      </dgm:t>
    </dgm:pt>
    <dgm:pt modelId="{6AB27FEB-6B46-4226-A3D0-F39ED297C4D3}" type="sibTrans" cxnId="{B2FD290F-A12C-411E-AC92-AF7C602D2D99}">
      <dgm:prSet/>
      <dgm:spPr/>
      <dgm:t>
        <a:bodyPr/>
        <a:lstStyle/>
        <a:p>
          <a:endParaRPr lang="ru-RU"/>
        </a:p>
      </dgm:t>
    </dgm:pt>
    <dgm:pt modelId="{FEE30B3A-C4F8-4EC6-8EA4-5753C35FC2EA}">
      <dgm:prSet phldrT="[Текст]"/>
      <dgm:spPr>
        <a:gradFill rotWithShape="0">
          <a:gsLst>
            <a:gs pos="0">
              <a:schemeClr val="accent6">
                <a:lumMod val="75000"/>
              </a:schemeClr>
            </a:gs>
            <a:gs pos="52000">
              <a:schemeClr val="bg1"/>
            </a:gs>
            <a:gs pos="100000">
              <a:schemeClr val="accent1">
                <a:lumMod val="75000"/>
              </a:schemeClr>
            </a:gs>
          </a:gsLst>
          <a:lin ang="16200000" scaled="1"/>
        </a:gradFill>
        <a:ln>
          <a:noFill/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Доплата к пенсии муниципальных служащих 1090,0 тыс. рублей; социальная поддержка старшего поколения 60,0 тыс. рублей</a:t>
          </a:r>
          <a:endParaRPr lang="ru-RU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84F916-3CFF-412E-BF63-BD08EBD75A9E}" type="parTrans" cxnId="{87A77F23-99C9-4787-BAC0-A378B6B09F72}">
      <dgm:prSet/>
      <dgm:spPr/>
      <dgm:t>
        <a:bodyPr/>
        <a:lstStyle/>
        <a:p>
          <a:endParaRPr lang="ru-RU"/>
        </a:p>
      </dgm:t>
    </dgm:pt>
    <dgm:pt modelId="{309CF2EB-9F89-4689-B3E6-BCE404DB5074}" type="sibTrans" cxnId="{87A77F23-99C9-4787-BAC0-A378B6B09F72}">
      <dgm:prSet/>
      <dgm:spPr/>
      <dgm:t>
        <a:bodyPr/>
        <a:lstStyle/>
        <a:p>
          <a:endParaRPr lang="ru-RU"/>
        </a:p>
      </dgm:t>
    </dgm:pt>
    <dgm:pt modelId="{6986C4B9-B145-472D-B5FE-F8225511AC7D}">
      <dgm:prSet phldrT="[Текст]"/>
      <dgm:spPr>
        <a:gradFill rotWithShape="0">
          <a:gsLst>
            <a:gs pos="0">
              <a:schemeClr val="accent6">
                <a:lumMod val="75000"/>
              </a:schemeClr>
            </a:gs>
            <a:gs pos="52000">
              <a:schemeClr val="bg1"/>
            </a:gs>
            <a:gs pos="100000">
              <a:schemeClr val="accent1">
                <a:lumMod val="75000"/>
              </a:schemeClr>
            </a:gs>
          </a:gsLst>
          <a:lin ang="16200000" scaled="1"/>
        </a:gradFill>
        <a:ln>
          <a:noFill/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Компенсация части родительской платы за содержание ребенка в детских садах  3 757,2 тыс. рублей</a:t>
          </a:r>
          <a:endParaRPr lang="ru-RU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9FDE78-2533-4329-8AC3-3A63DB680452}" type="parTrans" cxnId="{AA12733F-E9AE-4BF9-8B87-079B3FF10231}">
      <dgm:prSet/>
      <dgm:spPr/>
      <dgm:t>
        <a:bodyPr/>
        <a:lstStyle/>
        <a:p>
          <a:endParaRPr lang="ru-RU"/>
        </a:p>
      </dgm:t>
    </dgm:pt>
    <dgm:pt modelId="{60A19B1F-4756-4B09-ADE7-D83714F4E966}" type="sibTrans" cxnId="{AA12733F-E9AE-4BF9-8B87-079B3FF10231}">
      <dgm:prSet/>
      <dgm:spPr/>
      <dgm:t>
        <a:bodyPr/>
        <a:lstStyle/>
        <a:p>
          <a:endParaRPr lang="ru-RU"/>
        </a:p>
      </dgm:t>
    </dgm:pt>
    <dgm:pt modelId="{AF01EF08-2799-4C6A-929A-2A15551D8D32}">
      <dgm:prSet phldrT="[Текст]"/>
      <dgm:spPr>
        <a:gradFill flip="none" rotWithShape="1">
          <a:gsLst>
            <a:gs pos="0">
              <a:schemeClr val="accent6">
                <a:lumMod val="75000"/>
              </a:schemeClr>
            </a:gs>
            <a:gs pos="52000">
              <a:schemeClr val="bg1"/>
            </a:gs>
            <a:gs pos="100000">
              <a:schemeClr val="accent1">
                <a:lumMod val="75000"/>
              </a:schemeClr>
            </a:gs>
          </a:gsLst>
          <a:lin ang="16200000" scaled="1"/>
          <a:tileRect/>
        </a:gradFill>
        <a:ln>
          <a:noFill/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Расходы на предоставление жилья детям-сиротам 26,0 тыс. рублей; ветеранам ВОВ 2 545,2 тыс. рублей</a:t>
          </a:r>
          <a:endParaRPr lang="ru-RU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CF450B-01A7-4768-BEA0-6B0BAEEC488E}" type="parTrans" cxnId="{21355851-7154-443D-B2FD-8DD1657782CE}">
      <dgm:prSet/>
      <dgm:spPr/>
      <dgm:t>
        <a:bodyPr/>
        <a:lstStyle/>
        <a:p>
          <a:endParaRPr lang="ru-RU"/>
        </a:p>
      </dgm:t>
    </dgm:pt>
    <dgm:pt modelId="{C70B2A5A-3523-499F-B32C-4564AFC3CDF7}" type="sibTrans" cxnId="{21355851-7154-443D-B2FD-8DD1657782CE}">
      <dgm:prSet/>
      <dgm:spPr/>
      <dgm:t>
        <a:bodyPr/>
        <a:lstStyle/>
        <a:p>
          <a:endParaRPr lang="ru-RU"/>
        </a:p>
      </dgm:t>
    </dgm:pt>
    <dgm:pt modelId="{A72E44ED-20D6-43BA-8BFB-3D49339C0985}">
      <dgm:prSet phldrT="[Текст]"/>
      <dgm:spPr>
        <a:gradFill rotWithShape="0">
          <a:gsLst>
            <a:gs pos="0">
              <a:schemeClr val="accent6">
                <a:lumMod val="75000"/>
              </a:schemeClr>
            </a:gs>
            <a:gs pos="52000">
              <a:schemeClr val="bg1"/>
            </a:gs>
            <a:gs pos="100000">
              <a:schemeClr val="accent1">
                <a:lumMod val="75000"/>
              </a:schemeClr>
            </a:gs>
          </a:gsLst>
          <a:lin ang="16200000" scaled="1"/>
        </a:gradFill>
        <a:ln>
          <a:noFill/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ru-RU" b="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Поддержка многодетных семей 12 263,1 тыс. рублей</a:t>
          </a:r>
          <a:endParaRPr lang="ru-RU" b="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7699D2A-0A7A-4462-B74C-D68DABE3F582}" type="parTrans" cxnId="{0112D811-2DA9-4E58-AE9D-962FE2A4A61D}">
      <dgm:prSet/>
      <dgm:spPr/>
      <dgm:t>
        <a:bodyPr/>
        <a:lstStyle/>
        <a:p>
          <a:endParaRPr lang="ru-RU"/>
        </a:p>
      </dgm:t>
    </dgm:pt>
    <dgm:pt modelId="{1A4B600A-EDBA-43AD-8598-AA4063970E68}" type="sibTrans" cxnId="{0112D811-2DA9-4E58-AE9D-962FE2A4A61D}">
      <dgm:prSet/>
      <dgm:spPr/>
      <dgm:t>
        <a:bodyPr/>
        <a:lstStyle/>
        <a:p>
          <a:endParaRPr lang="ru-RU"/>
        </a:p>
      </dgm:t>
    </dgm:pt>
    <dgm:pt modelId="{C7DCCDF0-352F-4595-829A-4603F3C4EC74}">
      <dgm:prSet phldrT="[Текст]"/>
      <dgm:spPr>
        <a:gradFill rotWithShape="0">
          <a:gsLst>
            <a:gs pos="0">
              <a:schemeClr val="accent6">
                <a:lumMod val="75000"/>
              </a:schemeClr>
            </a:gs>
            <a:gs pos="52000">
              <a:schemeClr val="bg1"/>
            </a:gs>
            <a:gs pos="100000">
              <a:schemeClr val="accent1">
                <a:lumMod val="75000"/>
              </a:schemeClr>
            </a:gs>
          </a:gsLst>
          <a:lin ang="16200000" scaled="1"/>
        </a:gradFill>
        <a:ln>
          <a:noFill/>
        </a:ln>
        <a:effectLst>
          <a:innerShdw blurRad="114300">
            <a:prstClr val="black"/>
          </a:innerShdw>
          <a:reflection blurRad="6350" stA="50000" endA="300" endPos="55500" dist="50800" dir="5400000" sy="-100000" algn="bl" rotWithShape="0"/>
        </a:effectLst>
      </dgm:spPr>
      <dgm:t>
        <a:bodyPr/>
        <a:lstStyle/>
        <a:p>
          <a:r>
            <a: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Выплата пособия на содержание опекаемых детей 14 459,8 тыс. рублей </a:t>
          </a:r>
          <a:endParaRPr lang="ru-RU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6C7C7D0-253A-4AD4-B86B-C3C35DB6D635}" type="parTrans" cxnId="{77BC41C9-1A5C-4368-8283-D87EBA899CEB}">
      <dgm:prSet/>
      <dgm:spPr/>
      <dgm:t>
        <a:bodyPr/>
        <a:lstStyle/>
        <a:p>
          <a:endParaRPr lang="ru-RU"/>
        </a:p>
      </dgm:t>
    </dgm:pt>
    <dgm:pt modelId="{935EA0A0-AC9C-44F7-935D-C0DD386484C4}" type="sibTrans" cxnId="{77BC41C9-1A5C-4368-8283-D87EBA899CEB}">
      <dgm:prSet/>
      <dgm:spPr/>
      <dgm:t>
        <a:bodyPr/>
        <a:lstStyle/>
        <a:p>
          <a:endParaRPr lang="ru-RU"/>
        </a:p>
      </dgm:t>
    </dgm:pt>
    <dgm:pt modelId="{CC40E849-C888-4AC7-910D-E24D8544BF0D}" type="pres">
      <dgm:prSet presAssocID="{F84F6C66-5521-40C2-99FF-C86F056ED85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170B91E-7745-44B8-97A4-A475B63696D5}" type="pres">
      <dgm:prSet presAssocID="{F84F6C66-5521-40C2-99FF-C86F056ED85A}" presName="Name1" presStyleCnt="0"/>
      <dgm:spPr/>
    </dgm:pt>
    <dgm:pt modelId="{B63202F2-F136-4A53-BBC0-18A18E8C1FF9}" type="pres">
      <dgm:prSet presAssocID="{F84F6C66-5521-40C2-99FF-C86F056ED85A}" presName="cycle" presStyleCnt="0"/>
      <dgm:spPr/>
    </dgm:pt>
    <dgm:pt modelId="{7E7B918D-80DD-4DD8-AF7E-2AC82BB8EC7D}" type="pres">
      <dgm:prSet presAssocID="{F84F6C66-5521-40C2-99FF-C86F056ED85A}" presName="srcNode" presStyleLbl="node1" presStyleIdx="0" presStyleCnt="6"/>
      <dgm:spPr/>
    </dgm:pt>
    <dgm:pt modelId="{30C4D84D-83B0-4115-B1BA-BB76086E6A0A}" type="pres">
      <dgm:prSet presAssocID="{F84F6C66-5521-40C2-99FF-C86F056ED85A}" presName="conn" presStyleLbl="parChTrans1D2" presStyleIdx="0" presStyleCnt="1"/>
      <dgm:spPr/>
      <dgm:t>
        <a:bodyPr/>
        <a:lstStyle/>
        <a:p>
          <a:endParaRPr lang="ru-RU"/>
        </a:p>
      </dgm:t>
    </dgm:pt>
    <dgm:pt modelId="{A159ED3E-2BCE-454E-809E-1592E13B2FD6}" type="pres">
      <dgm:prSet presAssocID="{F84F6C66-5521-40C2-99FF-C86F056ED85A}" presName="extraNode" presStyleLbl="node1" presStyleIdx="0" presStyleCnt="6"/>
      <dgm:spPr/>
    </dgm:pt>
    <dgm:pt modelId="{566083D9-89B6-435D-846D-36DACD77A22D}" type="pres">
      <dgm:prSet presAssocID="{F84F6C66-5521-40C2-99FF-C86F056ED85A}" presName="dstNode" presStyleLbl="node1" presStyleIdx="0" presStyleCnt="6"/>
      <dgm:spPr/>
    </dgm:pt>
    <dgm:pt modelId="{854879FE-BE8F-4624-AAD6-7DAD88595B55}" type="pres">
      <dgm:prSet presAssocID="{A42DB187-3135-4C98-9D1D-37EECE5C3DAA}" presName="text_1" presStyleLbl="node1" presStyleIdx="0" presStyleCnt="6" custScaleX="103031" custScaleY="116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EA7A6-9687-48F0-B5E9-2EC6C67105D3}" type="pres">
      <dgm:prSet presAssocID="{A42DB187-3135-4C98-9D1D-37EECE5C3DAA}" presName="accent_1" presStyleCnt="0"/>
      <dgm:spPr/>
    </dgm:pt>
    <dgm:pt modelId="{2CC09460-0385-4576-B212-932E023A1EEB}" type="pres">
      <dgm:prSet presAssocID="{A42DB187-3135-4C98-9D1D-37EECE5C3DAA}" presName="accentRepeatNode" presStyleLbl="solidFgAcc1" presStyleIdx="0" presStyleCnt="6"/>
      <dgm:spPr>
        <a:gradFill flip="none" rotWithShape="1">
          <a:gsLst>
            <a:gs pos="0">
              <a:schemeClr val="accent6">
                <a:lumMod val="75000"/>
              </a:schemeClr>
            </a:gs>
            <a:gs pos="52000">
              <a:schemeClr val="bg1"/>
            </a:gs>
            <a:gs pos="100000">
              <a:schemeClr val="accent1">
                <a:lumMod val="75000"/>
              </a:schemeClr>
            </a:gs>
          </a:gsLst>
          <a:lin ang="5400000" scaled="1"/>
          <a:tileRect/>
        </a:gradFill>
        <a:ln>
          <a:noFill/>
        </a:ln>
        <a:effectLst>
          <a:innerShdw blurRad="114300">
            <a:prstClr val="black"/>
          </a:innerShdw>
        </a:effectLst>
      </dgm:spPr>
      <dgm:t>
        <a:bodyPr/>
        <a:lstStyle/>
        <a:p>
          <a:endParaRPr lang="ru-RU"/>
        </a:p>
      </dgm:t>
    </dgm:pt>
    <dgm:pt modelId="{795C9425-59D1-4304-8D8F-B1459E316A31}" type="pres">
      <dgm:prSet presAssocID="{FEE30B3A-C4F8-4EC6-8EA4-5753C35FC2EA}" presName="text_2" presStyleLbl="node1" presStyleIdx="1" presStyleCnt="6" custScaleX="103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5AF7C8-D31D-4C62-A0DF-286D92E11F56}" type="pres">
      <dgm:prSet presAssocID="{FEE30B3A-C4F8-4EC6-8EA4-5753C35FC2EA}" presName="accent_2" presStyleCnt="0"/>
      <dgm:spPr/>
    </dgm:pt>
    <dgm:pt modelId="{666F0470-AA64-4EAB-A3C2-C237F6CC60A4}" type="pres">
      <dgm:prSet presAssocID="{FEE30B3A-C4F8-4EC6-8EA4-5753C35FC2EA}" presName="accentRepeatNode" presStyleLbl="solidFgAcc1" presStyleIdx="1" presStyleCnt="6"/>
      <dgm:spPr>
        <a:gradFill flip="none" rotWithShape="1">
          <a:gsLst>
            <a:gs pos="0">
              <a:schemeClr val="accent6">
                <a:lumMod val="75000"/>
              </a:schemeClr>
            </a:gs>
            <a:gs pos="52000">
              <a:schemeClr val="bg1"/>
            </a:gs>
            <a:gs pos="100000">
              <a:schemeClr val="accent1">
                <a:lumMod val="75000"/>
              </a:schemeClr>
            </a:gs>
          </a:gsLst>
          <a:lin ang="16200000" scaled="1"/>
          <a:tileRect/>
        </a:gradFill>
        <a:ln>
          <a:noFill/>
        </a:ln>
        <a:effectLst>
          <a:innerShdw blurRad="114300">
            <a:prstClr val="black"/>
          </a:innerShdw>
        </a:effectLst>
      </dgm:spPr>
      <dgm:t>
        <a:bodyPr/>
        <a:lstStyle/>
        <a:p>
          <a:endParaRPr lang="ru-RU"/>
        </a:p>
      </dgm:t>
    </dgm:pt>
    <dgm:pt modelId="{870E73E8-2D0B-42DF-AF4F-02EC8D9DBDB3}" type="pres">
      <dgm:prSet presAssocID="{6986C4B9-B145-472D-B5FE-F8225511AC7D}" presName="text_3" presStyleLbl="node1" presStyleIdx="2" presStyleCnt="6" custScaleX="103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7C3DDB-803F-4CBA-85B3-C01905E6E50A}" type="pres">
      <dgm:prSet presAssocID="{6986C4B9-B145-472D-B5FE-F8225511AC7D}" presName="accent_3" presStyleCnt="0"/>
      <dgm:spPr/>
    </dgm:pt>
    <dgm:pt modelId="{7FF197B5-19DF-437E-8EA4-F5EF1D7448A3}" type="pres">
      <dgm:prSet presAssocID="{6986C4B9-B145-472D-B5FE-F8225511AC7D}" presName="accentRepeatNode" presStyleLbl="solidFgAcc1" presStyleIdx="2" presStyleCnt="6"/>
      <dgm:spPr>
        <a:gradFill rotWithShape="0">
          <a:gsLst>
            <a:gs pos="0">
              <a:schemeClr val="accent6">
                <a:lumMod val="75000"/>
              </a:schemeClr>
            </a:gs>
            <a:gs pos="52000">
              <a:schemeClr val="bg1"/>
            </a:gs>
            <a:gs pos="100000">
              <a:schemeClr val="accent1">
                <a:lumMod val="75000"/>
              </a:schemeClr>
            </a:gs>
          </a:gsLst>
          <a:lin ang="16200000" scaled="1"/>
        </a:gradFill>
        <a:ln>
          <a:noFill/>
        </a:ln>
        <a:effectLst>
          <a:innerShdw blurRad="114300">
            <a:prstClr val="black"/>
          </a:innerShdw>
        </a:effectLst>
      </dgm:spPr>
      <dgm:t>
        <a:bodyPr/>
        <a:lstStyle/>
        <a:p>
          <a:endParaRPr lang="ru-RU"/>
        </a:p>
      </dgm:t>
    </dgm:pt>
    <dgm:pt modelId="{FC094EB2-9670-487C-8CA7-CF75A35D8C25}" type="pres">
      <dgm:prSet presAssocID="{AF01EF08-2799-4C6A-929A-2A15551D8D32}" presName="text_4" presStyleLbl="node1" presStyleIdx="3" presStyleCnt="6" custScaleX="1036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B57CED-87B7-4FFB-AE9F-F571FFA99BFC}" type="pres">
      <dgm:prSet presAssocID="{AF01EF08-2799-4C6A-929A-2A15551D8D32}" presName="accent_4" presStyleCnt="0"/>
      <dgm:spPr/>
    </dgm:pt>
    <dgm:pt modelId="{AEA2F258-E6EB-4F32-89BB-D45632EC2648}" type="pres">
      <dgm:prSet presAssocID="{AF01EF08-2799-4C6A-929A-2A15551D8D32}" presName="accentRepeatNode" presStyleLbl="solidFgAcc1" presStyleIdx="3" presStyleCnt="6"/>
      <dgm:spPr>
        <a:gradFill rotWithShape="0">
          <a:gsLst>
            <a:gs pos="0">
              <a:schemeClr val="accent6">
                <a:lumMod val="75000"/>
              </a:schemeClr>
            </a:gs>
            <a:gs pos="52000">
              <a:schemeClr val="bg1"/>
            </a:gs>
            <a:gs pos="100000">
              <a:schemeClr val="accent1">
                <a:lumMod val="75000"/>
              </a:schemeClr>
            </a:gs>
          </a:gsLst>
          <a:lin ang="16200000" scaled="1"/>
        </a:gradFill>
        <a:ln>
          <a:noFill/>
        </a:ln>
        <a:effectLst>
          <a:innerShdw blurRad="114300">
            <a:prstClr val="black"/>
          </a:innerShdw>
        </a:effectLst>
      </dgm:spPr>
      <dgm:t>
        <a:bodyPr/>
        <a:lstStyle/>
        <a:p>
          <a:endParaRPr lang="ru-RU"/>
        </a:p>
      </dgm:t>
    </dgm:pt>
    <dgm:pt modelId="{946925DD-9FFB-40C3-86A1-CCB64CFCD7E0}" type="pres">
      <dgm:prSet presAssocID="{A72E44ED-20D6-43BA-8BFB-3D49339C0985}" presName="text_5" presStyleLbl="node1" presStyleIdx="4" presStyleCnt="6" custScaleX="1035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31D3E6-BB08-4ED5-A688-EAEDA5C3C452}" type="pres">
      <dgm:prSet presAssocID="{A72E44ED-20D6-43BA-8BFB-3D49339C0985}" presName="accent_5" presStyleCnt="0"/>
      <dgm:spPr/>
    </dgm:pt>
    <dgm:pt modelId="{C7062D9B-4A87-46F0-8AA9-37927D866D8E}" type="pres">
      <dgm:prSet presAssocID="{A72E44ED-20D6-43BA-8BFB-3D49339C0985}" presName="accentRepeatNode" presStyleLbl="solidFgAcc1" presStyleIdx="4" presStyleCnt="6"/>
      <dgm:spPr>
        <a:gradFill rotWithShape="0">
          <a:gsLst>
            <a:gs pos="0">
              <a:schemeClr val="accent6">
                <a:lumMod val="75000"/>
              </a:schemeClr>
            </a:gs>
            <a:gs pos="52000">
              <a:schemeClr val="bg1"/>
            </a:gs>
            <a:gs pos="100000">
              <a:schemeClr val="accent1">
                <a:lumMod val="75000"/>
              </a:schemeClr>
            </a:gs>
          </a:gsLst>
          <a:lin ang="16200000" scaled="1"/>
        </a:gradFill>
        <a:ln>
          <a:noFill/>
        </a:ln>
        <a:effectLst>
          <a:innerShdw blurRad="114300">
            <a:prstClr val="black"/>
          </a:innerShdw>
        </a:effectLst>
      </dgm:spPr>
      <dgm:t>
        <a:bodyPr/>
        <a:lstStyle/>
        <a:p>
          <a:endParaRPr lang="ru-RU"/>
        </a:p>
      </dgm:t>
    </dgm:pt>
    <dgm:pt modelId="{274959B3-744C-4D42-B123-D07AF2306DE6}" type="pres">
      <dgm:prSet presAssocID="{C7DCCDF0-352F-4595-829A-4603F3C4EC74}" presName="text_6" presStyleLbl="node1" presStyleIdx="5" presStyleCnt="6" custScaleX="102564" custLinFactNeighborX="467" custLinFactNeighborY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CA0273-FEEE-429E-8788-34CBE89111AD}" type="pres">
      <dgm:prSet presAssocID="{C7DCCDF0-352F-4595-829A-4603F3C4EC74}" presName="accent_6" presStyleCnt="0"/>
      <dgm:spPr/>
    </dgm:pt>
    <dgm:pt modelId="{EDEB7342-95E5-451F-BEA3-9E3A2F970986}" type="pres">
      <dgm:prSet presAssocID="{C7DCCDF0-352F-4595-829A-4603F3C4EC74}" presName="accentRepeatNode" presStyleLbl="solidFgAcc1" presStyleIdx="5" presStyleCnt="6" custLinFactNeighborX="9378" custLinFactNeighborY="3369"/>
      <dgm:spPr>
        <a:gradFill rotWithShape="0">
          <a:gsLst>
            <a:gs pos="0">
              <a:schemeClr val="accent6">
                <a:lumMod val="75000"/>
              </a:schemeClr>
            </a:gs>
            <a:gs pos="52000">
              <a:schemeClr val="bg1"/>
            </a:gs>
            <a:gs pos="100000">
              <a:schemeClr val="accent1">
                <a:lumMod val="75000"/>
              </a:schemeClr>
            </a:gs>
          </a:gsLst>
          <a:lin ang="16200000" scaled="1"/>
        </a:gradFill>
        <a:ln>
          <a:noFill/>
        </a:ln>
        <a:effectLst>
          <a:innerShdw blurRad="114300">
            <a:prstClr val="black"/>
          </a:innerShdw>
        </a:effectLst>
      </dgm:spPr>
      <dgm:t>
        <a:bodyPr/>
        <a:lstStyle/>
        <a:p>
          <a:endParaRPr lang="ru-RU"/>
        </a:p>
      </dgm:t>
    </dgm:pt>
  </dgm:ptLst>
  <dgm:cxnLst>
    <dgm:cxn modelId="{77BC41C9-1A5C-4368-8283-D87EBA899CEB}" srcId="{F84F6C66-5521-40C2-99FF-C86F056ED85A}" destId="{C7DCCDF0-352F-4595-829A-4603F3C4EC74}" srcOrd="5" destOrd="0" parTransId="{26C7C7D0-253A-4AD4-B86B-C3C35DB6D635}" sibTransId="{935EA0A0-AC9C-44F7-935D-C0DD386484C4}"/>
    <dgm:cxn modelId="{41F5046C-E5FB-4F44-B16D-9AEA25F40187}" type="presOf" srcId="{F84F6C66-5521-40C2-99FF-C86F056ED85A}" destId="{CC40E849-C888-4AC7-910D-E24D8544BF0D}" srcOrd="0" destOrd="0" presId="urn:microsoft.com/office/officeart/2008/layout/VerticalCurvedList"/>
    <dgm:cxn modelId="{AA12733F-E9AE-4BF9-8B87-079B3FF10231}" srcId="{F84F6C66-5521-40C2-99FF-C86F056ED85A}" destId="{6986C4B9-B145-472D-B5FE-F8225511AC7D}" srcOrd="2" destOrd="0" parTransId="{739FDE78-2533-4329-8AC3-3A63DB680452}" sibTransId="{60A19B1F-4756-4B09-ADE7-D83714F4E966}"/>
    <dgm:cxn modelId="{DC03328A-76DE-45B4-B3F3-1BA6037733B3}" type="presOf" srcId="{C7DCCDF0-352F-4595-829A-4603F3C4EC74}" destId="{274959B3-744C-4D42-B123-D07AF2306DE6}" srcOrd="0" destOrd="0" presId="urn:microsoft.com/office/officeart/2008/layout/VerticalCurvedList"/>
    <dgm:cxn modelId="{D4FDB69D-B751-4982-AB4A-343348F630F3}" type="presOf" srcId="{A42DB187-3135-4C98-9D1D-37EECE5C3DAA}" destId="{854879FE-BE8F-4624-AAD6-7DAD88595B55}" srcOrd="0" destOrd="0" presId="urn:microsoft.com/office/officeart/2008/layout/VerticalCurvedList"/>
    <dgm:cxn modelId="{87A77F23-99C9-4787-BAC0-A378B6B09F72}" srcId="{F84F6C66-5521-40C2-99FF-C86F056ED85A}" destId="{FEE30B3A-C4F8-4EC6-8EA4-5753C35FC2EA}" srcOrd="1" destOrd="0" parTransId="{1D84F916-3CFF-412E-BF63-BD08EBD75A9E}" sibTransId="{309CF2EB-9F89-4689-B3E6-BCE404DB5074}"/>
    <dgm:cxn modelId="{BC045FE6-AD94-49E6-8531-66DCDA89E2E3}" type="presOf" srcId="{AF01EF08-2799-4C6A-929A-2A15551D8D32}" destId="{FC094EB2-9670-487C-8CA7-CF75A35D8C25}" srcOrd="0" destOrd="0" presId="urn:microsoft.com/office/officeart/2008/layout/VerticalCurvedList"/>
    <dgm:cxn modelId="{8C8B6863-356A-47A4-9373-4A5D0187B2E3}" type="presOf" srcId="{A72E44ED-20D6-43BA-8BFB-3D49339C0985}" destId="{946925DD-9FFB-40C3-86A1-CCB64CFCD7E0}" srcOrd="0" destOrd="0" presId="urn:microsoft.com/office/officeart/2008/layout/VerticalCurvedList"/>
    <dgm:cxn modelId="{21355851-7154-443D-B2FD-8DD1657782CE}" srcId="{F84F6C66-5521-40C2-99FF-C86F056ED85A}" destId="{AF01EF08-2799-4C6A-929A-2A15551D8D32}" srcOrd="3" destOrd="0" parTransId="{ECCF450B-01A7-4768-BEA0-6B0BAEEC488E}" sibTransId="{C70B2A5A-3523-499F-B32C-4564AFC3CDF7}"/>
    <dgm:cxn modelId="{9445D3F1-64C4-4033-B729-30961863C3B3}" type="presOf" srcId="{6AB27FEB-6B46-4226-A3D0-F39ED297C4D3}" destId="{30C4D84D-83B0-4115-B1BA-BB76086E6A0A}" srcOrd="0" destOrd="0" presId="urn:microsoft.com/office/officeart/2008/layout/VerticalCurvedList"/>
    <dgm:cxn modelId="{D57A534F-73A3-4E0A-909C-30CD7F72FFD0}" type="presOf" srcId="{6986C4B9-B145-472D-B5FE-F8225511AC7D}" destId="{870E73E8-2D0B-42DF-AF4F-02EC8D9DBDB3}" srcOrd="0" destOrd="0" presId="urn:microsoft.com/office/officeart/2008/layout/VerticalCurvedList"/>
    <dgm:cxn modelId="{0112D811-2DA9-4E58-AE9D-962FE2A4A61D}" srcId="{F84F6C66-5521-40C2-99FF-C86F056ED85A}" destId="{A72E44ED-20D6-43BA-8BFB-3D49339C0985}" srcOrd="4" destOrd="0" parTransId="{77699D2A-0A7A-4462-B74C-D68DABE3F582}" sibTransId="{1A4B600A-EDBA-43AD-8598-AA4063970E68}"/>
    <dgm:cxn modelId="{1779FA15-BD1E-4431-B22F-8DCFA1B54B28}" type="presOf" srcId="{FEE30B3A-C4F8-4EC6-8EA4-5753C35FC2EA}" destId="{795C9425-59D1-4304-8D8F-B1459E316A31}" srcOrd="0" destOrd="0" presId="urn:microsoft.com/office/officeart/2008/layout/VerticalCurvedList"/>
    <dgm:cxn modelId="{B2FD290F-A12C-411E-AC92-AF7C602D2D99}" srcId="{F84F6C66-5521-40C2-99FF-C86F056ED85A}" destId="{A42DB187-3135-4C98-9D1D-37EECE5C3DAA}" srcOrd="0" destOrd="0" parTransId="{3FF8DFCD-AAF2-49B2-A066-9924369639BF}" sibTransId="{6AB27FEB-6B46-4226-A3D0-F39ED297C4D3}"/>
    <dgm:cxn modelId="{CBB39713-9604-4FD8-B5FA-DDAF64B35EBE}" type="presParOf" srcId="{CC40E849-C888-4AC7-910D-E24D8544BF0D}" destId="{3170B91E-7745-44B8-97A4-A475B63696D5}" srcOrd="0" destOrd="0" presId="urn:microsoft.com/office/officeart/2008/layout/VerticalCurvedList"/>
    <dgm:cxn modelId="{22012E61-1079-4153-A1BF-983C7DC9B97A}" type="presParOf" srcId="{3170B91E-7745-44B8-97A4-A475B63696D5}" destId="{B63202F2-F136-4A53-BBC0-18A18E8C1FF9}" srcOrd="0" destOrd="0" presId="urn:microsoft.com/office/officeart/2008/layout/VerticalCurvedList"/>
    <dgm:cxn modelId="{5BC6BD11-628C-43F4-A772-7CF7505FF71F}" type="presParOf" srcId="{B63202F2-F136-4A53-BBC0-18A18E8C1FF9}" destId="{7E7B918D-80DD-4DD8-AF7E-2AC82BB8EC7D}" srcOrd="0" destOrd="0" presId="urn:microsoft.com/office/officeart/2008/layout/VerticalCurvedList"/>
    <dgm:cxn modelId="{FC99753F-4CB2-4146-9AD8-AB85EF0D316F}" type="presParOf" srcId="{B63202F2-F136-4A53-BBC0-18A18E8C1FF9}" destId="{30C4D84D-83B0-4115-B1BA-BB76086E6A0A}" srcOrd="1" destOrd="0" presId="urn:microsoft.com/office/officeart/2008/layout/VerticalCurvedList"/>
    <dgm:cxn modelId="{4AF675C7-288B-4BD6-9B07-00E85AA0D68C}" type="presParOf" srcId="{B63202F2-F136-4A53-BBC0-18A18E8C1FF9}" destId="{A159ED3E-2BCE-454E-809E-1592E13B2FD6}" srcOrd="2" destOrd="0" presId="urn:microsoft.com/office/officeart/2008/layout/VerticalCurvedList"/>
    <dgm:cxn modelId="{F033EB66-FF4E-4D73-A414-D7E2D5040F39}" type="presParOf" srcId="{B63202F2-F136-4A53-BBC0-18A18E8C1FF9}" destId="{566083D9-89B6-435D-846D-36DACD77A22D}" srcOrd="3" destOrd="0" presId="urn:microsoft.com/office/officeart/2008/layout/VerticalCurvedList"/>
    <dgm:cxn modelId="{E552805A-5E19-4FA1-9542-D65E66E6F308}" type="presParOf" srcId="{3170B91E-7745-44B8-97A4-A475B63696D5}" destId="{854879FE-BE8F-4624-AAD6-7DAD88595B55}" srcOrd="1" destOrd="0" presId="urn:microsoft.com/office/officeart/2008/layout/VerticalCurvedList"/>
    <dgm:cxn modelId="{68BFBC90-849F-4076-885D-8BC31254F3B2}" type="presParOf" srcId="{3170B91E-7745-44B8-97A4-A475B63696D5}" destId="{576EA7A6-9687-48F0-B5E9-2EC6C67105D3}" srcOrd="2" destOrd="0" presId="urn:microsoft.com/office/officeart/2008/layout/VerticalCurvedList"/>
    <dgm:cxn modelId="{24FE4B5D-2B96-432C-97E2-907963BFB0FF}" type="presParOf" srcId="{576EA7A6-9687-48F0-B5E9-2EC6C67105D3}" destId="{2CC09460-0385-4576-B212-932E023A1EEB}" srcOrd="0" destOrd="0" presId="urn:microsoft.com/office/officeart/2008/layout/VerticalCurvedList"/>
    <dgm:cxn modelId="{775060A2-A633-4C2C-9611-769E99F9F728}" type="presParOf" srcId="{3170B91E-7745-44B8-97A4-A475B63696D5}" destId="{795C9425-59D1-4304-8D8F-B1459E316A31}" srcOrd="3" destOrd="0" presId="urn:microsoft.com/office/officeart/2008/layout/VerticalCurvedList"/>
    <dgm:cxn modelId="{55B57A88-0DA0-4CBE-879D-76FEB6004E2E}" type="presParOf" srcId="{3170B91E-7745-44B8-97A4-A475B63696D5}" destId="{D95AF7C8-D31D-4C62-A0DF-286D92E11F56}" srcOrd="4" destOrd="0" presId="urn:microsoft.com/office/officeart/2008/layout/VerticalCurvedList"/>
    <dgm:cxn modelId="{2566A1E3-5A03-41FD-AD1B-5EC6DDD7E71F}" type="presParOf" srcId="{D95AF7C8-D31D-4C62-A0DF-286D92E11F56}" destId="{666F0470-AA64-4EAB-A3C2-C237F6CC60A4}" srcOrd="0" destOrd="0" presId="urn:microsoft.com/office/officeart/2008/layout/VerticalCurvedList"/>
    <dgm:cxn modelId="{26729EEE-B408-45B8-B3D9-422A541EC7C4}" type="presParOf" srcId="{3170B91E-7745-44B8-97A4-A475B63696D5}" destId="{870E73E8-2D0B-42DF-AF4F-02EC8D9DBDB3}" srcOrd="5" destOrd="0" presId="urn:microsoft.com/office/officeart/2008/layout/VerticalCurvedList"/>
    <dgm:cxn modelId="{A54D9D02-56DF-45D4-BD21-2C54B3C982EA}" type="presParOf" srcId="{3170B91E-7745-44B8-97A4-A475B63696D5}" destId="{4A7C3DDB-803F-4CBA-85B3-C01905E6E50A}" srcOrd="6" destOrd="0" presId="urn:microsoft.com/office/officeart/2008/layout/VerticalCurvedList"/>
    <dgm:cxn modelId="{298EE33C-C0A1-4C0D-8A03-868250BF526F}" type="presParOf" srcId="{4A7C3DDB-803F-4CBA-85B3-C01905E6E50A}" destId="{7FF197B5-19DF-437E-8EA4-F5EF1D7448A3}" srcOrd="0" destOrd="0" presId="urn:microsoft.com/office/officeart/2008/layout/VerticalCurvedList"/>
    <dgm:cxn modelId="{7DF426B5-2E4E-4CB5-AEDB-231406B077DF}" type="presParOf" srcId="{3170B91E-7745-44B8-97A4-A475B63696D5}" destId="{FC094EB2-9670-487C-8CA7-CF75A35D8C25}" srcOrd="7" destOrd="0" presId="urn:microsoft.com/office/officeart/2008/layout/VerticalCurvedList"/>
    <dgm:cxn modelId="{086AC3B9-3D03-459F-BE2A-2C56A7104536}" type="presParOf" srcId="{3170B91E-7745-44B8-97A4-A475B63696D5}" destId="{7DB57CED-87B7-4FFB-AE9F-F571FFA99BFC}" srcOrd="8" destOrd="0" presId="urn:microsoft.com/office/officeart/2008/layout/VerticalCurvedList"/>
    <dgm:cxn modelId="{A50E844F-4835-4B8B-9365-972C5652D757}" type="presParOf" srcId="{7DB57CED-87B7-4FFB-AE9F-F571FFA99BFC}" destId="{AEA2F258-E6EB-4F32-89BB-D45632EC2648}" srcOrd="0" destOrd="0" presId="urn:microsoft.com/office/officeart/2008/layout/VerticalCurvedList"/>
    <dgm:cxn modelId="{3E1F254A-222E-4AA1-93DC-9462A7EF2D7F}" type="presParOf" srcId="{3170B91E-7745-44B8-97A4-A475B63696D5}" destId="{946925DD-9FFB-40C3-86A1-CCB64CFCD7E0}" srcOrd="9" destOrd="0" presId="urn:microsoft.com/office/officeart/2008/layout/VerticalCurvedList"/>
    <dgm:cxn modelId="{9E2DB0AD-3110-4A47-880C-006A5D1A5E98}" type="presParOf" srcId="{3170B91E-7745-44B8-97A4-A475B63696D5}" destId="{C031D3E6-BB08-4ED5-A688-EAEDA5C3C452}" srcOrd="10" destOrd="0" presId="urn:microsoft.com/office/officeart/2008/layout/VerticalCurvedList"/>
    <dgm:cxn modelId="{364999E1-C070-4C19-A626-5DE01A656E73}" type="presParOf" srcId="{C031D3E6-BB08-4ED5-A688-EAEDA5C3C452}" destId="{C7062D9B-4A87-46F0-8AA9-37927D866D8E}" srcOrd="0" destOrd="0" presId="urn:microsoft.com/office/officeart/2008/layout/VerticalCurvedList"/>
    <dgm:cxn modelId="{01FB551D-4066-4BBF-9BB9-D29C40F06159}" type="presParOf" srcId="{3170B91E-7745-44B8-97A4-A475B63696D5}" destId="{274959B3-744C-4D42-B123-D07AF2306DE6}" srcOrd="11" destOrd="0" presId="urn:microsoft.com/office/officeart/2008/layout/VerticalCurvedList"/>
    <dgm:cxn modelId="{1EDBD3BA-276C-472E-9F6C-29B1AA6B512C}" type="presParOf" srcId="{3170B91E-7745-44B8-97A4-A475B63696D5}" destId="{2CCA0273-FEEE-429E-8788-34CBE89111AD}" srcOrd="12" destOrd="0" presId="urn:microsoft.com/office/officeart/2008/layout/VerticalCurvedList"/>
    <dgm:cxn modelId="{0E28F2D7-D010-4163-BEEA-BA6DB4CA97FF}" type="presParOf" srcId="{2CCA0273-FEEE-429E-8788-34CBE89111AD}" destId="{EDEB7342-95E5-451F-BEA3-9E3A2F97098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0A6D7A-C020-493A-AB44-A8475828C53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3DA8C3-8B91-472B-A367-1715EA9F1B6B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45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</a:rPr>
            <a:t>Повышение устойчивости бюджета и гарантированное исполнение всех социальных обязательств</a:t>
          </a:r>
          <a:endParaRPr lang="ru-RU" sz="2000" b="1" dirty="0">
            <a:solidFill>
              <a:schemeClr val="tx1"/>
            </a:solidFill>
          </a:endParaRPr>
        </a:p>
      </dgm:t>
    </dgm:pt>
    <dgm:pt modelId="{F1807FC3-64EC-48DA-A5C0-E5B7EAC8F9C3}" type="parTrans" cxnId="{C9C2CE3A-E657-49E8-9664-802A8120C9F9}">
      <dgm:prSet/>
      <dgm:spPr/>
      <dgm:t>
        <a:bodyPr/>
        <a:lstStyle/>
        <a:p>
          <a:endParaRPr lang="ru-RU"/>
        </a:p>
      </dgm:t>
    </dgm:pt>
    <dgm:pt modelId="{9325C95A-899F-40E5-AC32-BA48E2804A2D}" type="sibTrans" cxnId="{C9C2CE3A-E657-49E8-9664-802A8120C9F9}">
      <dgm:prSet/>
      <dgm:spPr/>
      <dgm:t>
        <a:bodyPr/>
        <a:lstStyle/>
        <a:p>
          <a:endParaRPr lang="ru-RU"/>
        </a:p>
      </dgm:t>
    </dgm:pt>
    <dgm:pt modelId="{D8EA9587-6B91-4F5E-9880-25966FAE98D4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58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  <a:latin typeface="+mn-lt"/>
            </a:rPr>
            <a:t>Планирование бюджета района </a:t>
          </a:r>
          <a:r>
            <a:rPr lang="ru-RU" sz="2000" b="1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на 2018 год и на плановый период 2019 и 2020 годов </a:t>
          </a:r>
          <a:r>
            <a:rPr lang="ru-RU" sz="2000" b="1" dirty="0" smtClean="0">
              <a:solidFill>
                <a:schemeClr val="tx1"/>
              </a:solidFill>
              <a:latin typeface="+mn-lt"/>
            </a:rPr>
            <a:t>с учетом:</a:t>
          </a:r>
          <a:endParaRPr lang="ru-RU" sz="2000" b="1" dirty="0">
            <a:solidFill>
              <a:schemeClr val="tx1"/>
            </a:solidFill>
            <a:latin typeface="+mn-lt"/>
          </a:endParaRPr>
        </a:p>
      </dgm:t>
    </dgm:pt>
    <dgm:pt modelId="{6A3D511E-D3E7-4513-82AF-ED58DD4D79EE}" type="parTrans" cxnId="{775DFC5C-BFD6-4473-8C0B-FE169AB5D60F}">
      <dgm:prSet/>
      <dgm:spPr/>
      <dgm:t>
        <a:bodyPr/>
        <a:lstStyle/>
        <a:p>
          <a:endParaRPr lang="ru-RU"/>
        </a:p>
      </dgm:t>
    </dgm:pt>
    <dgm:pt modelId="{F76A8C4C-0D77-493F-BDB1-EF54A4B02EC2}" type="sibTrans" cxnId="{775DFC5C-BFD6-4473-8C0B-FE169AB5D60F}">
      <dgm:prSet/>
      <dgm:spPr/>
      <dgm:t>
        <a:bodyPr/>
        <a:lstStyle/>
        <a:p>
          <a:endParaRPr lang="ru-RU"/>
        </a:p>
      </dgm:t>
    </dgm:pt>
    <dgm:pt modelId="{01149224-ABF0-4F25-948A-12FDBCF1CF19}">
      <dgm:prSet phldrT="[Текст]" custT="1"/>
      <dgm:spPr/>
      <dgm:t>
        <a:bodyPr/>
        <a:lstStyle/>
        <a:p>
          <a:r>
            <a:rPr lang="ru-RU" sz="1600" b="1" dirty="0" smtClean="0"/>
            <a:t>оценки ожидаемого исполнения бюджета в 2017 году, уточненного прогноза показателей социально-экономического развития муниципального образования «</a:t>
          </a:r>
          <a:r>
            <a:rPr lang="ru-RU" sz="1600" b="1" dirty="0" err="1" smtClean="0"/>
            <a:t>Малопургинский</a:t>
          </a:r>
          <a:r>
            <a:rPr lang="ru-RU" sz="1600" b="1" dirty="0" smtClean="0"/>
            <a:t> район» на 2018 год и на плановый период 2019 и 2020 годов</a:t>
          </a:r>
          <a:endParaRPr lang="ru-RU" sz="1600" b="1" dirty="0"/>
        </a:p>
      </dgm:t>
    </dgm:pt>
    <dgm:pt modelId="{CE322773-5592-4274-AF87-6D0739CAD9A3}" type="parTrans" cxnId="{49740248-08CD-48A8-8A2E-35A5C950A6C0}">
      <dgm:prSet/>
      <dgm:spPr/>
      <dgm:t>
        <a:bodyPr/>
        <a:lstStyle/>
        <a:p>
          <a:endParaRPr lang="ru-RU"/>
        </a:p>
      </dgm:t>
    </dgm:pt>
    <dgm:pt modelId="{AA04FD06-BCF2-4F30-B501-2681E839BADF}" type="sibTrans" cxnId="{49740248-08CD-48A8-8A2E-35A5C950A6C0}">
      <dgm:prSet/>
      <dgm:spPr/>
      <dgm:t>
        <a:bodyPr/>
        <a:lstStyle/>
        <a:p>
          <a:endParaRPr lang="ru-RU"/>
        </a:p>
      </dgm:t>
    </dgm:pt>
    <dgm:pt modelId="{38D3D982-60EA-444C-946E-7E540EE3CC92}">
      <dgm:prSet phldrT="[Текст]" custT="1"/>
      <dgm:spPr/>
      <dgm:t>
        <a:bodyPr/>
        <a:lstStyle/>
        <a:p>
          <a:r>
            <a:rPr lang="ru-RU" sz="1600" b="1" dirty="0" smtClean="0"/>
            <a:t>планов мероприятий («дорожных карт») по развитию отраслей социальной сферы с учетом достижения целевых показателей повышения оплаты труда работников бюджетной сферы в 2018 году</a:t>
          </a:r>
          <a:endParaRPr lang="ru-RU" sz="1600" b="1" dirty="0"/>
        </a:p>
      </dgm:t>
    </dgm:pt>
    <dgm:pt modelId="{EC839429-38EE-4E1F-A197-FACD6CEE3226}" type="parTrans" cxnId="{012AC9C8-657F-4D09-998A-95E202A6A0DF}">
      <dgm:prSet/>
      <dgm:spPr/>
      <dgm:t>
        <a:bodyPr/>
        <a:lstStyle/>
        <a:p>
          <a:endParaRPr lang="ru-RU"/>
        </a:p>
      </dgm:t>
    </dgm:pt>
    <dgm:pt modelId="{9FF27EDB-D537-4311-A53F-74B1CB298475}" type="sibTrans" cxnId="{012AC9C8-657F-4D09-998A-95E202A6A0DF}">
      <dgm:prSet/>
      <dgm:spPr/>
      <dgm:t>
        <a:bodyPr/>
        <a:lstStyle/>
        <a:p>
          <a:endParaRPr lang="ru-RU"/>
        </a:p>
      </dgm:t>
    </dgm:pt>
    <dgm:pt modelId="{E9B0EE86-FA64-4401-87E7-10BE7A132296}">
      <dgm:prSet phldrT="[Текст]" custT="1"/>
      <dgm:spPr/>
      <dgm:t>
        <a:bodyPr/>
        <a:lstStyle/>
        <a:p>
          <a:r>
            <a:rPr lang="ru-RU" sz="1600" b="1" dirty="0" smtClean="0"/>
            <a:t>ежегодного изменения объемов целевых межбюджетных трансфертов, предоставляемых из республиканского бюджета</a:t>
          </a:r>
          <a:endParaRPr lang="ru-RU" sz="1600" b="1" dirty="0"/>
        </a:p>
      </dgm:t>
    </dgm:pt>
    <dgm:pt modelId="{C6EFECA1-8138-4776-A948-78BB049D35BF}" type="parTrans" cxnId="{76776CE7-3EC9-471B-A401-5B8F7EB75CE2}">
      <dgm:prSet/>
      <dgm:spPr/>
      <dgm:t>
        <a:bodyPr/>
        <a:lstStyle/>
        <a:p>
          <a:endParaRPr lang="ru-RU"/>
        </a:p>
      </dgm:t>
    </dgm:pt>
    <dgm:pt modelId="{A00190CE-3839-4BFE-9450-888189F84D34}" type="sibTrans" cxnId="{76776CE7-3EC9-471B-A401-5B8F7EB75CE2}">
      <dgm:prSet/>
      <dgm:spPr/>
      <dgm:t>
        <a:bodyPr/>
        <a:lstStyle/>
        <a:p>
          <a:endParaRPr lang="ru-RU"/>
        </a:p>
      </dgm:t>
    </dgm:pt>
    <dgm:pt modelId="{DC15CA21-C4C2-450A-9C64-6D0AA0C97003}">
      <dgm:prSet phldrT="[Текст]" custT="1"/>
      <dgm:spPr>
        <a:gradFill rotWithShape="0">
          <a:gsLst>
            <a:gs pos="24000">
              <a:schemeClr val="bg2">
                <a:lumMod val="75000"/>
              </a:schemeClr>
            </a:gs>
            <a:gs pos="58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</a:rPr>
            <a:t>Соблюдение обязательств по заключенным соглашениям о</a:t>
          </a:r>
          <a:br>
            <a:rPr lang="ru-RU" sz="1800" b="1" dirty="0" smtClean="0">
              <a:solidFill>
                <a:schemeClr val="tx1"/>
              </a:solidFill>
            </a:rPr>
          </a:br>
          <a:r>
            <a:rPr lang="ru-RU" sz="1800" b="1" dirty="0" smtClean="0">
              <a:solidFill>
                <a:schemeClr val="tx1"/>
              </a:solidFill>
            </a:rPr>
            <a:t>предоставлении бюджетных кредитов из республиканского бюджета для частичного покрытия дефицита бюджета района и соглашениям о предоставлении межбюджетных трансфертов из республиканского бюджета бюджету муниципального образования «</a:t>
          </a:r>
          <a:r>
            <a:rPr lang="ru-RU" sz="1800" b="1" dirty="0" err="1" smtClean="0">
              <a:solidFill>
                <a:schemeClr val="tx1"/>
              </a:solidFill>
            </a:rPr>
            <a:t>Малопургинский</a:t>
          </a:r>
          <a:r>
            <a:rPr lang="ru-RU" sz="1800" b="1" dirty="0" smtClean="0">
              <a:solidFill>
                <a:schemeClr val="tx1"/>
              </a:solidFill>
            </a:rPr>
            <a:t> район»</a:t>
          </a:r>
          <a:endParaRPr lang="ru-RU" sz="1800" b="1" dirty="0">
            <a:solidFill>
              <a:schemeClr val="tx1"/>
            </a:solidFill>
            <a:latin typeface="+mn-lt"/>
          </a:endParaRPr>
        </a:p>
      </dgm:t>
    </dgm:pt>
    <dgm:pt modelId="{6EB5FB2D-A067-413B-9A96-9C1D37140FBF}" type="parTrans" cxnId="{CC661907-4AE1-45C3-956B-FBC679BDF189}">
      <dgm:prSet/>
      <dgm:spPr/>
      <dgm:t>
        <a:bodyPr/>
        <a:lstStyle/>
        <a:p>
          <a:endParaRPr lang="ru-RU"/>
        </a:p>
      </dgm:t>
    </dgm:pt>
    <dgm:pt modelId="{CA95B858-D11D-4DE6-B9FD-8AD7045AB03A}" type="sibTrans" cxnId="{CC661907-4AE1-45C3-956B-FBC679BDF189}">
      <dgm:prSet/>
      <dgm:spPr/>
      <dgm:t>
        <a:bodyPr/>
        <a:lstStyle/>
        <a:p>
          <a:endParaRPr lang="ru-RU"/>
        </a:p>
      </dgm:t>
    </dgm:pt>
    <dgm:pt modelId="{259DFEA1-F96D-44E6-B20E-A6B1A23D2ACF}" type="pres">
      <dgm:prSet presAssocID="{480A6D7A-C020-493A-AB44-A8475828C5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3FEC88-9754-416A-8186-33A3B3C28868}" type="pres">
      <dgm:prSet presAssocID="{FB3DA8C3-8B91-472B-A367-1715EA9F1B6B}" presName="parentText" presStyleLbl="node1" presStyleIdx="0" presStyleCnt="3" custScaleY="48175" custLinFactY="-248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EF8FC2-EB53-432C-91F1-3156E57D4F86}" type="pres">
      <dgm:prSet presAssocID="{9325C95A-899F-40E5-AC32-BA48E2804A2D}" presName="spacer" presStyleCnt="0"/>
      <dgm:spPr/>
    </dgm:pt>
    <dgm:pt modelId="{BE009EB4-12F8-493B-809A-503A74EE649C}" type="pres">
      <dgm:prSet presAssocID="{D8EA9587-6B91-4F5E-9880-25966FAE98D4}" presName="parentText" presStyleLbl="node1" presStyleIdx="1" presStyleCnt="3" custScaleY="47489" custLinFactNeighborY="-785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8F962C-A6E7-4ABE-8F7B-C52F89CE76DD}" type="pres">
      <dgm:prSet presAssocID="{F76A8C4C-0D77-493F-BDB1-EF54A4B02EC2}" presName="spacer" presStyleCnt="0"/>
      <dgm:spPr/>
    </dgm:pt>
    <dgm:pt modelId="{18ACF8EE-347B-4FB8-B874-E7A967D09165}" type="pres">
      <dgm:prSet presAssocID="{DC15CA21-C4C2-450A-9C64-6D0AA0C97003}" presName="parentText" presStyleLbl="node1" presStyleIdx="2" presStyleCnt="3" custScaleY="97292" custLinFactNeighborX="-877" custLinFactNeighborY="950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A3507F-C883-4546-B088-BB08FDF2DE76}" type="pres">
      <dgm:prSet presAssocID="{DC15CA21-C4C2-450A-9C64-6D0AA0C97003}" presName="childText" presStyleLbl="revTx" presStyleIdx="0" presStyleCnt="1" custScaleY="101069" custLinFactY="-741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2AC9C8-657F-4D09-998A-95E202A6A0DF}" srcId="{DC15CA21-C4C2-450A-9C64-6D0AA0C97003}" destId="{38D3D982-60EA-444C-946E-7E540EE3CC92}" srcOrd="1" destOrd="0" parTransId="{EC839429-38EE-4E1F-A197-FACD6CEE3226}" sibTransId="{9FF27EDB-D537-4311-A53F-74B1CB298475}"/>
    <dgm:cxn modelId="{52C5718C-4DCF-4C93-AAE9-06052C3183BE}" type="presOf" srcId="{DC15CA21-C4C2-450A-9C64-6D0AA0C97003}" destId="{18ACF8EE-347B-4FB8-B874-E7A967D09165}" srcOrd="0" destOrd="0" presId="urn:microsoft.com/office/officeart/2005/8/layout/vList2"/>
    <dgm:cxn modelId="{FE265DB2-63AA-40FA-9C2D-AADE3D0D004E}" type="presOf" srcId="{480A6D7A-C020-493A-AB44-A8475828C53A}" destId="{259DFEA1-F96D-44E6-B20E-A6B1A23D2ACF}" srcOrd="0" destOrd="0" presId="urn:microsoft.com/office/officeart/2005/8/layout/vList2"/>
    <dgm:cxn modelId="{C9C2CE3A-E657-49E8-9664-802A8120C9F9}" srcId="{480A6D7A-C020-493A-AB44-A8475828C53A}" destId="{FB3DA8C3-8B91-472B-A367-1715EA9F1B6B}" srcOrd="0" destOrd="0" parTransId="{F1807FC3-64EC-48DA-A5C0-E5B7EAC8F9C3}" sibTransId="{9325C95A-899F-40E5-AC32-BA48E2804A2D}"/>
    <dgm:cxn modelId="{060C4FB2-2FD5-4CAF-8128-2A2FDB49EC83}" type="presOf" srcId="{FB3DA8C3-8B91-472B-A367-1715EA9F1B6B}" destId="{AF3FEC88-9754-416A-8186-33A3B3C28868}" srcOrd="0" destOrd="0" presId="urn:microsoft.com/office/officeart/2005/8/layout/vList2"/>
    <dgm:cxn modelId="{76776CE7-3EC9-471B-A401-5B8F7EB75CE2}" srcId="{DC15CA21-C4C2-450A-9C64-6D0AA0C97003}" destId="{E9B0EE86-FA64-4401-87E7-10BE7A132296}" srcOrd="2" destOrd="0" parTransId="{C6EFECA1-8138-4776-A948-78BB049D35BF}" sibTransId="{A00190CE-3839-4BFE-9450-888189F84D34}"/>
    <dgm:cxn modelId="{8507E4E0-77DB-4AFB-B0C0-99BB27CFDED5}" type="presOf" srcId="{01149224-ABF0-4F25-948A-12FDBCF1CF19}" destId="{BDA3507F-C883-4546-B088-BB08FDF2DE76}" srcOrd="0" destOrd="0" presId="urn:microsoft.com/office/officeart/2005/8/layout/vList2"/>
    <dgm:cxn modelId="{CC661907-4AE1-45C3-956B-FBC679BDF189}" srcId="{480A6D7A-C020-493A-AB44-A8475828C53A}" destId="{DC15CA21-C4C2-450A-9C64-6D0AA0C97003}" srcOrd="2" destOrd="0" parTransId="{6EB5FB2D-A067-413B-9A96-9C1D37140FBF}" sibTransId="{CA95B858-D11D-4DE6-B9FD-8AD7045AB03A}"/>
    <dgm:cxn modelId="{536E2495-49E2-46D8-9301-B5EF791C9E72}" type="presOf" srcId="{E9B0EE86-FA64-4401-87E7-10BE7A132296}" destId="{BDA3507F-C883-4546-B088-BB08FDF2DE76}" srcOrd="0" destOrd="2" presId="urn:microsoft.com/office/officeart/2005/8/layout/vList2"/>
    <dgm:cxn modelId="{49740248-08CD-48A8-8A2E-35A5C950A6C0}" srcId="{DC15CA21-C4C2-450A-9C64-6D0AA0C97003}" destId="{01149224-ABF0-4F25-948A-12FDBCF1CF19}" srcOrd="0" destOrd="0" parTransId="{CE322773-5592-4274-AF87-6D0739CAD9A3}" sibTransId="{AA04FD06-BCF2-4F30-B501-2681E839BADF}"/>
    <dgm:cxn modelId="{090C6606-F431-4258-9357-9508BFC4E742}" type="presOf" srcId="{D8EA9587-6B91-4F5E-9880-25966FAE98D4}" destId="{BE009EB4-12F8-493B-809A-503A74EE649C}" srcOrd="0" destOrd="0" presId="urn:microsoft.com/office/officeart/2005/8/layout/vList2"/>
    <dgm:cxn modelId="{B3BCB7B5-BDF2-4E5B-9B06-F2BD9646DE0A}" type="presOf" srcId="{38D3D982-60EA-444C-946E-7E540EE3CC92}" destId="{BDA3507F-C883-4546-B088-BB08FDF2DE76}" srcOrd="0" destOrd="1" presId="urn:microsoft.com/office/officeart/2005/8/layout/vList2"/>
    <dgm:cxn modelId="{775DFC5C-BFD6-4473-8C0B-FE169AB5D60F}" srcId="{480A6D7A-C020-493A-AB44-A8475828C53A}" destId="{D8EA9587-6B91-4F5E-9880-25966FAE98D4}" srcOrd="1" destOrd="0" parTransId="{6A3D511E-D3E7-4513-82AF-ED58DD4D79EE}" sibTransId="{F76A8C4C-0D77-493F-BDB1-EF54A4B02EC2}"/>
    <dgm:cxn modelId="{7E346A2D-69C9-4FE7-9702-3FED157FB4D6}" type="presParOf" srcId="{259DFEA1-F96D-44E6-B20E-A6B1A23D2ACF}" destId="{AF3FEC88-9754-416A-8186-33A3B3C28868}" srcOrd="0" destOrd="0" presId="urn:microsoft.com/office/officeart/2005/8/layout/vList2"/>
    <dgm:cxn modelId="{F186DB7F-5139-43DF-9202-47D827FFF28E}" type="presParOf" srcId="{259DFEA1-F96D-44E6-B20E-A6B1A23D2ACF}" destId="{F7EF8FC2-EB53-432C-91F1-3156E57D4F86}" srcOrd="1" destOrd="0" presId="urn:microsoft.com/office/officeart/2005/8/layout/vList2"/>
    <dgm:cxn modelId="{A05C96E5-0B3C-480F-85EA-F8494313BC72}" type="presParOf" srcId="{259DFEA1-F96D-44E6-B20E-A6B1A23D2ACF}" destId="{BE009EB4-12F8-493B-809A-503A74EE649C}" srcOrd="2" destOrd="0" presId="urn:microsoft.com/office/officeart/2005/8/layout/vList2"/>
    <dgm:cxn modelId="{7E68DC34-E5EE-4E16-82DC-EAEE32D93A8C}" type="presParOf" srcId="{259DFEA1-F96D-44E6-B20E-A6B1A23D2ACF}" destId="{6C8F962C-A6E7-4ABE-8F7B-C52F89CE76DD}" srcOrd="3" destOrd="0" presId="urn:microsoft.com/office/officeart/2005/8/layout/vList2"/>
    <dgm:cxn modelId="{484F0670-DCE9-4A1B-A62A-C4B091E1CB4E}" type="presParOf" srcId="{259DFEA1-F96D-44E6-B20E-A6B1A23D2ACF}" destId="{18ACF8EE-347B-4FB8-B874-E7A967D09165}" srcOrd="4" destOrd="0" presId="urn:microsoft.com/office/officeart/2005/8/layout/vList2"/>
    <dgm:cxn modelId="{59FABF94-2890-49A3-BA13-FCD800E9E4B8}" type="presParOf" srcId="{259DFEA1-F96D-44E6-B20E-A6B1A23D2ACF}" destId="{BDA3507F-C883-4546-B088-BB08FDF2DE7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6B326A-B1A6-4289-8661-B4FCEBAC4D5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0CB856-25D9-4CFB-A2AD-FD0F9CA12B7D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45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</a:rPr>
            <a:t>Совершенствование применяемых инструментов реализации</a:t>
          </a:r>
          <a:br>
            <a:rPr lang="ru-RU" sz="2000" b="1" dirty="0" smtClean="0">
              <a:solidFill>
                <a:schemeClr val="tx1"/>
              </a:solidFill>
            </a:rPr>
          </a:br>
          <a:r>
            <a:rPr lang="ru-RU" sz="2000" b="1" dirty="0" smtClean="0">
              <a:solidFill>
                <a:schemeClr val="tx1"/>
              </a:solidFill>
            </a:rPr>
            <a:t>бюджетной политики, в том числе за счет:</a:t>
          </a:r>
          <a:endParaRPr lang="ru-RU" sz="2000" b="1" dirty="0">
            <a:solidFill>
              <a:schemeClr val="tx1"/>
            </a:solidFill>
          </a:endParaRPr>
        </a:p>
      </dgm:t>
    </dgm:pt>
    <dgm:pt modelId="{4A253B56-A39F-4A6B-9E93-7FD696550198}" type="parTrans" cxnId="{03162FDF-2B5F-4BFD-945F-FE759B6F5D7E}">
      <dgm:prSet/>
      <dgm:spPr/>
      <dgm:t>
        <a:bodyPr/>
        <a:lstStyle/>
        <a:p>
          <a:endParaRPr lang="ru-RU"/>
        </a:p>
      </dgm:t>
    </dgm:pt>
    <dgm:pt modelId="{EF057A0D-4297-44E4-BC5D-339A246363B3}" type="sibTrans" cxnId="{03162FDF-2B5F-4BFD-945F-FE759B6F5D7E}">
      <dgm:prSet/>
      <dgm:spPr/>
      <dgm:t>
        <a:bodyPr/>
        <a:lstStyle/>
        <a:p>
          <a:endParaRPr lang="ru-RU"/>
        </a:p>
      </dgm:t>
    </dgm:pt>
    <dgm:pt modelId="{29B0CE07-02B5-479C-87F3-72F2FDA3CD79}">
      <dgm:prSet phldrT="[Текст]" custT="1"/>
      <dgm:spPr/>
      <dgm:t>
        <a:bodyPr/>
        <a:lstStyle/>
        <a:p>
          <a:r>
            <a:rPr lang="ru-RU" sz="1600" b="1" dirty="0" smtClean="0"/>
            <a:t>повышения качества оценки достигаемых результатов, корректировки целей и показателей, по результатам оценки, муниципальных программ муниципального образования «</a:t>
          </a:r>
          <a:r>
            <a:rPr lang="ru-RU" sz="1600" b="1" dirty="0" err="1" smtClean="0"/>
            <a:t>Малопургинский</a:t>
          </a:r>
          <a:r>
            <a:rPr lang="ru-RU" sz="1600" b="1" dirty="0" smtClean="0"/>
            <a:t> район»;</a:t>
          </a:r>
          <a:endParaRPr lang="ru-RU" sz="1600" b="1" dirty="0"/>
        </a:p>
      </dgm:t>
    </dgm:pt>
    <dgm:pt modelId="{82095353-BABB-47FE-84D6-F25EA08B49B5}" type="parTrans" cxnId="{737A1BFC-408B-42FF-848F-DA0257808157}">
      <dgm:prSet/>
      <dgm:spPr/>
      <dgm:t>
        <a:bodyPr/>
        <a:lstStyle/>
        <a:p>
          <a:endParaRPr lang="ru-RU"/>
        </a:p>
      </dgm:t>
    </dgm:pt>
    <dgm:pt modelId="{E8CF776B-B2DD-4492-B913-5820985C9555}" type="sibTrans" cxnId="{737A1BFC-408B-42FF-848F-DA0257808157}">
      <dgm:prSet/>
      <dgm:spPr/>
      <dgm:t>
        <a:bodyPr/>
        <a:lstStyle/>
        <a:p>
          <a:endParaRPr lang="ru-RU"/>
        </a:p>
      </dgm:t>
    </dgm:pt>
    <dgm:pt modelId="{00811474-F18E-416D-AA31-F3173855BFB5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45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</a:rPr>
            <a:t>Формирование благоприятной деловой среды для реализации</a:t>
          </a:r>
          <a:br>
            <a:rPr lang="ru-RU" sz="2000" b="1" dirty="0" smtClean="0">
              <a:solidFill>
                <a:schemeClr val="tx1"/>
              </a:solidFill>
            </a:rPr>
          </a:br>
          <a:r>
            <a:rPr lang="ru-RU" sz="2000" b="1" dirty="0" smtClean="0">
              <a:solidFill>
                <a:schemeClr val="tx1"/>
              </a:solidFill>
            </a:rPr>
            <a:t>инвестиционных проектов</a:t>
          </a:r>
          <a:endParaRPr lang="ru-RU" sz="2000" b="1" dirty="0">
            <a:solidFill>
              <a:schemeClr val="tx1"/>
            </a:solidFill>
          </a:endParaRPr>
        </a:p>
      </dgm:t>
    </dgm:pt>
    <dgm:pt modelId="{6CC6076E-D6B5-49C0-A517-FE79EE5083B6}" type="parTrans" cxnId="{B54376D6-0361-405A-A9C1-5C47F17F9CD8}">
      <dgm:prSet/>
      <dgm:spPr/>
      <dgm:t>
        <a:bodyPr/>
        <a:lstStyle/>
        <a:p>
          <a:endParaRPr lang="ru-RU"/>
        </a:p>
      </dgm:t>
    </dgm:pt>
    <dgm:pt modelId="{09D156B9-E58C-4AF9-A64C-804C0F64C0C5}" type="sibTrans" cxnId="{B54376D6-0361-405A-A9C1-5C47F17F9CD8}">
      <dgm:prSet/>
      <dgm:spPr/>
      <dgm:t>
        <a:bodyPr/>
        <a:lstStyle/>
        <a:p>
          <a:endParaRPr lang="ru-RU"/>
        </a:p>
      </dgm:t>
    </dgm:pt>
    <dgm:pt modelId="{13305821-EDD7-495F-9148-C2D7A21D2A89}">
      <dgm:prSet phldrT="[Текст]" custT="1"/>
      <dgm:spPr/>
      <dgm:t>
        <a:bodyPr/>
        <a:lstStyle/>
        <a:p>
          <a:r>
            <a:rPr lang="ru-RU" sz="1600" b="1" dirty="0" smtClean="0"/>
            <a:t>повышения эффективности процедур проведения закупок для обеспечения муниципальных нужд муниципального образования «</a:t>
          </a:r>
          <a:r>
            <a:rPr lang="ru-RU" sz="1600" b="1" dirty="0" err="1" smtClean="0"/>
            <a:t>Малопургинский</a:t>
          </a:r>
          <a:r>
            <a:rPr lang="ru-RU" sz="1600" b="1" dirty="0" smtClean="0"/>
            <a:t> район»;</a:t>
          </a:r>
          <a:endParaRPr lang="ru-RU" sz="1600" b="1" dirty="0"/>
        </a:p>
      </dgm:t>
    </dgm:pt>
    <dgm:pt modelId="{62DF9230-0CE4-42A9-A931-BCAD2E0383B9}" type="parTrans" cxnId="{6442E3E4-25A4-47B7-BD3E-06ECA589886A}">
      <dgm:prSet/>
      <dgm:spPr/>
      <dgm:t>
        <a:bodyPr/>
        <a:lstStyle/>
        <a:p>
          <a:endParaRPr lang="ru-RU"/>
        </a:p>
      </dgm:t>
    </dgm:pt>
    <dgm:pt modelId="{F1355606-17FA-429B-A292-92D44084F5E9}" type="sibTrans" cxnId="{6442E3E4-25A4-47B7-BD3E-06ECA589886A}">
      <dgm:prSet/>
      <dgm:spPr/>
      <dgm:t>
        <a:bodyPr/>
        <a:lstStyle/>
        <a:p>
          <a:endParaRPr lang="ru-RU"/>
        </a:p>
      </dgm:t>
    </dgm:pt>
    <dgm:pt modelId="{F8213379-0FFF-4F2A-B94B-8EE6CE5D5FA6}">
      <dgm:prSet phldrT="[Текст]" custT="1"/>
      <dgm:spPr/>
      <dgm:t>
        <a:bodyPr/>
        <a:lstStyle/>
        <a:p>
          <a:r>
            <a:rPr lang="ru-RU" sz="1600" b="1" dirty="0" smtClean="0"/>
            <a:t>обеспечения эффективного контроля расходования бюджетных средств на всех этапах планирования, размещения муниципального заказа и исполнения контрактов;</a:t>
          </a:r>
          <a:endParaRPr lang="ru-RU" sz="1600" b="1" dirty="0"/>
        </a:p>
      </dgm:t>
    </dgm:pt>
    <dgm:pt modelId="{492FD88D-3891-4634-9548-776568E33910}" type="parTrans" cxnId="{D82A43B8-534A-4B0C-8726-28BAA4109DAA}">
      <dgm:prSet/>
      <dgm:spPr/>
      <dgm:t>
        <a:bodyPr/>
        <a:lstStyle/>
        <a:p>
          <a:endParaRPr lang="ru-RU"/>
        </a:p>
      </dgm:t>
    </dgm:pt>
    <dgm:pt modelId="{8C594D8F-820C-4EC5-994D-458327962535}" type="sibTrans" cxnId="{D82A43B8-534A-4B0C-8726-28BAA4109DAA}">
      <dgm:prSet/>
      <dgm:spPr/>
      <dgm:t>
        <a:bodyPr/>
        <a:lstStyle/>
        <a:p>
          <a:endParaRPr lang="ru-RU"/>
        </a:p>
      </dgm:t>
    </dgm:pt>
    <dgm:pt modelId="{F7E0EA63-0535-4DA9-8269-B321BF55C485}">
      <dgm:prSet phldrT="[Текст]" custT="1"/>
      <dgm:spPr/>
      <dgm:t>
        <a:bodyPr/>
        <a:lstStyle/>
        <a:p>
          <a:r>
            <a:rPr lang="ru-RU" sz="1600" b="1" dirty="0" smtClean="0"/>
            <a:t>использования конкурентных способов отбора организаций для оказания муниципальных услуг, в том числе путем проведения конкурсов и аукционов;</a:t>
          </a:r>
          <a:endParaRPr lang="ru-RU" sz="1600" b="1" dirty="0"/>
        </a:p>
      </dgm:t>
    </dgm:pt>
    <dgm:pt modelId="{AC43B416-885B-497D-B7D9-F338D89DC09B}" type="parTrans" cxnId="{7E5B9852-AD84-4B15-BCA3-14000C3CCF6F}">
      <dgm:prSet/>
      <dgm:spPr/>
      <dgm:t>
        <a:bodyPr/>
        <a:lstStyle/>
        <a:p>
          <a:endParaRPr lang="ru-RU"/>
        </a:p>
      </dgm:t>
    </dgm:pt>
    <dgm:pt modelId="{6D061FEB-35EA-4494-8ED2-FC26FA28AF3D}" type="sibTrans" cxnId="{7E5B9852-AD84-4B15-BCA3-14000C3CCF6F}">
      <dgm:prSet/>
      <dgm:spPr/>
      <dgm:t>
        <a:bodyPr/>
        <a:lstStyle/>
        <a:p>
          <a:endParaRPr lang="ru-RU"/>
        </a:p>
      </dgm:t>
    </dgm:pt>
    <dgm:pt modelId="{8561EFF0-F126-46A1-96AA-2A36838AC04A}">
      <dgm:prSet phldrT="[Текст]" custT="1"/>
      <dgm:spPr/>
      <dgm:t>
        <a:bodyPr/>
        <a:lstStyle/>
        <a:p>
          <a:r>
            <a:rPr lang="ru-RU" sz="1600" b="1" dirty="0" smtClean="0"/>
            <a:t>применения введенных федеральных и региональных перечней муниципальных услуг и работ, не включенных в общероссийские базовые (отраслевые) перечни, в целях более оперативного включения новых услуг и работ, необходимых для формирования муниципального задания</a:t>
          </a:r>
          <a:r>
            <a:rPr lang="ru-RU" sz="1600" b="0" dirty="0" smtClean="0"/>
            <a:t>;</a:t>
          </a:r>
          <a:endParaRPr lang="ru-RU" sz="1600" b="0" dirty="0"/>
        </a:p>
      </dgm:t>
    </dgm:pt>
    <dgm:pt modelId="{7DAF9637-00C0-49F7-89C0-4AF8C7F1A742}" type="parTrans" cxnId="{38B33B49-3FB6-4504-A44A-414BDCCA49A0}">
      <dgm:prSet/>
      <dgm:spPr/>
      <dgm:t>
        <a:bodyPr/>
        <a:lstStyle/>
        <a:p>
          <a:endParaRPr lang="ru-RU"/>
        </a:p>
      </dgm:t>
    </dgm:pt>
    <dgm:pt modelId="{227A95E9-A4C7-40D9-A53B-FC3399CE7364}" type="sibTrans" cxnId="{38B33B49-3FB6-4504-A44A-414BDCCA49A0}">
      <dgm:prSet/>
      <dgm:spPr/>
      <dgm:t>
        <a:bodyPr/>
        <a:lstStyle/>
        <a:p>
          <a:endParaRPr lang="ru-RU"/>
        </a:p>
      </dgm:t>
    </dgm:pt>
    <dgm:pt modelId="{09067442-59A6-4F42-8A61-D24717270A7C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45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</a:rPr>
            <a:t>Сохранение безопасного уровня муниципального долга, в том числе за счет реализации мероприятий Плана оздоровления муниципальных финансов муниципального образования «</a:t>
          </a:r>
          <a:r>
            <a:rPr lang="ru-RU" sz="1800" b="1" dirty="0" err="1" smtClean="0">
              <a:solidFill>
                <a:schemeClr val="tx1"/>
              </a:solidFill>
            </a:rPr>
            <a:t>Малопургинский</a:t>
          </a:r>
          <a:r>
            <a:rPr lang="ru-RU" sz="1800" b="1" dirty="0" smtClean="0">
              <a:solidFill>
                <a:schemeClr val="tx1"/>
              </a:solidFill>
            </a:rPr>
            <a:t> район»</a:t>
          </a:r>
          <a:endParaRPr lang="ru-RU" sz="1800" b="1" dirty="0">
            <a:solidFill>
              <a:schemeClr val="tx1"/>
            </a:solidFill>
          </a:endParaRPr>
        </a:p>
      </dgm:t>
    </dgm:pt>
    <dgm:pt modelId="{85EB2677-95DA-4D5A-9953-5C768E071BD8}" type="parTrans" cxnId="{2C4BF0F2-B840-4249-ACD9-9DF46DAC9AF8}">
      <dgm:prSet/>
      <dgm:spPr/>
      <dgm:t>
        <a:bodyPr/>
        <a:lstStyle/>
        <a:p>
          <a:endParaRPr lang="ru-RU"/>
        </a:p>
      </dgm:t>
    </dgm:pt>
    <dgm:pt modelId="{94F2CDE2-1AE3-46FC-AA0E-52FB6C1D0912}" type="sibTrans" cxnId="{2C4BF0F2-B840-4249-ACD9-9DF46DAC9AF8}">
      <dgm:prSet/>
      <dgm:spPr/>
      <dgm:t>
        <a:bodyPr/>
        <a:lstStyle/>
        <a:p>
          <a:endParaRPr lang="ru-RU"/>
        </a:p>
      </dgm:t>
    </dgm:pt>
    <dgm:pt modelId="{1EDD2E1F-7D23-435C-8498-29151650CCEA}" type="pres">
      <dgm:prSet presAssocID="{A76B326A-B1A6-4289-8661-B4FCEBAC4D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3B9877-007F-4FF8-A415-B5437830542E}" type="pres">
      <dgm:prSet presAssocID="{390CB856-25D9-4CFB-A2AD-FD0F9CA12B7D}" presName="parentText" presStyleLbl="node1" presStyleIdx="0" presStyleCnt="3" custScaleY="51527" custLinFactY="-852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14E1F-324D-4FB7-9CA1-D1BA73F37C2C}" type="pres">
      <dgm:prSet presAssocID="{EF057A0D-4297-44E4-BC5D-339A246363B3}" presName="spacer" presStyleCnt="0"/>
      <dgm:spPr/>
    </dgm:pt>
    <dgm:pt modelId="{7279439A-EF8C-446A-9EB9-80931C7D90B5}" type="pres">
      <dgm:prSet presAssocID="{00811474-F18E-416D-AA31-F3173855BFB5}" presName="parentText" presStyleLbl="node1" presStyleIdx="1" presStyleCnt="3" custScaleY="47763" custLinFactY="238058" custLinFactNeighborY="3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88199A-D52B-4A77-9356-751F841D2317}" type="pres">
      <dgm:prSet presAssocID="{09D156B9-E58C-4AF9-A64C-804C0F64C0C5}" presName="spacer" presStyleCnt="0"/>
      <dgm:spPr/>
    </dgm:pt>
    <dgm:pt modelId="{62964730-F35C-4B94-B924-BBC8F782E8C3}" type="pres">
      <dgm:prSet presAssocID="{09067442-59A6-4F42-8A61-D24717270A7C}" presName="parentText" presStyleLbl="node1" presStyleIdx="2" presStyleCnt="3" custScaleY="70814" custLinFactNeighborY="984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1821F8-B9CD-4082-B3DD-39FDDDB4C7BE}" type="pres">
      <dgm:prSet presAssocID="{09067442-59A6-4F42-8A61-D24717270A7C}" presName="childText" presStyleLbl="revTx" presStyleIdx="0" presStyleCnt="1" custLinFactY="-149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4376D6-0361-405A-A9C1-5C47F17F9CD8}" srcId="{A76B326A-B1A6-4289-8661-B4FCEBAC4D59}" destId="{00811474-F18E-416D-AA31-F3173855BFB5}" srcOrd="1" destOrd="0" parTransId="{6CC6076E-D6B5-49C0-A517-FE79EE5083B6}" sibTransId="{09D156B9-E58C-4AF9-A64C-804C0F64C0C5}"/>
    <dgm:cxn modelId="{15962CD9-6AE9-4B10-918B-FF4A824CC960}" type="presOf" srcId="{09067442-59A6-4F42-8A61-D24717270A7C}" destId="{62964730-F35C-4B94-B924-BBC8F782E8C3}" srcOrd="0" destOrd="0" presId="urn:microsoft.com/office/officeart/2005/8/layout/vList2"/>
    <dgm:cxn modelId="{DBF3BA51-B4B5-4D8C-A922-A102EFD35F73}" type="presOf" srcId="{F8213379-0FFF-4F2A-B94B-8EE6CE5D5FA6}" destId="{931821F8-B9CD-4082-B3DD-39FDDDB4C7BE}" srcOrd="0" destOrd="2" presId="urn:microsoft.com/office/officeart/2005/8/layout/vList2"/>
    <dgm:cxn modelId="{4697C2DD-440B-4DD0-BA2B-CE46134FE46B}" type="presOf" srcId="{390CB856-25D9-4CFB-A2AD-FD0F9CA12B7D}" destId="{FB3B9877-007F-4FF8-A415-B5437830542E}" srcOrd="0" destOrd="0" presId="urn:microsoft.com/office/officeart/2005/8/layout/vList2"/>
    <dgm:cxn modelId="{38B33B49-3FB6-4504-A44A-414BDCCA49A0}" srcId="{09067442-59A6-4F42-8A61-D24717270A7C}" destId="{8561EFF0-F126-46A1-96AA-2A36838AC04A}" srcOrd="4" destOrd="0" parTransId="{7DAF9637-00C0-49F7-89C0-4AF8C7F1A742}" sibTransId="{227A95E9-A4C7-40D9-A53B-FC3399CE7364}"/>
    <dgm:cxn modelId="{68BB84B9-B09C-428B-BA72-49F5FFE478AB}" type="presOf" srcId="{A76B326A-B1A6-4289-8661-B4FCEBAC4D59}" destId="{1EDD2E1F-7D23-435C-8498-29151650CCEA}" srcOrd="0" destOrd="0" presId="urn:microsoft.com/office/officeart/2005/8/layout/vList2"/>
    <dgm:cxn modelId="{2C4BF0F2-B840-4249-ACD9-9DF46DAC9AF8}" srcId="{A76B326A-B1A6-4289-8661-B4FCEBAC4D59}" destId="{09067442-59A6-4F42-8A61-D24717270A7C}" srcOrd="2" destOrd="0" parTransId="{85EB2677-95DA-4D5A-9953-5C768E071BD8}" sibTransId="{94F2CDE2-1AE3-46FC-AA0E-52FB6C1D0912}"/>
    <dgm:cxn modelId="{6442E3E4-25A4-47B7-BD3E-06ECA589886A}" srcId="{09067442-59A6-4F42-8A61-D24717270A7C}" destId="{13305821-EDD7-495F-9148-C2D7A21D2A89}" srcOrd="1" destOrd="0" parTransId="{62DF9230-0CE4-42A9-A931-BCAD2E0383B9}" sibTransId="{F1355606-17FA-429B-A292-92D44084F5E9}"/>
    <dgm:cxn modelId="{AD49482D-38D0-4D6E-9D0E-AF0F0983D118}" type="presOf" srcId="{8561EFF0-F126-46A1-96AA-2A36838AC04A}" destId="{931821F8-B9CD-4082-B3DD-39FDDDB4C7BE}" srcOrd="0" destOrd="4" presId="urn:microsoft.com/office/officeart/2005/8/layout/vList2"/>
    <dgm:cxn modelId="{B01F7822-1D33-4C11-A087-42A74B33CF94}" type="presOf" srcId="{F7E0EA63-0535-4DA9-8269-B321BF55C485}" destId="{931821F8-B9CD-4082-B3DD-39FDDDB4C7BE}" srcOrd="0" destOrd="3" presId="urn:microsoft.com/office/officeart/2005/8/layout/vList2"/>
    <dgm:cxn modelId="{03162FDF-2B5F-4BFD-945F-FE759B6F5D7E}" srcId="{A76B326A-B1A6-4289-8661-B4FCEBAC4D59}" destId="{390CB856-25D9-4CFB-A2AD-FD0F9CA12B7D}" srcOrd="0" destOrd="0" parTransId="{4A253B56-A39F-4A6B-9E93-7FD696550198}" sibTransId="{EF057A0D-4297-44E4-BC5D-339A246363B3}"/>
    <dgm:cxn modelId="{6A98965A-8F2C-414E-B854-11BB69F1CAB3}" type="presOf" srcId="{29B0CE07-02B5-479C-87F3-72F2FDA3CD79}" destId="{931821F8-B9CD-4082-B3DD-39FDDDB4C7BE}" srcOrd="0" destOrd="0" presId="urn:microsoft.com/office/officeart/2005/8/layout/vList2"/>
    <dgm:cxn modelId="{737A1BFC-408B-42FF-848F-DA0257808157}" srcId="{09067442-59A6-4F42-8A61-D24717270A7C}" destId="{29B0CE07-02B5-479C-87F3-72F2FDA3CD79}" srcOrd="0" destOrd="0" parTransId="{82095353-BABB-47FE-84D6-F25EA08B49B5}" sibTransId="{E8CF776B-B2DD-4492-B913-5820985C9555}"/>
    <dgm:cxn modelId="{5FDAAE8A-F83C-4788-8221-B3D0D70015BC}" type="presOf" srcId="{00811474-F18E-416D-AA31-F3173855BFB5}" destId="{7279439A-EF8C-446A-9EB9-80931C7D90B5}" srcOrd="0" destOrd="0" presId="urn:microsoft.com/office/officeart/2005/8/layout/vList2"/>
    <dgm:cxn modelId="{CF87597E-8EFC-4BEA-9CDE-7B5128225C53}" type="presOf" srcId="{13305821-EDD7-495F-9148-C2D7A21D2A89}" destId="{931821F8-B9CD-4082-B3DD-39FDDDB4C7BE}" srcOrd="0" destOrd="1" presId="urn:microsoft.com/office/officeart/2005/8/layout/vList2"/>
    <dgm:cxn modelId="{7E5B9852-AD84-4B15-BCA3-14000C3CCF6F}" srcId="{09067442-59A6-4F42-8A61-D24717270A7C}" destId="{F7E0EA63-0535-4DA9-8269-B321BF55C485}" srcOrd="3" destOrd="0" parTransId="{AC43B416-885B-497D-B7D9-F338D89DC09B}" sibTransId="{6D061FEB-35EA-4494-8ED2-FC26FA28AF3D}"/>
    <dgm:cxn modelId="{D82A43B8-534A-4B0C-8726-28BAA4109DAA}" srcId="{09067442-59A6-4F42-8A61-D24717270A7C}" destId="{F8213379-0FFF-4F2A-B94B-8EE6CE5D5FA6}" srcOrd="2" destOrd="0" parTransId="{492FD88D-3891-4634-9548-776568E33910}" sibTransId="{8C594D8F-820C-4EC5-994D-458327962535}"/>
    <dgm:cxn modelId="{01D210D3-3B4F-41D7-93A1-81D53D11269A}" type="presParOf" srcId="{1EDD2E1F-7D23-435C-8498-29151650CCEA}" destId="{FB3B9877-007F-4FF8-A415-B5437830542E}" srcOrd="0" destOrd="0" presId="urn:microsoft.com/office/officeart/2005/8/layout/vList2"/>
    <dgm:cxn modelId="{D4A934C8-EBFA-43C1-8F83-4811477DD5FB}" type="presParOf" srcId="{1EDD2E1F-7D23-435C-8498-29151650CCEA}" destId="{EF114E1F-324D-4FB7-9CA1-D1BA73F37C2C}" srcOrd="1" destOrd="0" presId="urn:microsoft.com/office/officeart/2005/8/layout/vList2"/>
    <dgm:cxn modelId="{DA191B04-B45D-480F-A328-C01E3ACA955F}" type="presParOf" srcId="{1EDD2E1F-7D23-435C-8498-29151650CCEA}" destId="{7279439A-EF8C-446A-9EB9-80931C7D90B5}" srcOrd="2" destOrd="0" presId="urn:microsoft.com/office/officeart/2005/8/layout/vList2"/>
    <dgm:cxn modelId="{C59EF078-5BDA-4006-956F-0A52D3F1305A}" type="presParOf" srcId="{1EDD2E1F-7D23-435C-8498-29151650CCEA}" destId="{2188199A-D52B-4A77-9356-751F841D2317}" srcOrd="3" destOrd="0" presId="urn:microsoft.com/office/officeart/2005/8/layout/vList2"/>
    <dgm:cxn modelId="{79FC7CB1-47A6-48F8-BEAA-47460F2EFD4B}" type="presParOf" srcId="{1EDD2E1F-7D23-435C-8498-29151650CCEA}" destId="{62964730-F35C-4B94-B924-BBC8F782E8C3}" srcOrd="4" destOrd="0" presId="urn:microsoft.com/office/officeart/2005/8/layout/vList2"/>
    <dgm:cxn modelId="{5A18606A-56F0-4BB3-8FAA-72C5B8E11774}" type="presParOf" srcId="{1EDD2E1F-7D23-435C-8498-29151650CCEA}" destId="{931821F8-B9CD-4082-B3DD-39FDDDB4C7B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4CAF70-FD7D-4F4E-B149-9CD27B9DCC4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58B7E2-11AF-4B5D-9429-4597B18D61E6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</a:rPr>
            <a:t>Ориентация бюджетной политики в сфере межбюджетных отношений на 2018 год и на плановый период 2019 и 2020 годов на решение следующих задач:</a:t>
          </a:r>
          <a:endParaRPr lang="ru-RU" sz="2000" b="1" dirty="0">
            <a:solidFill>
              <a:schemeClr val="tx1"/>
            </a:solidFill>
          </a:endParaRPr>
        </a:p>
      </dgm:t>
    </dgm:pt>
    <dgm:pt modelId="{3B0DFB1D-BAFB-4AE2-8E8F-F253D00F2261}" type="parTrans" cxnId="{A2955C77-E41E-4AA2-819C-A00A206EBB65}">
      <dgm:prSet/>
      <dgm:spPr/>
      <dgm:t>
        <a:bodyPr/>
        <a:lstStyle/>
        <a:p>
          <a:endParaRPr lang="ru-RU"/>
        </a:p>
      </dgm:t>
    </dgm:pt>
    <dgm:pt modelId="{97D2008B-962E-4650-8E21-1CD69DE641CB}" type="sibTrans" cxnId="{A2955C77-E41E-4AA2-819C-A00A206EBB65}">
      <dgm:prSet/>
      <dgm:spPr/>
      <dgm:t>
        <a:bodyPr/>
        <a:lstStyle/>
        <a:p>
          <a:endParaRPr lang="ru-RU"/>
        </a:p>
      </dgm:t>
    </dgm:pt>
    <dgm:pt modelId="{8AFDED62-F94E-485A-92D8-3931281DEC45}">
      <dgm:prSet phldrT="[Текст]" custT="1"/>
      <dgm:spPr/>
      <dgm:t>
        <a:bodyPr/>
        <a:lstStyle/>
        <a:p>
          <a:r>
            <a:rPr lang="ru-RU" sz="1600" b="1" dirty="0" smtClean="0"/>
            <a:t>снижение рисков неисполнения социально значимых и первоочередных расходных обязательств;</a:t>
          </a:r>
          <a:endParaRPr lang="ru-RU" sz="1600" b="1" dirty="0"/>
        </a:p>
      </dgm:t>
    </dgm:pt>
    <dgm:pt modelId="{6ECE2691-58EE-4005-9782-2AB7E2F94817}" type="parTrans" cxnId="{3CB6F3CD-F8F0-4666-9679-A776E76D832A}">
      <dgm:prSet/>
      <dgm:spPr/>
      <dgm:t>
        <a:bodyPr/>
        <a:lstStyle/>
        <a:p>
          <a:endParaRPr lang="ru-RU"/>
        </a:p>
      </dgm:t>
    </dgm:pt>
    <dgm:pt modelId="{77279499-4989-4F3F-82F2-7748FBEE375E}" type="sibTrans" cxnId="{3CB6F3CD-F8F0-4666-9679-A776E76D832A}">
      <dgm:prSet/>
      <dgm:spPr/>
      <dgm:t>
        <a:bodyPr/>
        <a:lstStyle/>
        <a:p>
          <a:endParaRPr lang="ru-RU"/>
        </a:p>
      </dgm:t>
    </dgm:pt>
    <dgm:pt modelId="{7351717C-AB82-412A-8D5C-467E041E4F5F}">
      <dgm:prSet phldrT="[Текст]" custT="1"/>
      <dgm:spPr/>
      <dgm:t>
        <a:bodyPr/>
        <a:lstStyle/>
        <a:p>
          <a:r>
            <a:rPr lang="ru-RU" sz="1600" b="1" dirty="0" smtClean="0"/>
            <a:t>реализация мер, направленных на укрепление финансовой дисциплины, соблюдение органами местного самоуправления требований бюджетного законодательства, экономное и эффективное использование бюджетных ресурсов</a:t>
          </a:r>
          <a:r>
            <a:rPr lang="ru-RU" sz="1600" dirty="0" smtClean="0"/>
            <a:t>.</a:t>
          </a:r>
          <a:endParaRPr lang="ru-RU" sz="1600" dirty="0"/>
        </a:p>
      </dgm:t>
    </dgm:pt>
    <dgm:pt modelId="{B6E76B23-60A9-435A-BF8E-FABFEB2E44FE}" type="parTrans" cxnId="{A1BE65B8-FAD4-4988-814B-79568C3D09DE}">
      <dgm:prSet/>
      <dgm:spPr/>
      <dgm:t>
        <a:bodyPr/>
        <a:lstStyle/>
        <a:p>
          <a:endParaRPr lang="ru-RU"/>
        </a:p>
      </dgm:t>
    </dgm:pt>
    <dgm:pt modelId="{F2AF23FE-29D0-4232-9B7D-08B57536B267}" type="sibTrans" cxnId="{A1BE65B8-FAD4-4988-814B-79568C3D09DE}">
      <dgm:prSet/>
      <dgm:spPr/>
      <dgm:t>
        <a:bodyPr/>
        <a:lstStyle/>
        <a:p>
          <a:endParaRPr lang="ru-RU"/>
        </a:p>
      </dgm:t>
    </dgm:pt>
    <dgm:pt modelId="{A3342F4C-8476-45FB-8E53-A85DF2600BF6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</a:rPr>
            <a:t>Финансирование дефицита бюджета муниципального образования «</a:t>
          </a:r>
          <a:r>
            <a:rPr lang="ru-RU" sz="2000" b="1" dirty="0" err="1" smtClean="0">
              <a:solidFill>
                <a:schemeClr val="tx1"/>
              </a:solidFill>
            </a:rPr>
            <a:t>Малопургинский</a:t>
          </a:r>
          <a:r>
            <a:rPr lang="ru-RU" sz="2000" b="1" dirty="0" smtClean="0">
              <a:solidFill>
                <a:schemeClr val="tx1"/>
              </a:solidFill>
            </a:rPr>
            <a:t> район», позволяющее сохранять уровень муниципального долга на экономически безопасном уровне</a:t>
          </a:r>
          <a:endParaRPr lang="ru-RU" sz="2000" b="1" dirty="0">
            <a:solidFill>
              <a:schemeClr val="tx1"/>
            </a:solidFill>
          </a:endParaRPr>
        </a:p>
      </dgm:t>
    </dgm:pt>
    <dgm:pt modelId="{CB13DF37-9D5E-4E10-A8F2-4FB46B5B0B87}" type="parTrans" cxnId="{5A482628-AABE-48EA-8AAA-54F724534B0A}">
      <dgm:prSet/>
      <dgm:spPr/>
      <dgm:t>
        <a:bodyPr/>
        <a:lstStyle/>
        <a:p>
          <a:endParaRPr lang="ru-RU"/>
        </a:p>
      </dgm:t>
    </dgm:pt>
    <dgm:pt modelId="{3424F1F5-29C4-4A70-84D4-CC4CC913D0D6}" type="sibTrans" cxnId="{5A482628-AABE-48EA-8AAA-54F724534B0A}">
      <dgm:prSet/>
      <dgm:spPr/>
      <dgm:t>
        <a:bodyPr/>
        <a:lstStyle/>
        <a:p>
          <a:endParaRPr lang="ru-RU"/>
        </a:p>
      </dgm:t>
    </dgm:pt>
    <dgm:pt modelId="{83429FB5-E0E7-4728-BF1D-5693DA5A9B05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3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</a:rPr>
            <a:t>Оптимизация структуры муниципального долга и его обслуживания</a:t>
          </a:r>
          <a:endParaRPr lang="ru-RU" sz="2000" b="1" dirty="0">
            <a:solidFill>
              <a:schemeClr val="tx1"/>
            </a:solidFill>
          </a:endParaRPr>
        </a:p>
      </dgm:t>
    </dgm:pt>
    <dgm:pt modelId="{68CB53C5-B564-43BB-8C98-0CE135779DBA}" type="parTrans" cxnId="{A381CFCA-6BBF-43DB-9DE7-EF59FECD1A9B}">
      <dgm:prSet/>
      <dgm:spPr/>
      <dgm:t>
        <a:bodyPr/>
        <a:lstStyle/>
        <a:p>
          <a:endParaRPr lang="ru-RU"/>
        </a:p>
      </dgm:t>
    </dgm:pt>
    <dgm:pt modelId="{3B92519C-FA09-4F7D-B9CE-ED411060F2D1}" type="sibTrans" cxnId="{A381CFCA-6BBF-43DB-9DE7-EF59FECD1A9B}">
      <dgm:prSet/>
      <dgm:spPr/>
      <dgm:t>
        <a:bodyPr/>
        <a:lstStyle/>
        <a:p>
          <a:endParaRPr lang="ru-RU"/>
        </a:p>
      </dgm:t>
    </dgm:pt>
    <dgm:pt modelId="{9B0EECA9-2561-47D7-9765-85750F91C753}">
      <dgm:prSet phldrT="[Текст]" custT="1"/>
      <dgm:spPr/>
      <dgm:t>
        <a:bodyPr/>
        <a:lstStyle/>
        <a:p>
          <a:r>
            <a:rPr lang="ru-RU" sz="1600" b="1" dirty="0" smtClean="0"/>
            <a:t>содействие в обеспечении сбалансированности бюджетов муниципальных образований поселений муниципального образования «</a:t>
          </a:r>
          <a:r>
            <a:rPr lang="ru-RU" sz="1600" b="1" dirty="0" err="1" smtClean="0"/>
            <a:t>Малопургинский</a:t>
          </a:r>
          <a:r>
            <a:rPr lang="ru-RU" sz="1600" b="1" dirty="0" smtClean="0"/>
            <a:t> район»;</a:t>
          </a:r>
          <a:endParaRPr lang="ru-RU" sz="1600" b="1" dirty="0"/>
        </a:p>
      </dgm:t>
    </dgm:pt>
    <dgm:pt modelId="{54D018A5-5161-4E11-AD3E-B7C78C652D4F}" type="sibTrans" cxnId="{88C35548-6BB0-4EFD-B0F1-3A4B2BC44054}">
      <dgm:prSet/>
      <dgm:spPr/>
      <dgm:t>
        <a:bodyPr/>
        <a:lstStyle/>
        <a:p>
          <a:endParaRPr lang="ru-RU"/>
        </a:p>
      </dgm:t>
    </dgm:pt>
    <dgm:pt modelId="{FECBF7A4-A663-4BD7-BB2D-9DCA37604EFF}" type="parTrans" cxnId="{88C35548-6BB0-4EFD-B0F1-3A4B2BC44054}">
      <dgm:prSet/>
      <dgm:spPr/>
      <dgm:t>
        <a:bodyPr/>
        <a:lstStyle/>
        <a:p>
          <a:endParaRPr lang="ru-RU"/>
        </a:p>
      </dgm:t>
    </dgm:pt>
    <dgm:pt modelId="{EB1AC43C-8C51-471F-94EE-D590776F3B40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</a:rPr>
            <a:t>Обеспечение широкого вовлечения граждан в процедуры обсуждения и принятия бюджетных решений, общественного контроля их эффективности и результативности</a:t>
          </a:r>
          <a:endParaRPr lang="ru-RU" sz="2000" b="1" dirty="0">
            <a:solidFill>
              <a:schemeClr val="tx1"/>
            </a:solidFill>
          </a:endParaRPr>
        </a:p>
      </dgm:t>
    </dgm:pt>
    <dgm:pt modelId="{DA4592A2-7204-405B-BC6A-6E86201283F9}" type="parTrans" cxnId="{D7834AAC-7B7F-4CA5-90A5-1DABCC031900}">
      <dgm:prSet/>
      <dgm:spPr/>
      <dgm:t>
        <a:bodyPr/>
        <a:lstStyle/>
        <a:p>
          <a:endParaRPr lang="ru-RU"/>
        </a:p>
      </dgm:t>
    </dgm:pt>
    <dgm:pt modelId="{F8AC2A86-3A8D-4EA1-851A-29AC59DD5D95}" type="sibTrans" cxnId="{D7834AAC-7B7F-4CA5-90A5-1DABCC031900}">
      <dgm:prSet/>
      <dgm:spPr/>
      <dgm:t>
        <a:bodyPr/>
        <a:lstStyle/>
        <a:p>
          <a:endParaRPr lang="ru-RU"/>
        </a:p>
      </dgm:t>
    </dgm:pt>
    <dgm:pt modelId="{7501055E-F915-45B3-A34B-8BF86EDF43BE}" type="pres">
      <dgm:prSet presAssocID="{7B4CAF70-FD7D-4F4E-B149-9CD27B9DCC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CF27C9-391B-4FFF-A627-649ACE127A65}" type="pres">
      <dgm:prSet presAssocID="{83429FB5-E0E7-4728-BF1D-5693DA5A9B05}" presName="parentText" presStyleLbl="node1" presStyleIdx="0" presStyleCnt="4" custScaleY="43669" custLinFactY="-52813" custLinFactNeighborX="-87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33424-F2EC-415C-877D-CCC9BEF6B615}" type="pres">
      <dgm:prSet presAssocID="{3B92519C-FA09-4F7D-B9CE-ED411060F2D1}" presName="spacer" presStyleCnt="0"/>
      <dgm:spPr/>
    </dgm:pt>
    <dgm:pt modelId="{E6EDC012-DDED-4393-A5F1-02F1897793BE}" type="pres">
      <dgm:prSet presAssocID="{A3342F4C-8476-45FB-8E53-A85DF2600BF6}" presName="parentText" presStyleLbl="node1" presStyleIdx="1" presStyleCnt="4" custScaleY="74186" custLinFactY="-535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C26CC-60AF-49C9-9BC3-76BD5566BE00}" type="pres">
      <dgm:prSet presAssocID="{3424F1F5-29C4-4A70-84D4-CC4CC913D0D6}" presName="spacer" presStyleCnt="0"/>
      <dgm:spPr/>
    </dgm:pt>
    <dgm:pt modelId="{14BF6014-1F8D-4B4F-8072-3D866266C5A9}" type="pres">
      <dgm:prSet presAssocID="{0A58B7E2-11AF-4B5D-9429-4597B18D61E6}" presName="parentText" presStyleLbl="node1" presStyleIdx="2" presStyleCnt="4" custScaleY="75057" custLinFactNeighborX="-877" custLinFactNeighborY="-192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65A4D4-C4D3-4733-B549-DE7420F482CC}" type="pres">
      <dgm:prSet presAssocID="{0A58B7E2-11AF-4B5D-9429-4597B18D61E6}" presName="childText" presStyleLbl="revTx" presStyleIdx="0" presStyleCnt="1" custLinFactNeighborY="-20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CF41FE-D620-43B7-B5B3-C3B68ED91B20}" type="pres">
      <dgm:prSet presAssocID="{EB1AC43C-8C51-471F-94EE-D590776F3B40}" presName="parentText" presStyleLbl="node1" presStyleIdx="3" presStyleCnt="4" custScaleY="78084" custLinFactNeighborY="-33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482628-AABE-48EA-8AAA-54F724534B0A}" srcId="{7B4CAF70-FD7D-4F4E-B149-9CD27B9DCC44}" destId="{A3342F4C-8476-45FB-8E53-A85DF2600BF6}" srcOrd="1" destOrd="0" parTransId="{CB13DF37-9D5E-4E10-A8F2-4FB46B5B0B87}" sibTransId="{3424F1F5-29C4-4A70-84D4-CC4CC913D0D6}"/>
    <dgm:cxn modelId="{2B85B969-A97A-4D73-AB0B-26CBE869FAB7}" type="presOf" srcId="{7351717C-AB82-412A-8D5C-467E041E4F5F}" destId="{6D65A4D4-C4D3-4733-B549-DE7420F482CC}" srcOrd="0" destOrd="2" presId="urn:microsoft.com/office/officeart/2005/8/layout/vList2"/>
    <dgm:cxn modelId="{A2955C77-E41E-4AA2-819C-A00A206EBB65}" srcId="{7B4CAF70-FD7D-4F4E-B149-9CD27B9DCC44}" destId="{0A58B7E2-11AF-4B5D-9429-4597B18D61E6}" srcOrd="2" destOrd="0" parTransId="{3B0DFB1D-BAFB-4AE2-8E8F-F253D00F2261}" sibTransId="{97D2008B-962E-4650-8E21-1CD69DE641CB}"/>
    <dgm:cxn modelId="{3CB6F3CD-F8F0-4666-9679-A776E76D832A}" srcId="{0A58B7E2-11AF-4B5D-9429-4597B18D61E6}" destId="{8AFDED62-F94E-485A-92D8-3931281DEC45}" srcOrd="1" destOrd="0" parTransId="{6ECE2691-58EE-4005-9782-2AB7E2F94817}" sibTransId="{77279499-4989-4F3F-82F2-7748FBEE375E}"/>
    <dgm:cxn modelId="{A1BE65B8-FAD4-4988-814B-79568C3D09DE}" srcId="{0A58B7E2-11AF-4B5D-9429-4597B18D61E6}" destId="{7351717C-AB82-412A-8D5C-467E041E4F5F}" srcOrd="2" destOrd="0" parTransId="{B6E76B23-60A9-435A-BF8E-FABFEB2E44FE}" sibTransId="{F2AF23FE-29D0-4232-9B7D-08B57536B267}"/>
    <dgm:cxn modelId="{8B492C68-3693-4B45-9961-26C5187A90EC}" type="presOf" srcId="{A3342F4C-8476-45FB-8E53-A85DF2600BF6}" destId="{E6EDC012-DDED-4393-A5F1-02F1897793BE}" srcOrd="0" destOrd="0" presId="urn:microsoft.com/office/officeart/2005/8/layout/vList2"/>
    <dgm:cxn modelId="{602591C3-2640-4ED2-A39D-27E05D85E54D}" type="presOf" srcId="{83429FB5-E0E7-4728-BF1D-5693DA5A9B05}" destId="{CECF27C9-391B-4FFF-A627-649ACE127A65}" srcOrd="0" destOrd="0" presId="urn:microsoft.com/office/officeart/2005/8/layout/vList2"/>
    <dgm:cxn modelId="{4E9D278A-1EBE-4172-93C9-2B229BEC12B6}" type="presOf" srcId="{8AFDED62-F94E-485A-92D8-3931281DEC45}" destId="{6D65A4D4-C4D3-4733-B549-DE7420F482CC}" srcOrd="0" destOrd="1" presId="urn:microsoft.com/office/officeart/2005/8/layout/vList2"/>
    <dgm:cxn modelId="{DBA4D628-A633-4CF4-B02A-F4454444119E}" type="presOf" srcId="{0A58B7E2-11AF-4B5D-9429-4597B18D61E6}" destId="{14BF6014-1F8D-4B4F-8072-3D866266C5A9}" srcOrd="0" destOrd="0" presId="urn:microsoft.com/office/officeart/2005/8/layout/vList2"/>
    <dgm:cxn modelId="{DDA254BF-86C6-453E-B585-1FD38DCFD3F5}" type="presOf" srcId="{9B0EECA9-2561-47D7-9765-85750F91C753}" destId="{6D65A4D4-C4D3-4733-B549-DE7420F482CC}" srcOrd="0" destOrd="0" presId="urn:microsoft.com/office/officeart/2005/8/layout/vList2"/>
    <dgm:cxn modelId="{88C35548-6BB0-4EFD-B0F1-3A4B2BC44054}" srcId="{0A58B7E2-11AF-4B5D-9429-4597B18D61E6}" destId="{9B0EECA9-2561-47D7-9765-85750F91C753}" srcOrd="0" destOrd="0" parTransId="{FECBF7A4-A663-4BD7-BB2D-9DCA37604EFF}" sibTransId="{54D018A5-5161-4E11-AD3E-B7C78C652D4F}"/>
    <dgm:cxn modelId="{D7834AAC-7B7F-4CA5-90A5-1DABCC031900}" srcId="{7B4CAF70-FD7D-4F4E-B149-9CD27B9DCC44}" destId="{EB1AC43C-8C51-471F-94EE-D590776F3B40}" srcOrd="3" destOrd="0" parTransId="{DA4592A2-7204-405B-BC6A-6E86201283F9}" sibTransId="{F8AC2A86-3A8D-4EA1-851A-29AC59DD5D95}"/>
    <dgm:cxn modelId="{A381CFCA-6BBF-43DB-9DE7-EF59FECD1A9B}" srcId="{7B4CAF70-FD7D-4F4E-B149-9CD27B9DCC44}" destId="{83429FB5-E0E7-4728-BF1D-5693DA5A9B05}" srcOrd="0" destOrd="0" parTransId="{68CB53C5-B564-43BB-8C98-0CE135779DBA}" sibTransId="{3B92519C-FA09-4F7D-B9CE-ED411060F2D1}"/>
    <dgm:cxn modelId="{30CCBC3F-7FDC-48FF-98A3-ECC6878E2AEC}" type="presOf" srcId="{7B4CAF70-FD7D-4F4E-B149-9CD27B9DCC44}" destId="{7501055E-F915-45B3-A34B-8BF86EDF43BE}" srcOrd="0" destOrd="0" presId="urn:microsoft.com/office/officeart/2005/8/layout/vList2"/>
    <dgm:cxn modelId="{D814E87D-76E1-4F93-86F0-13D3D49010FA}" type="presOf" srcId="{EB1AC43C-8C51-471F-94EE-D590776F3B40}" destId="{8ECF41FE-D620-43B7-B5B3-C3B68ED91B20}" srcOrd="0" destOrd="0" presId="urn:microsoft.com/office/officeart/2005/8/layout/vList2"/>
    <dgm:cxn modelId="{FD31D09F-8235-4D0A-BE6E-C9707756E088}" type="presParOf" srcId="{7501055E-F915-45B3-A34B-8BF86EDF43BE}" destId="{CECF27C9-391B-4FFF-A627-649ACE127A65}" srcOrd="0" destOrd="0" presId="urn:microsoft.com/office/officeart/2005/8/layout/vList2"/>
    <dgm:cxn modelId="{BA0BBFD4-5237-496B-B258-ABBE5064EEE6}" type="presParOf" srcId="{7501055E-F915-45B3-A34B-8BF86EDF43BE}" destId="{C5F33424-F2EC-415C-877D-CCC9BEF6B615}" srcOrd="1" destOrd="0" presId="urn:microsoft.com/office/officeart/2005/8/layout/vList2"/>
    <dgm:cxn modelId="{9F224E8C-7ED5-4472-9AB8-51C1379F48BC}" type="presParOf" srcId="{7501055E-F915-45B3-A34B-8BF86EDF43BE}" destId="{E6EDC012-DDED-4393-A5F1-02F1897793BE}" srcOrd="2" destOrd="0" presId="urn:microsoft.com/office/officeart/2005/8/layout/vList2"/>
    <dgm:cxn modelId="{7E3E56C9-4E0C-4D0D-9F77-F4FD6285DAFC}" type="presParOf" srcId="{7501055E-F915-45B3-A34B-8BF86EDF43BE}" destId="{94EC26CC-60AF-49C9-9BC3-76BD5566BE00}" srcOrd="3" destOrd="0" presId="urn:microsoft.com/office/officeart/2005/8/layout/vList2"/>
    <dgm:cxn modelId="{8A412C75-A2E8-49C8-842F-A5F60153190B}" type="presParOf" srcId="{7501055E-F915-45B3-A34B-8BF86EDF43BE}" destId="{14BF6014-1F8D-4B4F-8072-3D866266C5A9}" srcOrd="4" destOrd="0" presId="urn:microsoft.com/office/officeart/2005/8/layout/vList2"/>
    <dgm:cxn modelId="{026092FD-C5CC-40A7-99C3-C387B6F5D590}" type="presParOf" srcId="{7501055E-F915-45B3-A34B-8BF86EDF43BE}" destId="{6D65A4D4-C4D3-4733-B549-DE7420F482CC}" srcOrd="5" destOrd="0" presId="urn:microsoft.com/office/officeart/2005/8/layout/vList2"/>
    <dgm:cxn modelId="{CC172587-A0F5-42A2-B396-147C51613AFA}" type="presParOf" srcId="{7501055E-F915-45B3-A34B-8BF86EDF43BE}" destId="{8ECF41FE-D620-43B7-B5B3-C3B68ED91B2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75A1A5-0896-433E-BA91-78C3856BD7D9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48E425-1F62-4E54-AB72-024F4DE93407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14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ru-RU" sz="1800" b="1" dirty="0" smtClean="0">
              <a:solidFill>
                <a:schemeClr val="tx1"/>
              </a:solidFill>
            </a:rPr>
            <a:t>Расширение мер налоговой политики, направленных на облегчение администрирования и снижение административных издержек</a:t>
          </a:r>
          <a:endParaRPr lang="ru-RU" sz="1800" b="1" dirty="0">
            <a:solidFill>
              <a:schemeClr val="tx1"/>
            </a:solidFill>
          </a:endParaRPr>
        </a:p>
      </dgm:t>
    </dgm:pt>
    <dgm:pt modelId="{9A75D3E3-D02A-4BE3-A087-B6E91E07991C}" type="parTrans" cxnId="{DEBF1D61-273D-4ED9-8958-0C051EC072B8}">
      <dgm:prSet/>
      <dgm:spPr/>
      <dgm:t>
        <a:bodyPr/>
        <a:lstStyle/>
        <a:p>
          <a:endParaRPr lang="ru-RU"/>
        </a:p>
      </dgm:t>
    </dgm:pt>
    <dgm:pt modelId="{4C985B15-CCC8-41E5-9AB2-556CFD98936E}" type="sibTrans" cxnId="{DEBF1D61-273D-4ED9-8958-0C051EC072B8}">
      <dgm:prSet/>
      <dgm:spPr/>
      <dgm:t>
        <a:bodyPr/>
        <a:lstStyle/>
        <a:p>
          <a:endParaRPr lang="ru-RU"/>
        </a:p>
      </dgm:t>
    </dgm:pt>
    <dgm:pt modelId="{E948EA84-102C-437F-80FA-896499AE9317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14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ru-RU" sz="1800" b="1" dirty="0" smtClean="0"/>
            <a:t>Укрепление доходной базы бюджета муниципального образования «</a:t>
          </a:r>
          <a:r>
            <a:rPr lang="ru-RU" sz="1800" b="1" dirty="0" err="1" smtClean="0"/>
            <a:t>Малопургинский</a:t>
          </a:r>
          <a:r>
            <a:rPr lang="ru-RU" sz="1800" b="1" dirty="0" smtClean="0"/>
            <a:t> район» за счет наращивания стабильных доходных источников и мобилизации в бюджет имеющихся резервов</a:t>
          </a:r>
          <a:endParaRPr lang="ru-RU" sz="1800" b="1" dirty="0"/>
        </a:p>
      </dgm:t>
    </dgm:pt>
    <dgm:pt modelId="{9D60C099-0732-487A-9511-D9BA8DBD8245}" type="parTrans" cxnId="{6FBF8FDE-9725-478F-92D6-1E36D3881D33}">
      <dgm:prSet/>
      <dgm:spPr/>
      <dgm:t>
        <a:bodyPr/>
        <a:lstStyle/>
        <a:p>
          <a:endParaRPr lang="ru-RU"/>
        </a:p>
      </dgm:t>
    </dgm:pt>
    <dgm:pt modelId="{AFFD2F5B-1ECB-4E46-AC3B-08F56C5DB04C}" type="sibTrans" cxnId="{6FBF8FDE-9725-478F-92D6-1E36D3881D33}">
      <dgm:prSet/>
      <dgm:spPr/>
      <dgm:t>
        <a:bodyPr/>
        <a:lstStyle/>
        <a:p>
          <a:endParaRPr lang="ru-RU"/>
        </a:p>
      </dgm:t>
    </dgm:pt>
    <dgm:pt modelId="{7AF7F297-943D-4165-A8A8-54DA59560CD7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22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ru-RU" sz="1800" b="1" dirty="0" smtClean="0">
              <a:solidFill>
                <a:schemeClr val="tx1"/>
              </a:solidFill>
            </a:rPr>
            <a:t>Повышение уровня собираемости налогов, рост налоговой базы, включая снижение доли теневого сектора</a:t>
          </a:r>
        </a:p>
      </dgm:t>
    </dgm:pt>
    <dgm:pt modelId="{9537DFCC-875F-4684-8B9E-802F2AC8EFFB}" type="parTrans" cxnId="{1439231D-97B4-4F40-B5C8-D1C188E4E197}">
      <dgm:prSet/>
      <dgm:spPr/>
      <dgm:t>
        <a:bodyPr/>
        <a:lstStyle/>
        <a:p>
          <a:endParaRPr lang="ru-RU"/>
        </a:p>
      </dgm:t>
    </dgm:pt>
    <dgm:pt modelId="{C885DA16-C873-468A-A64B-CC8D27ABB87D}" type="sibTrans" cxnId="{1439231D-97B4-4F40-B5C8-D1C188E4E197}">
      <dgm:prSet/>
      <dgm:spPr/>
      <dgm:t>
        <a:bodyPr/>
        <a:lstStyle/>
        <a:p>
          <a:endParaRPr lang="ru-RU"/>
        </a:p>
      </dgm:t>
    </dgm:pt>
    <dgm:pt modelId="{43E791CD-00E1-4D30-BCD5-1EA4857975C7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22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ru-RU" sz="1800" b="1" dirty="0" smtClean="0">
              <a:solidFill>
                <a:schemeClr val="tx1"/>
              </a:solidFill>
            </a:rPr>
            <a:t>Отмена неэффективных налоговых льгот, введение моратория на установление в 2018, 2019 годах налоговых льгот (пониженных ставок по налогам)</a:t>
          </a:r>
        </a:p>
      </dgm:t>
    </dgm:pt>
    <dgm:pt modelId="{69E93514-DF63-4B06-9BEE-ED636B95538A}" type="parTrans" cxnId="{3784C0E0-3FF5-4C52-ADA7-D95084A49CA0}">
      <dgm:prSet/>
      <dgm:spPr/>
      <dgm:t>
        <a:bodyPr/>
        <a:lstStyle/>
        <a:p>
          <a:endParaRPr lang="ru-RU"/>
        </a:p>
      </dgm:t>
    </dgm:pt>
    <dgm:pt modelId="{332F8DA6-6D9C-4BC0-BBC4-0C835E28C1AF}" type="sibTrans" cxnId="{3784C0E0-3FF5-4C52-ADA7-D95084A49CA0}">
      <dgm:prSet/>
      <dgm:spPr/>
      <dgm:t>
        <a:bodyPr/>
        <a:lstStyle/>
        <a:p>
          <a:endParaRPr lang="ru-RU"/>
        </a:p>
      </dgm:t>
    </dgm:pt>
    <dgm:pt modelId="{963A3835-8EFF-41D5-8904-0CD297DC390A}" type="pres">
      <dgm:prSet presAssocID="{FB75A1A5-0896-433E-BA91-78C3856BD7D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B44425-090D-436E-A93E-2DB3023FDB80}" type="pres">
      <dgm:prSet presAssocID="{9748E425-1F62-4E54-AB72-024F4DE93407}" presName="circle1" presStyleLbl="node1" presStyleIdx="0" presStyleCnt="4"/>
      <dgm:spPr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</dgm:pt>
    <dgm:pt modelId="{69C58063-E33C-4DC8-9D13-DB510B7D7715}" type="pres">
      <dgm:prSet presAssocID="{9748E425-1F62-4E54-AB72-024F4DE93407}" presName="space" presStyleCnt="0"/>
      <dgm:spPr/>
    </dgm:pt>
    <dgm:pt modelId="{5A29F06B-F30D-47DB-82D2-37109BE6ACC5}" type="pres">
      <dgm:prSet presAssocID="{9748E425-1F62-4E54-AB72-024F4DE93407}" presName="rect1" presStyleLbl="alignAcc1" presStyleIdx="0" presStyleCnt="4" custLinFactNeighborX="1229" custLinFactNeighborY="-230"/>
      <dgm:spPr/>
      <dgm:t>
        <a:bodyPr/>
        <a:lstStyle/>
        <a:p>
          <a:endParaRPr lang="ru-RU"/>
        </a:p>
      </dgm:t>
    </dgm:pt>
    <dgm:pt modelId="{3E16006F-EFE1-4A67-96C1-8B4039A64510}" type="pres">
      <dgm:prSet presAssocID="{E948EA84-102C-437F-80FA-896499AE9317}" presName="vertSpace2" presStyleLbl="node1" presStyleIdx="0" presStyleCnt="4"/>
      <dgm:spPr/>
    </dgm:pt>
    <dgm:pt modelId="{FED84AB8-CAF6-4ECA-B669-59A6C428B38C}" type="pres">
      <dgm:prSet presAssocID="{E948EA84-102C-437F-80FA-896499AE9317}" presName="circle2" presStyleLbl="node1" presStyleIdx="1" presStyleCnt="4"/>
      <dgm:spPr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</dgm:pt>
    <dgm:pt modelId="{E28FA107-B120-49B7-BC8E-D3002C8C2448}" type="pres">
      <dgm:prSet presAssocID="{E948EA84-102C-437F-80FA-896499AE9317}" presName="rect2" presStyleLbl="alignAcc1" presStyleIdx="1" presStyleCnt="4"/>
      <dgm:spPr/>
      <dgm:t>
        <a:bodyPr/>
        <a:lstStyle/>
        <a:p>
          <a:endParaRPr lang="ru-RU"/>
        </a:p>
      </dgm:t>
    </dgm:pt>
    <dgm:pt modelId="{D5B5A5EF-AB45-4A57-B02F-DBC9282FAB4D}" type="pres">
      <dgm:prSet presAssocID="{7AF7F297-943D-4165-A8A8-54DA59560CD7}" presName="vertSpace3" presStyleLbl="node1" presStyleIdx="1" presStyleCnt="4"/>
      <dgm:spPr/>
    </dgm:pt>
    <dgm:pt modelId="{DDA6CF50-64D6-41CD-AAED-976FA2076C57}" type="pres">
      <dgm:prSet presAssocID="{7AF7F297-943D-4165-A8A8-54DA59560CD7}" presName="circle3" presStyleLbl="node1" presStyleIdx="2" presStyleCnt="4"/>
      <dgm:spPr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</dgm:pt>
    <dgm:pt modelId="{FE66C1EA-8C5C-40F8-B9B6-9040C8ED6543}" type="pres">
      <dgm:prSet presAssocID="{7AF7F297-943D-4165-A8A8-54DA59560CD7}" presName="rect3" presStyleLbl="alignAcc1" presStyleIdx="2" presStyleCnt="4"/>
      <dgm:spPr/>
      <dgm:t>
        <a:bodyPr/>
        <a:lstStyle/>
        <a:p>
          <a:endParaRPr lang="ru-RU"/>
        </a:p>
      </dgm:t>
    </dgm:pt>
    <dgm:pt modelId="{DAB1143D-0D6D-4AA0-A7F7-632965950060}" type="pres">
      <dgm:prSet presAssocID="{43E791CD-00E1-4D30-BCD5-1EA4857975C7}" presName="vertSpace4" presStyleLbl="node1" presStyleIdx="2" presStyleCnt="4"/>
      <dgm:spPr/>
    </dgm:pt>
    <dgm:pt modelId="{59226D8B-E096-4D70-8ADC-71973B6FCBDF}" type="pres">
      <dgm:prSet presAssocID="{43E791CD-00E1-4D30-BCD5-1EA4857975C7}" presName="circle4" presStyleLbl="node1" presStyleIdx="3" presStyleCnt="4"/>
      <dgm:spPr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</dgm:pt>
    <dgm:pt modelId="{FEC5023B-56E5-4574-9502-039874786CB2}" type="pres">
      <dgm:prSet presAssocID="{43E791CD-00E1-4D30-BCD5-1EA4857975C7}" presName="rect4" presStyleLbl="alignAcc1" presStyleIdx="3" presStyleCnt="4"/>
      <dgm:spPr/>
      <dgm:t>
        <a:bodyPr/>
        <a:lstStyle/>
        <a:p>
          <a:endParaRPr lang="ru-RU"/>
        </a:p>
      </dgm:t>
    </dgm:pt>
    <dgm:pt modelId="{91A15EB6-1FC2-4A38-A7EC-BAB9618152C7}" type="pres">
      <dgm:prSet presAssocID="{9748E425-1F62-4E54-AB72-024F4DE93407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983E83-3315-427C-BC88-AE28B653D585}" type="pres">
      <dgm:prSet presAssocID="{E948EA84-102C-437F-80FA-896499AE9317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E41196-343F-4FEA-BCB9-A7E7FA2836A7}" type="pres">
      <dgm:prSet presAssocID="{7AF7F297-943D-4165-A8A8-54DA59560CD7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606B47-766B-4858-A4BB-6D7E63AFD09F}" type="pres">
      <dgm:prSet presAssocID="{43E791CD-00E1-4D30-BCD5-1EA4857975C7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AEB907-F44C-454C-AB62-46DE921BC077}" type="presOf" srcId="{9748E425-1F62-4E54-AB72-024F4DE93407}" destId="{91A15EB6-1FC2-4A38-A7EC-BAB9618152C7}" srcOrd="1" destOrd="0" presId="urn:microsoft.com/office/officeart/2005/8/layout/target3"/>
    <dgm:cxn modelId="{FF16FDDF-74EB-4644-93F3-3C9F7BF2E222}" type="presOf" srcId="{7AF7F297-943D-4165-A8A8-54DA59560CD7}" destId="{BBE41196-343F-4FEA-BCB9-A7E7FA2836A7}" srcOrd="1" destOrd="0" presId="urn:microsoft.com/office/officeart/2005/8/layout/target3"/>
    <dgm:cxn modelId="{C80534B9-12A4-46B7-82A5-0522F91E2BE9}" type="presOf" srcId="{E948EA84-102C-437F-80FA-896499AE9317}" destId="{E28FA107-B120-49B7-BC8E-D3002C8C2448}" srcOrd="0" destOrd="0" presId="urn:microsoft.com/office/officeart/2005/8/layout/target3"/>
    <dgm:cxn modelId="{FBAFE28A-FB3D-42E4-9DD0-ED0C3FDE55BF}" type="presOf" srcId="{FB75A1A5-0896-433E-BA91-78C3856BD7D9}" destId="{963A3835-8EFF-41D5-8904-0CD297DC390A}" srcOrd="0" destOrd="0" presId="urn:microsoft.com/office/officeart/2005/8/layout/target3"/>
    <dgm:cxn modelId="{3784C0E0-3FF5-4C52-ADA7-D95084A49CA0}" srcId="{FB75A1A5-0896-433E-BA91-78C3856BD7D9}" destId="{43E791CD-00E1-4D30-BCD5-1EA4857975C7}" srcOrd="3" destOrd="0" parTransId="{69E93514-DF63-4B06-9BEE-ED636B95538A}" sibTransId="{332F8DA6-6D9C-4BC0-BBC4-0C835E28C1AF}"/>
    <dgm:cxn modelId="{DEBF1D61-273D-4ED9-8958-0C051EC072B8}" srcId="{FB75A1A5-0896-433E-BA91-78C3856BD7D9}" destId="{9748E425-1F62-4E54-AB72-024F4DE93407}" srcOrd="0" destOrd="0" parTransId="{9A75D3E3-D02A-4BE3-A087-B6E91E07991C}" sibTransId="{4C985B15-CCC8-41E5-9AB2-556CFD98936E}"/>
    <dgm:cxn modelId="{7BAEFD54-9434-4E59-8AB0-7F644985A2C0}" type="presOf" srcId="{9748E425-1F62-4E54-AB72-024F4DE93407}" destId="{5A29F06B-F30D-47DB-82D2-37109BE6ACC5}" srcOrd="0" destOrd="0" presId="urn:microsoft.com/office/officeart/2005/8/layout/target3"/>
    <dgm:cxn modelId="{97ACA8E8-CDCC-4354-9B31-A11DF06B0FB5}" type="presOf" srcId="{E948EA84-102C-437F-80FA-896499AE9317}" destId="{41983E83-3315-427C-BC88-AE28B653D585}" srcOrd="1" destOrd="0" presId="urn:microsoft.com/office/officeart/2005/8/layout/target3"/>
    <dgm:cxn modelId="{6FBF8FDE-9725-478F-92D6-1E36D3881D33}" srcId="{FB75A1A5-0896-433E-BA91-78C3856BD7D9}" destId="{E948EA84-102C-437F-80FA-896499AE9317}" srcOrd="1" destOrd="0" parTransId="{9D60C099-0732-487A-9511-D9BA8DBD8245}" sibTransId="{AFFD2F5B-1ECB-4E46-AC3B-08F56C5DB04C}"/>
    <dgm:cxn modelId="{1439231D-97B4-4F40-B5C8-D1C188E4E197}" srcId="{FB75A1A5-0896-433E-BA91-78C3856BD7D9}" destId="{7AF7F297-943D-4165-A8A8-54DA59560CD7}" srcOrd="2" destOrd="0" parTransId="{9537DFCC-875F-4684-8B9E-802F2AC8EFFB}" sibTransId="{C885DA16-C873-468A-A64B-CC8D27ABB87D}"/>
    <dgm:cxn modelId="{CA5BD54E-3C69-408A-8A7C-0DCDF889FE5B}" type="presOf" srcId="{7AF7F297-943D-4165-A8A8-54DA59560CD7}" destId="{FE66C1EA-8C5C-40F8-B9B6-9040C8ED6543}" srcOrd="0" destOrd="0" presId="urn:microsoft.com/office/officeart/2005/8/layout/target3"/>
    <dgm:cxn modelId="{108F146B-A1EA-4D6D-8F56-5DACDF4652E2}" type="presOf" srcId="{43E791CD-00E1-4D30-BCD5-1EA4857975C7}" destId="{18606B47-766B-4858-A4BB-6D7E63AFD09F}" srcOrd="1" destOrd="0" presId="urn:microsoft.com/office/officeart/2005/8/layout/target3"/>
    <dgm:cxn modelId="{4B6A789C-3107-4D41-8B01-D678C8353DD7}" type="presOf" srcId="{43E791CD-00E1-4D30-BCD5-1EA4857975C7}" destId="{FEC5023B-56E5-4574-9502-039874786CB2}" srcOrd="0" destOrd="0" presId="urn:microsoft.com/office/officeart/2005/8/layout/target3"/>
    <dgm:cxn modelId="{50D4BD08-FC47-4FC0-94E3-7198D5AEC545}" type="presParOf" srcId="{963A3835-8EFF-41D5-8904-0CD297DC390A}" destId="{7DB44425-090D-436E-A93E-2DB3023FDB80}" srcOrd="0" destOrd="0" presId="urn:microsoft.com/office/officeart/2005/8/layout/target3"/>
    <dgm:cxn modelId="{561A4B5E-54E0-4081-8E52-19B3FD39C3E6}" type="presParOf" srcId="{963A3835-8EFF-41D5-8904-0CD297DC390A}" destId="{69C58063-E33C-4DC8-9D13-DB510B7D7715}" srcOrd="1" destOrd="0" presId="urn:microsoft.com/office/officeart/2005/8/layout/target3"/>
    <dgm:cxn modelId="{2D5FB2EB-C80A-4686-AA68-34FAD0E7FC2D}" type="presParOf" srcId="{963A3835-8EFF-41D5-8904-0CD297DC390A}" destId="{5A29F06B-F30D-47DB-82D2-37109BE6ACC5}" srcOrd="2" destOrd="0" presId="urn:microsoft.com/office/officeart/2005/8/layout/target3"/>
    <dgm:cxn modelId="{FCDB2A4C-3A93-4748-B551-EE4D358705E1}" type="presParOf" srcId="{963A3835-8EFF-41D5-8904-0CD297DC390A}" destId="{3E16006F-EFE1-4A67-96C1-8B4039A64510}" srcOrd="3" destOrd="0" presId="urn:microsoft.com/office/officeart/2005/8/layout/target3"/>
    <dgm:cxn modelId="{2AEB81D4-0A8D-40D6-AFC4-6099E2565B52}" type="presParOf" srcId="{963A3835-8EFF-41D5-8904-0CD297DC390A}" destId="{FED84AB8-CAF6-4ECA-B669-59A6C428B38C}" srcOrd="4" destOrd="0" presId="urn:microsoft.com/office/officeart/2005/8/layout/target3"/>
    <dgm:cxn modelId="{2F8A9A9F-BF59-424D-9246-75B1C6662142}" type="presParOf" srcId="{963A3835-8EFF-41D5-8904-0CD297DC390A}" destId="{E28FA107-B120-49B7-BC8E-D3002C8C2448}" srcOrd="5" destOrd="0" presId="urn:microsoft.com/office/officeart/2005/8/layout/target3"/>
    <dgm:cxn modelId="{8B560F6B-054C-49D3-822E-25BC666C17D4}" type="presParOf" srcId="{963A3835-8EFF-41D5-8904-0CD297DC390A}" destId="{D5B5A5EF-AB45-4A57-B02F-DBC9282FAB4D}" srcOrd="6" destOrd="0" presId="urn:microsoft.com/office/officeart/2005/8/layout/target3"/>
    <dgm:cxn modelId="{B55B6EF1-1E45-4265-8942-1F095046B956}" type="presParOf" srcId="{963A3835-8EFF-41D5-8904-0CD297DC390A}" destId="{DDA6CF50-64D6-41CD-AAED-976FA2076C57}" srcOrd="7" destOrd="0" presId="urn:microsoft.com/office/officeart/2005/8/layout/target3"/>
    <dgm:cxn modelId="{287E2113-8E3F-4326-9C8E-CA57DFB0974F}" type="presParOf" srcId="{963A3835-8EFF-41D5-8904-0CD297DC390A}" destId="{FE66C1EA-8C5C-40F8-B9B6-9040C8ED6543}" srcOrd="8" destOrd="0" presId="urn:microsoft.com/office/officeart/2005/8/layout/target3"/>
    <dgm:cxn modelId="{931BACE3-6DB5-483E-A2CA-16146102D95A}" type="presParOf" srcId="{963A3835-8EFF-41D5-8904-0CD297DC390A}" destId="{DAB1143D-0D6D-4AA0-A7F7-632965950060}" srcOrd="9" destOrd="0" presId="urn:microsoft.com/office/officeart/2005/8/layout/target3"/>
    <dgm:cxn modelId="{D0403C46-7235-4714-B026-F5AFC8E9F2E6}" type="presParOf" srcId="{963A3835-8EFF-41D5-8904-0CD297DC390A}" destId="{59226D8B-E096-4D70-8ADC-71973B6FCBDF}" srcOrd="10" destOrd="0" presId="urn:microsoft.com/office/officeart/2005/8/layout/target3"/>
    <dgm:cxn modelId="{BEE9E9BF-9FCF-46CD-ABD9-58D0B2F77B7E}" type="presParOf" srcId="{963A3835-8EFF-41D5-8904-0CD297DC390A}" destId="{FEC5023B-56E5-4574-9502-039874786CB2}" srcOrd="11" destOrd="0" presId="urn:microsoft.com/office/officeart/2005/8/layout/target3"/>
    <dgm:cxn modelId="{E59A18BE-9B9D-4D72-954E-7E0A05195795}" type="presParOf" srcId="{963A3835-8EFF-41D5-8904-0CD297DC390A}" destId="{91A15EB6-1FC2-4A38-A7EC-BAB9618152C7}" srcOrd="12" destOrd="0" presId="urn:microsoft.com/office/officeart/2005/8/layout/target3"/>
    <dgm:cxn modelId="{F1D5835F-F3EA-4973-B836-B73DD9A4A1A8}" type="presParOf" srcId="{963A3835-8EFF-41D5-8904-0CD297DC390A}" destId="{41983E83-3315-427C-BC88-AE28B653D585}" srcOrd="13" destOrd="0" presId="urn:microsoft.com/office/officeart/2005/8/layout/target3"/>
    <dgm:cxn modelId="{782F9F65-8986-4894-864C-82DF66DAFDBA}" type="presParOf" srcId="{963A3835-8EFF-41D5-8904-0CD297DC390A}" destId="{BBE41196-343F-4FEA-BCB9-A7E7FA2836A7}" srcOrd="14" destOrd="0" presId="urn:microsoft.com/office/officeart/2005/8/layout/target3"/>
    <dgm:cxn modelId="{071BF7F6-64C1-4BBC-B2CF-EA949B784938}" type="presParOf" srcId="{963A3835-8EFF-41D5-8904-0CD297DC390A}" destId="{18606B47-766B-4858-A4BB-6D7E63AFD09F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E5E948-2790-4A8B-B150-C1A23A74AF68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6490AB-8A0B-4507-A1EC-06760F764DBB}">
      <dgm:prSet phldrT="[Текст]" custT="1"/>
      <dgm:spPr>
        <a:gradFill rotWithShape="0">
          <a:gsLst>
            <a:gs pos="2000">
              <a:schemeClr val="accent6">
                <a:lumMod val="75000"/>
              </a:schemeClr>
            </a:gs>
            <a:gs pos="48000">
              <a:schemeClr val="bg1"/>
            </a:gs>
            <a:gs pos="100000">
              <a:schemeClr val="accent1"/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ДОХОДЫ БЮДЖЕТА</a:t>
          </a:r>
          <a:endParaRPr lang="ru-RU" sz="2400" b="1" dirty="0">
            <a:solidFill>
              <a:schemeClr val="tx1"/>
            </a:solidFill>
          </a:endParaRPr>
        </a:p>
      </dgm:t>
    </dgm:pt>
    <dgm:pt modelId="{7F6E2F12-FF99-462C-8E31-654B50616A02}" type="parTrans" cxnId="{5611F874-77A1-4771-B21B-A0A84ACCD7C2}">
      <dgm:prSet/>
      <dgm:spPr/>
      <dgm:t>
        <a:bodyPr/>
        <a:lstStyle/>
        <a:p>
          <a:endParaRPr lang="ru-RU"/>
        </a:p>
      </dgm:t>
    </dgm:pt>
    <dgm:pt modelId="{022390C5-EED3-4C04-8E07-19A3CE4B10DF}" type="sibTrans" cxnId="{5611F874-77A1-4771-B21B-A0A84ACCD7C2}">
      <dgm:prSet/>
      <dgm:spPr/>
      <dgm:t>
        <a:bodyPr/>
        <a:lstStyle/>
        <a:p>
          <a:endParaRPr lang="ru-RU"/>
        </a:p>
      </dgm:t>
    </dgm:pt>
    <dgm:pt modelId="{463A2489-CC6A-472F-B8AA-A66D6ECC4FD6}">
      <dgm:prSet phldrT="[Текст]" custT="1"/>
      <dgm:spPr>
        <a:gradFill rotWithShape="0">
          <a:gsLst>
            <a:gs pos="0">
              <a:schemeClr val="accent1"/>
            </a:gs>
            <a:gs pos="52000">
              <a:schemeClr val="bg1"/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135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perspectiveRight"/>
          <a:lightRig rig="threePt" dir="t"/>
        </a:scene3d>
        <a:sp3d>
          <a:bevelT/>
        </a:sp3d>
      </dgm:spPr>
      <dgm:t>
        <a:bodyPr/>
        <a:lstStyle/>
        <a:p>
          <a:pPr algn="l">
            <a:lnSpc>
              <a:spcPct val="90000"/>
            </a:lnSpc>
          </a:pPr>
          <a:r>
            <a:rPr lang="ru-RU" sz="2200" b="1" dirty="0" smtClean="0">
              <a:solidFill>
                <a:schemeClr val="tx1"/>
              </a:solidFill>
            </a:rPr>
            <a:t>Налоговые доходы</a:t>
          </a:r>
          <a:r>
            <a:rPr lang="ru-RU" sz="2400" b="1" dirty="0" smtClean="0">
              <a:solidFill>
                <a:schemeClr val="tx1"/>
              </a:solidFill>
            </a:rPr>
            <a:t>  </a:t>
          </a:r>
        </a:p>
        <a:p>
          <a:pPr algn="l">
            <a:lnSpc>
              <a:spcPct val="90000"/>
            </a:lnSpc>
          </a:pPr>
          <a:r>
            <a:rPr lang="ru-RU" sz="1400" b="1" dirty="0" smtClean="0">
              <a:solidFill>
                <a:schemeClr val="tx1"/>
              </a:solidFill>
            </a:rPr>
            <a:t>Поступления от уплаты налогов, установленных Налоговым кодексом Российской Федерации, например:</a:t>
          </a:r>
        </a:p>
        <a:p>
          <a:pPr>
            <a:lnSpc>
              <a:spcPct val="100000"/>
            </a:lnSpc>
          </a:pPr>
          <a:r>
            <a:rPr lang="ru-RU" sz="1400" b="1" dirty="0" smtClean="0">
              <a:solidFill>
                <a:schemeClr val="tx1"/>
              </a:solidFill>
            </a:rPr>
            <a:t>-  налог на доходы </a:t>
          </a:r>
        </a:p>
        <a:p>
          <a:pPr>
            <a:lnSpc>
              <a:spcPct val="100000"/>
            </a:lnSpc>
          </a:pPr>
          <a:r>
            <a:rPr lang="ru-RU" sz="1400" b="1" dirty="0" smtClean="0">
              <a:solidFill>
                <a:schemeClr val="tx1"/>
              </a:solidFill>
            </a:rPr>
            <a:t>- физических лиц;</a:t>
          </a:r>
        </a:p>
        <a:p>
          <a:pPr>
            <a:lnSpc>
              <a:spcPct val="100000"/>
            </a:lnSpc>
          </a:pPr>
          <a:r>
            <a:rPr lang="ru-RU" sz="1400" b="1" dirty="0" smtClean="0">
              <a:solidFill>
                <a:schemeClr val="tx1"/>
              </a:solidFill>
            </a:rPr>
            <a:t>- налог на имущество;</a:t>
          </a:r>
        </a:p>
        <a:p>
          <a:pPr>
            <a:lnSpc>
              <a:spcPct val="100000"/>
            </a:lnSpc>
          </a:pPr>
          <a:r>
            <a:rPr lang="ru-RU" sz="1400" b="1" dirty="0" smtClean="0">
              <a:solidFill>
                <a:schemeClr val="tx1"/>
              </a:solidFill>
            </a:rPr>
            <a:t>-транспортный налог;</a:t>
          </a:r>
        </a:p>
        <a:p>
          <a:pPr>
            <a:lnSpc>
              <a:spcPct val="100000"/>
            </a:lnSpc>
          </a:pPr>
          <a:r>
            <a:rPr lang="ru-RU" sz="1400" b="1" dirty="0" smtClean="0">
              <a:solidFill>
                <a:schemeClr val="tx1"/>
              </a:solidFill>
            </a:rPr>
            <a:t>-другие налоги</a:t>
          </a:r>
          <a:endParaRPr lang="ru-RU" sz="1400" b="1" dirty="0">
            <a:solidFill>
              <a:schemeClr val="tx1"/>
            </a:solidFill>
          </a:endParaRPr>
        </a:p>
      </dgm:t>
    </dgm:pt>
    <dgm:pt modelId="{43A1FB51-CE2C-48F0-90FB-6D9811D2E3F0}" type="parTrans" cxnId="{5A68B900-E8B7-4549-A0DC-7CF287166FFD}">
      <dgm:prSet/>
      <dgm:spPr>
        <a:gradFill rotWithShape="0">
          <a:gsLst>
            <a:gs pos="65000">
              <a:srgbClr val="FF0000"/>
            </a:gs>
            <a:gs pos="83000">
              <a:schemeClr val="bg1"/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endParaRPr lang="ru-RU"/>
        </a:p>
      </dgm:t>
    </dgm:pt>
    <dgm:pt modelId="{B513C712-74E2-4883-A4C7-41588007FB40}" type="sibTrans" cxnId="{5A68B900-E8B7-4549-A0DC-7CF287166FFD}">
      <dgm:prSet/>
      <dgm:spPr/>
      <dgm:t>
        <a:bodyPr/>
        <a:lstStyle/>
        <a:p>
          <a:endParaRPr lang="ru-RU"/>
        </a:p>
      </dgm:t>
    </dgm:pt>
    <dgm:pt modelId="{1A9FD584-1426-42C1-BCB1-72199D26CE87}">
      <dgm:prSet phldrT="[Текст]" custT="1"/>
      <dgm:spPr>
        <a:gradFill rotWithShape="0">
          <a:gsLst>
            <a:gs pos="0">
              <a:schemeClr val="accent1"/>
            </a:gs>
            <a:gs pos="51000">
              <a:schemeClr val="bg1"/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>
            <a:lnSpc>
              <a:spcPct val="90000"/>
            </a:lnSpc>
          </a:pPr>
          <a:r>
            <a:rPr lang="ru-RU" sz="2000" b="1" dirty="0" smtClean="0">
              <a:solidFill>
                <a:schemeClr val="tx1"/>
              </a:solidFill>
            </a:rPr>
            <a:t>Неналоговые доходы</a:t>
          </a:r>
        </a:p>
        <a:p>
          <a:pPr algn="l">
            <a:lnSpc>
              <a:spcPct val="100000"/>
            </a:lnSpc>
          </a:pPr>
          <a:r>
            <a:rPr lang="ru-RU" sz="1400" b="1" dirty="0" smtClean="0">
              <a:solidFill>
                <a:schemeClr val="tx1"/>
              </a:solidFill>
            </a:rPr>
            <a:t>Поступления от уплаты других пошлин и сборов, установленных законодательством Российской Федерации, а также штрафов за нарушение законодательства, например: </a:t>
          </a:r>
        </a:p>
        <a:p>
          <a:pPr algn="just">
            <a:lnSpc>
              <a:spcPct val="100000"/>
            </a:lnSpc>
          </a:pPr>
          <a:r>
            <a:rPr lang="ru-RU" sz="1400" b="1" dirty="0" smtClean="0">
              <a:solidFill>
                <a:schemeClr val="tx1"/>
              </a:solidFill>
            </a:rPr>
            <a:t>-таможенные пошлины и таможенные сборы;</a:t>
          </a:r>
        </a:p>
        <a:p>
          <a:pPr algn="just">
            <a:lnSpc>
              <a:spcPct val="100000"/>
            </a:lnSpc>
          </a:pPr>
          <a:r>
            <a:rPr lang="ru-RU" sz="1400" b="1" dirty="0" smtClean="0">
              <a:solidFill>
                <a:schemeClr val="tx1"/>
              </a:solidFill>
            </a:rPr>
            <a:t>-плата за негативное воздействие на окружающую среду;</a:t>
          </a:r>
        </a:p>
        <a:p>
          <a:pPr algn="just">
            <a:lnSpc>
              <a:spcPct val="100000"/>
            </a:lnSpc>
          </a:pPr>
          <a:r>
            <a:rPr lang="ru-RU" sz="1400" b="1" dirty="0" smtClean="0">
              <a:solidFill>
                <a:schemeClr val="tx1"/>
              </a:solidFill>
            </a:rPr>
            <a:t>-  другие</a:t>
          </a:r>
          <a:endParaRPr lang="ru-RU" sz="1400" b="1" dirty="0">
            <a:solidFill>
              <a:schemeClr val="tx1"/>
            </a:solidFill>
          </a:endParaRPr>
        </a:p>
      </dgm:t>
    </dgm:pt>
    <dgm:pt modelId="{FEB9B3D7-BBD7-46DD-8587-E70F89E0E863}" type="parTrans" cxnId="{883D050F-6EB8-45E5-A07A-27EA23D70F51}">
      <dgm:prSet/>
      <dgm:spPr>
        <a:gradFill rotWithShape="0">
          <a:gsLst>
            <a:gs pos="75000">
              <a:srgbClr val="FF0000"/>
            </a:gs>
            <a:gs pos="88000">
              <a:schemeClr val="bg1"/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endParaRPr lang="ru-RU"/>
        </a:p>
      </dgm:t>
    </dgm:pt>
    <dgm:pt modelId="{FE18F15C-152A-41BA-88A0-4BB7D8BCF958}" type="sibTrans" cxnId="{883D050F-6EB8-45E5-A07A-27EA23D70F51}">
      <dgm:prSet/>
      <dgm:spPr/>
      <dgm:t>
        <a:bodyPr/>
        <a:lstStyle/>
        <a:p>
          <a:endParaRPr lang="ru-RU"/>
        </a:p>
      </dgm:t>
    </dgm:pt>
    <dgm:pt modelId="{DB8F9A05-4DAB-4D9D-8911-88E970D6E7BB}">
      <dgm:prSet phldrT="[Текст]" custT="1"/>
      <dgm:spPr>
        <a:gradFill rotWithShape="0">
          <a:gsLst>
            <a:gs pos="0">
              <a:schemeClr val="accent1"/>
            </a:gs>
            <a:gs pos="50000">
              <a:schemeClr val="bg1"/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perspectiveLef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ru-RU" sz="2200" b="1" dirty="0" smtClean="0">
              <a:solidFill>
                <a:schemeClr val="tx1"/>
              </a:solidFill>
            </a:rPr>
            <a:t>Безвозмездные поступления</a:t>
          </a:r>
        </a:p>
        <a:p>
          <a:pPr algn="l"/>
          <a:r>
            <a:rPr lang="ru-RU" sz="1400" b="1" dirty="0" smtClean="0">
              <a:solidFill>
                <a:schemeClr val="tx1"/>
              </a:solidFill>
            </a:rPr>
            <a:t>Поступления от других бюджетов (межбюджетные трансферты), организаций, граждан (кроме налоговых и неналоговых доходов)</a:t>
          </a:r>
          <a:endParaRPr lang="ru-RU" sz="1400" b="1" dirty="0">
            <a:solidFill>
              <a:schemeClr val="tx1"/>
            </a:solidFill>
          </a:endParaRPr>
        </a:p>
      </dgm:t>
    </dgm:pt>
    <dgm:pt modelId="{1E02DF3F-A0AE-4F05-BC4B-5A44EAF1A4F6}" type="parTrans" cxnId="{21227044-21DE-4544-AD2D-F9F79D91EEF2}">
      <dgm:prSet/>
      <dgm:spPr>
        <a:gradFill rotWithShape="0">
          <a:gsLst>
            <a:gs pos="51000">
              <a:srgbClr val="FF0000"/>
            </a:gs>
            <a:gs pos="76000">
              <a:schemeClr val="bg1"/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endParaRPr lang="ru-RU"/>
        </a:p>
      </dgm:t>
    </dgm:pt>
    <dgm:pt modelId="{EB392D96-0A31-413E-BB01-EB6A3E7CC0AE}" type="sibTrans" cxnId="{21227044-21DE-4544-AD2D-F9F79D91EEF2}">
      <dgm:prSet/>
      <dgm:spPr/>
      <dgm:t>
        <a:bodyPr/>
        <a:lstStyle/>
        <a:p>
          <a:endParaRPr lang="ru-RU"/>
        </a:p>
      </dgm:t>
    </dgm:pt>
    <dgm:pt modelId="{43F7D01C-25FD-4636-8C3D-3A554842EBEE}" type="pres">
      <dgm:prSet presAssocID="{3DE5E948-2790-4A8B-B150-C1A23A74AF6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913E43-8E46-4C4C-9559-F34A991F30F3}" type="pres">
      <dgm:prSet presAssocID="{9B6490AB-8A0B-4507-A1EC-06760F764DBB}" presName="centerShape" presStyleLbl="node0" presStyleIdx="0" presStyleCnt="1" custScaleX="88436" custScaleY="80507" custLinFactNeighborX="-695" custLinFactNeighborY="-5464"/>
      <dgm:spPr/>
      <dgm:t>
        <a:bodyPr/>
        <a:lstStyle/>
        <a:p>
          <a:endParaRPr lang="ru-RU"/>
        </a:p>
      </dgm:t>
    </dgm:pt>
    <dgm:pt modelId="{1418B305-D1A4-4E24-B4F6-007CFA0B3E99}" type="pres">
      <dgm:prSet presAssocID="{43A1FB51-CE2C-48F0-90FB-6D9811D2E3F0}" presName="parTrans" presStyleLbl="bgSibTrans2D1" presStyleIdx="0" presStyleCnt="3" custLinFactNeighborX="3622" custLinFactNeighborY="54942"/>
      <dgm:spPr/>
      <dgm:t>
        <a:bodyPr/>
        <a:lstStyle/>
        <a:p>
          <a:endParaRPr lang="ru-RU"/>
        </a:p>
      </dgm:t>
    </dgm:pt>
    <dgm:pt modelId="{B064B221-97A8-48F4-AF37-62364E038944}" type="pres">
      <dgm:prSet presAssocID="{463A2489-CC6A-472F-B8AA-A66D6ECC4FD6}" presName="node" presStyleLbl="node1" presStyleIdx="0" presStyleCnt="3" custScaleX="125710" custScaleY="183467" custRadScaleRad="124946" custRadScaleInc="18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3C90D5-8AD2-4291-AF81-6FC71710214F}" type="pres">
      <dgm:prSet presAssocID="{FEB9B3D7-BBD7-46DD-8587-E70F89E0E863}" presName="parTrans" presStyleLbl="bgSibTrans2D1" presStyleIdx="1" presStyleCnt="3" custScaleX="145461"/>
      <dgm:spPr/>
      <dgm:t>
        <a:bodyPr/>
        <a:lstStyle/>
        <a:p>
          <a:endParaRPr lang="ru-RU"/>
        </a:p>
      </dgm:t>
    </dgm:pt>
    <dgm:pt modelId="{9227AEB2-C288-42AB-91A5-A15D2FF05621}" type="pres">
      <dgm:prSet presAssocID="{1A9FD584-1426-42C1-BCB1-72199D26CE87}" presName="node" presStyleLbl="node1" presStyleIdx="1" presStyleCnt="3" custScaleX="124201" custScaleY="213534" custRadScaleRad="101601" custRadScaleInc="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1A9240-0D88-44BE-9631-B57F8D84DAF4}" type="pres">
      <dgm:prSet presAssocID="{1E02DF3F-A0AE-4F05-BC4B-5A44EAF1A4F6}" presName="parTrans" presStyleLbl="bgSibTrans2D1" presStyleIdx="2" presStyleCnt="3" custLinFactNeighborX="370" custLinFactNeighborY="65121"/>
      <dgm:spPr/>
      <dgm:t>
        <a:bodyPr/>
        <a:lstStyle/>
        <a:p>
          <a:endParaRPr lang="ru-RU"/>
        </a:p>
      </dgm:t>
    </dgm:pt>
    <dgm:pt modelId="{1C6F9B4F-42BC-4908-A248-26B5154AAB1E}" type="pres">
      <dgm:prSet presAssocID="{DB8F9A05-4DAB-4D9D-8911-88E970D6E7BB}" presName="node" presStyleLbl="node1" presStyleIdx="2" presStyleCnt="3" custScaleX="120517" custScaleY="177201" custRadScaleRad="123343" custRadScaleInc="-18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C3C3CC-E3D1-4858-B815-A92DCFE6C414}" type="presOf" srcId="{1E02DF3F-A0AE-4F05-BC4B-5A44EAF1A4F6}" destId="{DC1A9240-0D88-44BE-9631-B57F8D84DAF4}" srcOrd="0" destOrd="0" presId="urn:microsoft.com/office/officeart/2005/8/layout/radial4"/>
    <dgm:cxn modelId="{57DDEF7D-7E35-4503-925A-A348E6318CAD}" type="presOf" srcId="{9B6490AB-8A0B-4507-A1EC-06760F764DBB}" destId="{C9913E43-8E46-4C4C-9559-F34A991F30F3}" srcOrd="0" destOrd="0" presId="urn:microsoft.com/office/officeart/2005/8/layout/radial4"/>
    <dgm:cxn modelId="{12468206-A810-4F3A-9FF0-A3A68A1D710A}" type="presOf" srcId="{1A9FD584-1426-42C1-BCB1-72199D26CE87}" destId="{9227AEB2-C288-42AB-91A5-A15D2FF05621}" srcOrd="0" destOrd="0" presId="urn:microsoft.com/office/officeart/2005/8/layout/radial4"/>
    <dgm:cxn modelId="{5A68B900-E8B7-4549-A0DC-7CF287166FFD}" srcId="{9B6490AB-8A0B-4507-A1EC-06760F764DBB}" destId="{463A2489-CC6A-472F-B8AA-A66D6ECC4FD6}" srcOrd="0" destOrd="0" parTransId="{43A1FB51-CE2C-48F0-90FB-6D9811D2E3F0}" sibTransId="{B513C712-74E2-4883-A4C7-41588007FB40}"/>
    <dgm:cxn modelId="{21227044-21DE-4544-AD2D-F9F79D91EEF2}" srcId="{9B6490AB-8A0B-4507-A1EC-06760F764DBB}" destId="{DB8F9A05-4DAB-4D9D-8911-88E970D6E7BB}" srcOrd="2" destOrd="0" parTransId="{1E02DF3F-A0AE-4F05-BC4B-5A44EAF1A4F6}" sibTransId="{EB392D96-0A31-413E-BB01-EB6A3E7CC0AE}"/>
    <dgm:cxn modelId="{C0129ECE-569F-4DCF-AC5F-273FCEC67C8D}" type="presOf" srcId="{463A2489-CC6A-472F-B8AA-A66D6ECC4FD6}" destId="{B064B221-97A8-48F4-AF37-62364E038944}" srcOrd="0" destOrd="0" presId="urn:microsoft.com/office/officeart/2005/8/layout/radial4"/>
    <dgm:cxn modelId="{11BBD22A-8035-471F-9A15-0E0906DE7AA6}" type="presOf" srcId="{FEB9B3D7-BBD7-46DD-8587-E70F89E0E863}" destId="{063C90D5-8AD2-4291-AF81-6FC71710214F}" srcOrd="0" destOrd="0" presId="urn:microsoft.com/office/officeart/2005/8/layout/radial4"/>
    <dgm:cxn modelId="{883D050F-6EB8-45E5-A07A-27EA23D70F51}" srcId="{9B6490AB-8A0B-4507-A1EC-06760F764DBB}" destId="{1A9FD584-1426-42C1-BCB1-72199D26CE87}" srcOrd="1" destOrd="0" parTransId="{FEB9B3D7-BBD7-46DD-8587-E70F89E0E863}" sibTransId="{FE18F15C-152A-41BA-88A0-4BB7D8BCF958}"/>
    <dgm:cxn modelId="{5F4D7C50-6BE9-4EA2-B991-A9AE38978B1A}" type="presOf" srcId="{DB8F9A05-4DAB-4D9D-8911-88E970D6E7BB}" destId="{1C6F9B4F-42BC-4908-A248-26B5154AAB1E}" srcOrd="0" destOrd="0" presId="urn:microsoft.com/office/officeart/2005/8/layout/radial4"/>
    <dgm:cxn modelId="{9EF27C0B-5149-4658-B971-25F28C1409F4}" type="presOf" srcId="{3DE5E948-2790-4A8B-B150-C1A23A74AF68}" destId="{43F7D01C-25FD-4636-8C3D-3A554842EBEE}" srcOrd="0" destOrd="0" presId="urn:microsoft.com/office/officeart/2005/8/layout/radial4"/>
    <dgm:cxn modelId="{5611F874-77A1-4771-B21B-A0A84ACCD7C2}" srcId="{3DE5E948-2790-4A8B-B150-C1A23A74AF68}" destId="{9B6490AB-8A0B-4507-A1EC-06760F764DBB}" srcOrd="0" destOrd="0" parTransId="{7F6E2F12-FF99-462C-8E31-654B50616A02}" sibTransId="{022390C5-EED3-4C04-8E07-19A3CE4B10DF}"/>
    <dgm:cxn modelId="{5E95F902-F8EE-47FE-933C-B3F82FDEDC13}" type="presOf" srcId="{43A1FB51-CE2C-48F0-90FB-6D9811D2E3F0}" destId="{1418B305-D1A4-4E24-B4F6-007CFA0B3E99}" srcOrd="0" destOrd="0" presId="urn:microsoft.com/office/officeart/2005/8/layout/radial4"/>
    <dgm:cxn modelId="{C8494976-68A9-41EE-B7E6-42DB26E83207}" type="presParOf" srcId="{43F7D01C-25FD-4636-8C3D-3A554842EBEE}" destId="{C9913E43-8E46-4C4C-9559-F34A991F30F3}" srcOrd="0" destOrd="0" presId="urn:microsoft.com/office/officeart/2005/8/layout/radial4"/>
    <dgm:cxn modelId="{4BF6965E-80DD-4B22-B533-CF9FDBD49484}" type="presParOf" srcId="{43F7D01C-25FD-4636-8C3D-3A554842EBEE}" destId="{1418B305-D1A4-4E24-B4F6-007CFA0B3E99}" srcOrd="1" destOrd="0" presId="urn:microsoft.com/office/officeart/2005/8/layout/radial4"/>
    <dgm:cxn modelId="{5F367987-06DD-4D5A-8342-753C9FD6DB04}" type="presParOf" srcId="{43F7D01C-25FD-4636-8C3D-3A554842EBEE}" destId="{B064B221-97A8-48F4-AF37-62364E038944}" srcOrd="2" destOrd="0" presId="urn:microsoft.com/office/officeart/2005/8/layout/radial4"/>
    <dgm:cxn modelId="{DEAD2B1D-3F3C-4F08-8B5F-A21272549579}" type="presParOf" srcId="{43F7D01C-25FD-4636-8C3D-3A554842EBEE}" destId="{063C90D5-8AD2-4291-AF81-6FC71710214F}" srcOrd="3" destOrd="0" presId="urn:microsoft.com/office/officeart/2005/8/layout/radial4"/>
    <dgm:cxn modelId="{12095FEC-FBEC-4108-9A2B-13840A4F74CA}" type="presParOf" srcId="{43F7D01C-25FD-4636-8C3D-3A554842EBEE}" destId="{9227AEB2-C288-42AB-91A5-A15D2FF05621}" srcOrd="4" destOrd="0" presId="urn:microsoft.com/office/officeart/2005/8/layout/radial4"/>
    <dgm:cxn modelId="{7F4DE497-2566-4E93-826C-90268F23666F}" type="presParOf" srcId="{43F7D01C-25FD-4636-8C3D-3A554842EBEE}" destId="{DC1A9240-0D88-44BE-9631-B57F8D84DAF4}" srcOrd="5" destOrd="0" presId="urn:microsoft.com/office/officeart/2005/8/layout/radial4"/>
    <dgm:cxn modelId="{2F2E8942-1865-4DE0-8079-C4BE1411018E}" type="presParOf" srcId="{43F7D01C-25FD-4636-8C3D-3A554842EBEE}" destId="{1C6F9B4F-42BC-4908-A248-26B5154AAB1E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E2B7A8C-FFC9-4A83-834E-839C10870971}" type="doc">
      <dgm:prSet loTypeId="urn:microsoft.com/office/officeart/2005/8/layout/funnel1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B761CB-AB45-46E9-A4CC-F836C764434E}">
      <dgm:prSet phldrT="[Текст]" custT="1"/>
      <dgm:spPr/>
      <dgm:t>
        <a:bodyPr/>
        <a:lstStyle/>
        <a:p>
          <a:pPr>
            <a:lnSpc>
              <a:spcPct val="70000"/>
            </a:lnSpc>
          </a:pP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Федеральный</a:t>
          </a:r>
        </a:p>
        <a:p>
          <a:pPr>
            <a:lnSpc>
              <a:spcPct val="70000"/>
            </a:lnSpc>
          </a:pP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E4BED1-3F38-4117-8474-4D590D23AF81}" type="parTrans" cxnId="{1D63D9AD-47DA-400C-AD57-C2A60336AD9A}">
      <dgm:prSet/>
      <dgm:spPr/>
      <dgm:t>
        <a:bodyPr/>
        <a:lstStyle/>
        <a:p>
          <a:endParaRPr lang="ru-RU"/>
        </a:p>
      </dgm:t>
    </dgm:pt>
    <dgm:pt modelId="{72FBE417-2DD6-4A14-870F-0DC871721402}" type="sibTrans" cxnId="{1D63D9AD-47DA-400C-AD57-C2A60336AD9A}">
      <dgm:prSet/>
      <dgm:spPr/>
      <dgm:t>
        <a:bodyPr/>
        <a:lstStyle/>
        <a:p>
          <a:endParaRPr lang="ru-RU"/>
        </a:p>
      </dgm:t>
    </dgm:pt>
    <dgm:pt modelId="{A0C88DDE-0E91-410C-B314-C767D8E5BBDA}" type="pres">
      <dgm:prSet presAssocID="{6E2B7A8C-FFC9-4A83-834E-839C1087097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F107AA-FD99-46AA-95B7-4C85171CE142}" type="pres">
      <dgm:prSet presAssocID="{6E2B7A8C-FFC9-4A83-834E-839C10870971}" presName="ellipse" presStyleLbl="trBgShp" presStyleIdx="0" presStyleCnt="1"/>
      <dgm:spPr/>
    </dgm:pt>
    <dgm:pt modelId="{5D94704B-7532-4264-BE99-409D9075BDC5}" type="pres">
      <dgm:prSet presAssocID="{6E2B7A8C-FFC9-4A83-834E-839C10870971}" presName="arrow1" presStyleLbl="fgShp" presStyleIdx="0" presStyleCnt="1"/>
      <dgm:spPr/>
    </dgm:pt>
    <dgm:pt modelId="{EC405ED0-B7D6-4A6B-ADC0-348419AEE70B}" type="pres">
      <dgm:prSet presAssocID="{6E2B7A8C-FFC9-4A83-834E-839C10870971}" presName="rectangle" presStyleLbl="revTx" presStyleIdx="0" presStyleCnt="1" custLinFactNeighborX="855" custLinFactNeighborY="1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BB68F1-4E3E-4811-A90D-1B5F2555A17B}" type="pres">
      <dgm:prSet presAssocID="{6E2B7A8C-FFC9-4A83-834E-839C10870971}" presName="funnel" presStyleLbl="trAlignAcc1" presStyleIdx="0" presStyleCnt="1"/>
      <dgm:spPr/>
      <dgm:t>
        <a:bodyPr/>
        <a:lstStyle/>
        <a:p>
          <a:endParaRPr lang="ru-RU"/>
        </a:p>
      </dgm:t>
    </dgm:pt>
  </dgm:ptLst>
  <dgm:cxnLst>
    <dgm:cxn modelId="{7F65D21D-7332-4230-A875-4B36ADF764B2}" type="presOf" srcId="{6EB761CB-AB45-46E9-A4CC-F836C764434E}" destId="{EC405ED0-B7D6-4A6B-ADC0-348419AEE70B}" srcOrd="0" destOrd="0" presId="urn:microsoft.com/office/officeart/2005/8/layout/funnel1"/>
    <dgm:cxn modelId="{0025741E-87B1-4E67-AFA0-22CD4B9965E2}" type="presOf" srcId="{6E2B7A8C-FFC9-4A83-834E-839C10870971}" destId="{A0C88DDE-0E91-410C-B314-C767D8E5BBDA}" srcOrd="0" destOrd="0" presId="urn:microsoft.com/office/officeart/2005/8/layout/funnel1"/>
    <dgm:cxn modelId="{1D63D9AD-47DA-400C-AD57-C2A60336AD9A}" srcId="{6E2B7A8C-FFC9-4A83-834E-839C10870971}" destId="{6EB761CB-AB45-46E9-A4CC-F836C764434E}" srcOrd="0" destOrd="0" parTransId="{71E4BED1-3F38-4117-8474-4D590D23AF81}" sibTransId="{72FBE417-2DD6-4A14-870F-0DC871721402}"/>
    <dgm:cxn modelId="{356E28E2-5366-45DE-ADFE-DA37E6939672}" type="presParOf" srcId="{A0C88DDE-0E91-410C-B314-C767D8E5BBDA}" destId="{68F107AA-FD99-46AA-95B7-4C85171CE142}" srcOrd="0" destOrd="0" presId="urn:microsoft.com/office/officeart/2005/8/layout/funnel1"/>
    <dgm:cxn modelId="{F97AB67D-9539-43B5-A7FC-DBC17A86093B}" type="presParOf" srcId="{A0C88DDE-0E91-410C-B314-C767D8E5BBDA}" destId="{5D94704B-7532-4264-BE99-409D9075BDC5}" srcOrd="1" destOrd="0" presId="urn:microsoft.com/office/officeart/2005/8/layout/funnel1"/>
    <dgm:cxn modelId="{C14035F6-46E4-4ABF-BCD0-A27192C67604}" type="presParOf" srcId="{A0C88DDE-0E91-410C-B314-C767D8E5BBDA}" destId="{EC405ED0-B7D6-4A6B-ADC0-348419AEE70B}" srcOrd="2" destOrd="0" presId="urn:microsoft.com/office/officeart/2005/8/layout/funnel1"/>
    <dgm:cxn modelId="{39E34FF2-5716-4F37-90FA-F04D5CFB21C5}" type="presParOf" srcId="{A0C88DDE-0E91-410C-B314-C767D8E5BBDA}" destId="{04BB68F1-4E3E-4811-A90D-1B5F2555A17B}" srcOrd="3" destOrd="0" presId="urn:microsoft.com/office/officeart/2005/8/layout/funnel1"/>
  </dgm:cxnLst>
  <dgm:bg>
    <a:effectLst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64C6B45-3F19-43C1-A63A-BBD3E9F5CBDB}" type="doc">
      <dgm:prSet loTypeId="urn:microsoft.com/office/officeart/2005/8/layout/funnel1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93851F-9FD6-42BF-B16A-9CEA8F637875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30%</a:t>
          </a:r>
          <a:endParaRPr lang="ru-RU" b="1" dirty="0">
            <a:solidFill>
              <a:schemeClr val="tx1"/>
            </a:solidFill>
          </a:endParaRPr>
        </a:p>
      </dgm:t>
    </dgm:pt>
    <dgm:pt modelId="{D3A814AB-B681-49CF-8E46-64F35CC24279}" type="parTrans" cxnId="{C6033C12-9FEF-4B8B-B78E-9B54BDB7E88D}">
      <dgm:prSet/>
      <dgm:spPr/>
      <dgm:t>
        <a:bodyPr/>
        <a:lstStyle/>
        <a:p>
          <a:endParaRPr lang="ru-RU"/>
        </a:p>
      </dgm:t>
    </dgm:pt>
    <dgm:pt modelId="{3A0B0FCE-8737-47E9-9BE1-0EFFC8549522}" type="sibTrans" cxnId="{C6033C12-9FEF-4B8B-B78E-9B54BDB7E88D}">
      <dgm:prSet/>
      <dgm:spPr/>
      <dgm:t>
        <a:bodyPr/>
        <a:lstStyle/>
        <a:p>
          <a:endParaRPr lang="ru-RU"/>
        </a:p>
      </dgm:t>
    </dgm:pt>
    <dgm:pt modelId="{7DFF3BDC-BB27-4CAC-8854-7EF3FDD107F2}">
      <dgm:prSet phldrT="[Текст]"/>
      <dgm:spPr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</a:gra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100%</a:t>
          </a:r>
          <a:endParaRPr lang="ru-RU" b="1" dirty="0">
            <a:solidFill>
              <a:schemeClr val="tx1"/>
            </a:solidFill>
          </a:endParaRPr>
        </a:p>
      </dgm:t>
    </dgm:pt>
    <dgm:pt modelId="{8A80B652-CD98-48E3-9160-A21A95B9163F}" type="parTrans" cxnId="{B70AF114-FB03-4FA7-9759-7EB30BCD2F93}">
      <dgm:prSet/>
      <dgm:spPr/>
      <dgm:t>
        <a:bodyPr/>
        <a:lstStyle/>
        <a:p>
          <a:endParaRPr lang="ru-RU"/>
        </a:p>
      </dgm:t>
    </dgm:pt>
    <dgm:pt modelId="{FA762B56-6C8B-4124-870B-065AC274D51E}" type="sibTrans" cxnId="{B70AF114-FB03-4FA7-9759-7EB30BCD2F93}">
      <dgm:prSet/>
      <dgm:spPr/>
      <dgm:t>
        <a:bodyPr/>
        <a:lstStyle/>
        <a:p>
          <a:endParaRPr lang="ru-RU"/>
        </a:p>
      </dgm:t>
    </dgm:pt>
    <dgm:pt modelId="{19359752-9CAB-4A40-8DA7-B1ABA2EC343E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Бюджет УР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DFCC2E76-BF14-4F65-B9CF-6898ECB6FE23}" type="parTrans" cxnId="{F1ACD3FA-F0EA-4D25-82B4-9CBA10DEC3AB}">
      <dgm:prSet/>
      <dgm:spPr/>
      <dgm:t>
        <a:bodyPr/>
        <a:lstStyle/>
        <a:p>
          <a:endParaRPr lang="ru-RU"/>
        </a:p>
      </dgm:t>
    </dgm:pt>
    <dgm:pt modelId="{48BC047D-91FF-436A-8102-4ADABE5E779C}" type="sibTrans" cxnId="{F1ACD3FA-F0EA-4D25-82B4-9CBA10DEC3AB}">
      <dgm:prSet/>
      <dgm:spPr/>
      <dgm:t>
        <a:bodyPr/>
        <a:lstStyle/>
        <a:p>
          <a:endParaRPr lang="ru-RU"/>
        </a:p>
      </dgm:t>
    </dgm:pt>
    <dgm:pt modelId="{BC9426A7-1943-445B-A221-64A44E3FFF0B}" type="pres">
      <dgm:prSet presAssocID="{764C6B45-3F19-43C1-A63A-BBD3E9F5CBD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A1A661-BB94-4A6F-9E15-9F6B57BD5ACA}" type="pres">
      <dgm:prSet presAssocID="{764C6B45-3F19-43C1-A63A-BBD3E9F5CBDB}" presName="ellipse" presStyleLbl="trBgShp" presStyleIdx="0" presStyleCnt="1"/>
      <dgm:spPr/>
    </dgm:pt>
    <dgm:pt modelId="{2C06BE8D-5C68-4834-8056-203D5156C7BD}" type="pres">
      <dgm:prSet presAssocID="{764C6B45-3F19-43C1-A63A-BBD3E9F5CBDB}" presName="arrow1" presStyleLbl="fgShp" presStyleIdx="0" presStyleCnt="1"/>
      <dgm:spPr/>
    </dgm:pt>
    <dgm:pt modelId="{17CBF769-3B05-4A3B-B787-E74D4F8AE722}" type="pres">
      <dgm:prSet presAssocID="{764C6B45-3F19-43C1-A63A-BBD3E9F5CBDB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AB5988-44A4-4DC5-810A-B411AE9EE971}" type="pres">
      <dgm:prSet presAssocID="{7DFF3BDC-BB27-4CAC-8854-7EF3FDD107F2}" presName="item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618C87-F85A-4D75-BCFE-1828FBF6A733}" type="pres">
      <dgm:prSet presAssocID="{19359752-9CAB-4A40-8DA7-B1ABA2EC343E}" presName="item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A1D0D8-9759-4B76-BBE9-738E83B9EB81}" type="pres">
      <dgm:prSet presAssocID="{764C6B45-3F19-43C1-A63A-BBD3E9F5CBDB}" presName="funnel" presStyleLbl="trAlignAcc1" presStyleIdx="0" presStyleCnt="1" custLinFactNeighborX="549" custLinFactNeighborY="4144"/>
      <dgm:spPr/>
      <dgm:t>
        <a:bodyPr/>
        <a:lstStyle/>
        <a:p>
          <a:endParaRPr lang="ru-RU"/>
        </a:p>
      </dgm:t>
    </dgm:pt>
  </dgm:ptLst>
  <dgm:cxnLst>
    <dgm:cxn modelId="{687E502A-11D4-49A9-8B51-92DB1A4E1230}" type="presOf" srcId="{764C6B45-3F19-43C1-A63A-BBD3E9F5CBDB}" destId="{BC9426A7-1943-445B-A221-64A44E3FFF0B}" srcOrd="0" destOrd="0" presId="urn:microsoft.com/office/officeart/2005/8/layout/funnel1"/>
    <dgm:cxn modelId="{2854DC1F-300A-452D-8039-805E7E6CA96D}" type="presOf" srcId="{19359752-9CAB-4A40-8DA7-B1ABA2EC343E}" destId="{17CBF769-3B05-4A3B-B787-E74D4F8AE722}" srcOrd="0" destOrd="0" presId="urn:microsoft.com/office/officeart/2005/8/layout/funnel1"/>
    <dgm:cxn modelId="{8F689B30-73D9-4637-B29F-315808F41CC1}" type="presOf" srcId="{3993851F-9FD6-42BF-B16A-9CEA8F637875}" destId="{86618C87-F85A-4D75-BCFE-1828FBF6A733}" srcOrd="0" destOrd="0" presId="urn:microsoft.com/office/officeart/2005/8/layout/funnel1"/>
    <dgm:cxn modelId="{C6033C12-9FEF-4B8B-B78E-9B54BDB7E88D}" srcId="{764C6B45-3F19-43C1-A63A-BBD3E9F5CBDB}" destId="{3993851F-9FD6-42BF-B16A-9CEA8F637875}" srcOrd="0" destOrd="0" parTransId="{D3A814AB-B681-49CF-8E46-64F35CC24279}" sibTransId="{3A0B0FCE-8737-47E9-9BE1-0EFFC8549522}"/>
    <dgm:cxn modelId="{F1ACD3FA-F0EA-4D25-82B4-9CBA10DEC3AB}" srcId="{764C6B45-3F19-43C1-A63A-BBD3E9F5CBDB}" destId="{19359752-9CAB-4A40-8DA7-B1ABA2EC343E}" srcOrd="2" destOrd="0" parTransId="{DFCC2E76-BF14-4F65-B9CF-6898ECB6FE23}" sibTransId="{48BC047D-91FF-436A-8102-4ADABE5E779C}"/>
    <dgm:cxn modelId="{CB0E535B-94C5-4F98-8039-1B25B309944C}" type="presOf" srcId="{7DFF3BDC-BB27-4CAC-8854-7EF3FDD107F2}" destId="{87AB5988-44A4-4DC5-810A-B411AE9EE971}" srcOrd="0" destOrd="0" presId="urn:microsoft.com/office/officeart/2005/8/layout/funnel1"/>
    <dgm:cxn modelId="{B70AF114-FB03-4FA7-9759-7EB30BCD2F93}" srcId="{764C6B45-3F19-43C1-A63A-BBD3E9F5CBDB}" destId="{7DFF3BDC-BB27-4CAC-8854-7EF3FDD107F2}" srcOrd="1" destOrd="0" parTransId="{8A80B652-CD98-48E3-9160-A21A95B9163F}" sibTransId="{FA762B56-6C8B-4124-870B-065AC274D51E}"/>
    <dgm:cxn modelId="{4600AD2D-DE63-477C-8FFA-346B52F81CC3}" type="presParOf" srcId="{BC9426A7-1943-445B-A221-64A44E3FFF0B}" destId="{2DA1A661-BB94-4A6F-9E15-9F6B57BD5ACA}" srcOrd="0" destOrd="0" presId="urn:microsoft.com/office/officeart/2005/8/layout/funnel1"/>
    <dgm:cxn modelId="{47EFE168-A336-465B-B562-302F6DDCD838}" type="presParOf" srcId="{BC9426A7-1943-445B-A221-64A44E3FFF0B}" destId="{2C06BE8D-5C68-4834-8056-203D5156C7BD}" srcOrd="1" destOrd="0" presId="urn:microsoft.com/office/officeart/2005/8/layout/funnel1"/>
    <dgm:cxn modelId="{AC0E2F6E-5C6D-4F6F-A6B2-ED33E77EDDCF}" type="presParOf" srcId="{BC9426A7-1943-445B-A221-64A44E3FFF0B}" destId="{17CBF769-3B05-4A3B-B787-E74D4F8AE722}" srcOrd="2" destOrd="0" presId="urn:microsoft.com/office/officeart/2005/8/layout/funnel1"/>
    <dgm:cxn modelId="{E57401BD-A1F4-481E-849F-FECA346A3B3B}" type="presParOf" srcId="{BC9426A7-1943-445B-A221-64A44E3FFF0B}" destId="{87AB5988-44A4-4DC5-810A-B411AE9EE971}" srcOrd="3" destOrd="0" presId="urn:microsoft.com/office/officeart/2005/8/layout/funnel1"/>
    <dgm:cxn modelId="{5AD399C3-13C9-4733-9CFF-CCB6868CF478}" type="presParOf" srcId="{BC9426A7-1943-445B-A221-64A44E3FFF0B}" destId="{86618C87-F85A-4D75-BCFE-1828FBF6A733}" srcOrd="4" destOrd="0" presId="urn:microsoft.com/office/officeart/2005/8/layout/funnel1"/>
    <dgm:cxn modelId="{A54EA3FE-B2F9-4BF0-A7D7-03DB5060407D}" type="presParOf" srcId="{BC9426A7-1943-445B-A221-64A44E3FFF0B}" destId="{BEA1D0D8-9759-4B76-BBE9-738E83B9EB81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64C6B45-3F19-43C1-A63A-BBD3E9F5CBDB}" type="doc">
      <dgm:prSet loTypeId="urn:microsoft.com/office/officeart/2005/8/layout/funnel1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93851F-9FD6-42BF-B16A-9CEA8F637875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68%</a:t>
          </a:r>
          <a:endParaRPr lang="ru-RU" b="1" dirty="0">
            <a:solidFill>
              <a:schemeClr val="tx1"/>
            </a:solidFill>
          </a:endParaRPr>
        </a:p>
      </dgm:t>
    </dgm:pt>
    <dgm:pt modelId="{D3A814AB-B681-49CF-8E46-64F35CC24279}" type="parTrans" cxnId="{C6033C12-9FEF-4B8B-B78E-9B54BDB7E88D}">
      <dgm:prSet/>
      <dgm:spPr/>
      <dgm:t>
        <a:bodyPr/>
        <a:lstStyle/>
        <a:p>
          <a:endParaRPr lang="ru-RU"/>
        </a:p>
      </dgm:t>
    </dgm:pt>
    <dgm:pt modelId="{3A0B0FCE-8737-47E9-9BE1-0EFFC8549522}" type="sibTrans" cxnId="{C6033C12-9FEF-4B8B-B78E-9B54BDB7E88D}">
      <dgm:prSet/>
      <dgm:spPr/>
      <dgm:t>
        <a:bodyPr/>
        <a:lstStyle/>
        <a:p>
          <a:endParaRPr lang="ru-RU"/>
        </a:p>
      </dgm:t>
    </dgm:pt>
    <dgm:pt modelId="{19359752-9CAB-4A40-8DA7-B1ABA2EC343E}">
      <dgm:prSet phldrT="[Текст]" custT="1"/>
      <dgm:spPr/>
      <dgm:t>
        <a:bodyPr/>
        <a:lstStyle/>
        <a:p>
          <a:pPr>
            <a:lnSpc>
              <a:spcPct val="90000"/>
            </a:lnSpc>
          </a:pPr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60000"/>
            </a:lnSpc>
          </a:pP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Бюджет МО </a:t>
          </a:r>
        </a:p>
        <a:p>
          <a:pPr>
            <a:lnSpc>
              <a:spcPct val="70000"/>
            </a:lnSpc>
          </a:pP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«Малопургинский район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» 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DFCC2E76-BF14-4F65-B9CF-6898ECB6FE23}" type="parTrans" cxnId="{F1ACD3FA-F0EA-4D25-82B4-9CBA10DEC3AB}">
      <dgm:prSet/>
      <dgm:spPr/>
      <dgm:t>
        <a:bodyPr/>
        <a:lstStyle/>
        <a:p>
          <a:endParaRPr lang="ru-RU"/>
        </a:p>
      </dgm:t>
    </dgm:pt>
    <dgm:pt modelId="{48BC047D-91FF-436A-8102-4ADABE5E779C}" type="sibTrans" cxnId="{F1ACD3FA-F0EA-4D25-82B4-9CBA10DEC3AB}">
      <dgm:prSet/>
      <dgm:spPr/>
      <dgm:t>
        <a:bodyPr/>
        <a:lstStyle/>
        <a:p>
          <a:endParaRPr lang="ru-RU"/>
        </a:p>
      </dgm:t>
    </dgm:pt>
    <dgm:pt modelId="{BC9426A7-1943-445B-A221-64A44E3FFF0B}" type="pres">
      <dgm:prSet presAssocID="{764C6B45-3F19-43C1-A63A-BBD3E9F5CBD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A1A661-BB94-4A6F-9E15-9F6B57BD5ACA}" type="pres">
      <dgm:prSet presAssocID="{764C6B45-3F19-43C1-A63A-BBD3E9F5CBDB}" presName="ellipse" presStyleLbl="trBgShp" presStyleIdx="0" presStyleCnt="1"/>
      <dgm:spPr/>
    </dgm:pt>
    <dgm:pt modelId="{2C06BE8D-5C68-4834-8056-203D5156C7BD}" type="pres">
      <dgm:prSet presAssocID="{764C6B45-3F19-43C1-A63A-BBD3E9F5CBDB}" presName="arrow1" presStyleLbl="fgShp" presStyleIdx="0" presStyleCnt="1"/>
      <dgm:spPr/>
    </dgm:pt>
    <dgm:pt modelId="{17CBF769-3B05-4A3B-B787-E74D4F8AE722}" type="pres">
      <dgm:prSet presAssocID="{764C6B45-3F19-43C1-A63A-BBD3E9F5CBDB}" presName="rectangle" presStyleLbl="revTx" presStyleIdx="0" presStyleCnt="1" custScaleX="136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97FD8E-CAF4-41B7-9960-1AAF542F4410}" type="pres">
      <dgm:prSet presAssocID="{19359752-9CAB-4A40-8DA7-B1ABA2EC343E}" presName="item1" presStyleLbl="node1" presStyleIdx="0" presStyleCnt="1" custScaleX="83982" custScaleY="78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A1D0D8-9759-4B76-BBE9-738E83B9EB81}" type="pres">
      <dgm:prSet presAssocID="{764C6B45-3F19-43C1-A63A-BBD3E9F5CBDB}" presName="funnel" presStyleLbl="trAlignAcc1" presStyleIdx="0" presStyleCnt="1"/>
      <dgm:spPr/>
      <dgm:t>
        <a:bodyPr/>
        <a:lstStyle/>
        <a:p>
          <a:endParaRPr lang="ru-RU"/>
        </a:p>
      </dgm:t>
    </dgm:pt>
  </dgm:ptLst>
  <dgm:cxnLst>
    <dgm:cxn modelId="{C6033C12-9FEF-4B8B-B78E-9B54BDB7E88D}" srcId="{764C6B45-3F19-43C1-A63A-BBD3E9F5CBDB}" destId="{3993851F-9FD6-42BF-B16A-9CEA8F637875}" srcOrd="0" destOrd="0" parTransId="{D3A814AB-B681-49CF-8E46-64F35CC24279}" sibTransId="{3A0B0FCE-8737-47E9-9BE1-0EFFC8549522}"/>
    <dgm:cxn modelId="{6A1696CB-1EA4-4FF3-9742-91E38FD1346B}" type="presOf" srcId="{19359752-9CAB-4A40-8DA7-B1ABA2EC343E}" destId="{17CBF769-3B05-4A3B-B787-E74D4F8AE722}" srcOrd="0" destOrd="0" presId="urn:microsoft.com/office/officeart/2005/8/layout/funnel1"/>
    <dgm:cxn modelId="{7FE796FF-143A-476D-9DE8-A1B45A174680}" type="presOf" srcId="{764C6B45-3F19-43C1-A63A-BBD3E9F5CBDB}" destId="{BC9426A7-1943-445B-A221-64A44E3FFF0B}" srcOrd="0" destOrd="0" presId="urn:microsoft.com/office/officeart/2005/8/layout/funnel1"/>
    <dgm:cxn modelId="{20B29946-E55B-48F8-8F11-0ABFBE227FC6}" type="presOf" srcId="{3993851F-9FD6-42BF-B16A-9CEA8F637875}" destId="{8797FD8E-CAF4-41B7-9960-1AAF542F4410}" srcOrd="0" destOrd="0" presId="urn:microsoft.com/office/officeart/2005/8/layout/funnel1"/>
    <dgm:cxn modelId="{F1ACD3FA-F0EA-4D25-82B4-9CBA10DEC3AB}" srcId="{764C6B45-3F19-43C1-A63A-BBD3E9F5CBDB}" destId="{19359752-9CAB-4A40-8DA7-B1ABA2EC343E}" srcOrd="1" destOrd="0" parTransId="{DFCC2E76-BF14-4F65-B9CF-6898ECB6FE23}" sibTransId="{48BC047D-91FF-436A-8102-4ADABE5E779C}"/>
    <dgm:cxn modelId="{FFED8642-58E2-41B1-8701-9E73A6732CEE}" type="presParOf" srcId="{BC9426A7-1943-445B-A221-64A44E3FFF0B}" destId="{2DA1A661-BB94-4A6F-9E15-9F6B57BD5ACA}" srcOrd="0" destOrd="0" presId="urn:microsoft.com/office/officeart/2005/8/layout/funnel1"/>
    <dgm:cxn modelId="{9EF645D2-CE41-4AE1-B63E-A59AB1954DDF}" type="presParOf" srcId="{BC9426A7-1943-445B-A221-64A44E3FFF0B}" destId="{2C06BE8D-5C68-4834-8056-203D5156C7BD}" srcOrd="1" destOrd="0" presId="urn:microsoft.com/office/officeart/2005/8/layout/funnel1"/>
    <dgm:cxn modelId="{9E43D83C-CF4B-4A89-9062-609EB8CE2C7F}" type="presParOf" srcId="{BC9426A7-1943-445B-A221-64A44E3FFF0B}" destId="{17CBF769-3B05-4A3B-B787-E74D4F8AE722}" srcOrd="2" destOrd="0" presId="urn:microsoft.com/office/officeart/2005/8/layout/funnel1"/>
    <dgm:cxn modelId="{6A5DB23C-0B9C-474B-B6B1-6A3752172C57}" type="presParOf" srcId="{BC9426A7-1943-445B-A221-64A44E3FFF0B}" destId="{8797FD8E-CAF4-41B7-9960-1AAF542F4410}" srcOrd="3" destOrd="0" presId="urn:microsoft.com/office/officeart/2005/8/layout/funnel1"/>
    <dgm:cxn modelId="{04AFDD20-3B98-4B65-926D-3819B51B4471}" type="presParOf" srcId="{BC9426A7-1943-445B-A221-64A44E3FFF0B}" destId="{BEA1D0D8-9759-4B76-BBE9-738E83B9EB81}" srcOrd="4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A7D5F-006D-4BEA-9ABC-26596995C78E}">
      <dsp:nvSpPr>
        <dsp:cNvPr id="0" name=""/>
        <dsp:cNvSpPr/>
      </dsp:nvSpPr>
      <dsp:spPr>
        <a:xfrm>
          <a:off x="3486229" y="228595"/>
          <a:ext cx="1619173" cy="812098"/>
        </a:xfrm>
        <a:prstGeom prst="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40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Рассмотрение и утверждение бюджета</a:t>
          </a:r>
          <a:endParaRPr lang="ru-RU" sz="1400" b="1" kern="1200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sp:txBody>
      <dsp:txXfrm>
        <a:off x="3486229" y="228595"/>
        <a:ext cx="1619173" cy="812098"/>
      </dsp:txXfrm>
    </dsp:sp>
    <dsp:sp modelId="{5A044165-1FDF-45B8-881D-C09173C2E8A1}">
      <dsp:nvSpPr>
        <dsp:cNvPr id="0" name=""/>
        <dsp:cNvSpPr/>
      </dsp:nvSpPr>
      <dsp:spPr>
        <a:xfrm>
          <a:off x="1096650" y="66820"/>
          <a:ext cx="4203290" cy="4203290"/>
        </a:xfrm>
        <a:prstGeom prst="circularArrow">
          <a:avLst>
            <a:gd name="adj1" fmla="val 5202"/>
            <a:gd name="adj2" fmla="val 336022"/>
            <a:gd name="adj3" fmla="val 122748"/>
            <a:gd name="adj4" fmla="val 19367250"/>
            <a:gd name="adj5" fmla="val 6069"/>
          </a:avLst>
        </a:prstGeom>
        <a:gradFill rotWithShape="0">
          <a:gsLst>
            <a:gs pos="0">
              <a:srgbClr val="FF0000"/>
            </a:gs>
            <a:gs pos="40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116F0B-8710-4BA3-9735-93D090168076}">
      <dsp:nvSpPr>
        <dsp:cNvPr id="0" name=""/>
        <dsp:cNvSpPr/>
      </dsp:nvSpPr>
      <dsp:spPr>
        <a:xfrm>
          <a:off x="4350392" y="2416584"/>
          <a:ext cx="1246217" cy="640975"/>
        </a:xfrm>
        <a:prstGeom prst="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40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Исполнение бюджета</a:t>
          </a:r>
          <a:endParaRPr lang="ru-RU" sz="1400" b="1" kern="1200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sp:txBody>
      <dsp:txXfrm>
        <a:off x="4350392" y="2416584"/>
        <a:ext cx="1246217" cy="640975"/>
      </dsp:txXfrm>
    </dsp:sp>
    <dsp:sp modelId="{5CB311D5-D9FF-44A8-BC68-B3DB0E1FC227}">
      <dsp:nvSpPr>
        <dsp:cNvPr id="0" name=""/>
        <dsp:cNvSpPr/>
      </dsp:nvSpPr>
      <dsp:spPr>
        <a:xfrm>
          <a:off x="1131002" y="8430"/>
          <a:ext cx="4203290" cy="4203290"/>
        </a:xfrm>
        <a:prstGeom prst="circularArrow">
          <a:avLst>
            <a:gd name="adj1" fmla="val 5202"/>
            <a:gd name="adj2" fmla="val 336022"/>
            <a:gd name="adj3" fmla="val 4120238"/>
            <a:gd name="adj4" fmla="val 1832215"/>
            <a:gd name="adj5" fmla="val 6069"/>
          </a:avLst>
        </a:prstGeom>
        <a:gradFill rotWithShape="0">
          <a:gsLst>
            <a:gs pos="0">
              <a:srgbClr val="FF0000"/>
            </a:gs>
            <a:gs pos="40000">
              <a:schemeClr val="bg1"/>
            </a:gs>
            <a:gs pos="100000">
              <a:schemeClr val="accent3">
                <a:lumMod val="50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3F477F-2B93-435D-A8BF-018D8EA2B7C7}">
      <dsp:nvSpPr>
        <dsp:cNvPr id="0" name=""/>
        <dsp:cNvSpPr/>
      </dsp:nvSpPr>
      <dsp:spPr>
        <a:xfrm>
          <a:off x="2499608" y="3536840"/>
          <a:ext cx="1238559" cy="948048"/>
        </a:xfrm>
        <a:prstGeom prst="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48000">
              <a:schemeClr val="bg1"/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Контроль за исполнением бюджета</a:t>
          </a:r>
          <a:endParaRPr lang="ru-RU" sz="1400" b="1" kern="1200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sp:txBody>
      <dsp:txXfrm>
        <a:off x="2499608" y="3536840"/>
        <a:ext cx="1238559" cy="948048"/>
      </dsp:txXfrm>
    </dsp:sp>
    <dsp:sp modelId="{0C0C8F12-C4C3-40CD-B3D5-824953FAACF3}">
      <dsp:nvSpPr>
        <dsp:cNvPr id="0" name=""/>
        <dsp:cNvSpPr/>
      </dsp:nvSpPr>
      <dsp:spPr>
        <a:xfrm>
          <a:off x="989802" y="35012"/>
          <a:ext cx="4203290" cy="4203290"/>
        </a:xfrm>
        <a:prstGeom prst="circularArrow">
          <a:avLst>
            <a:gd name="adj1" fmla="val 5202"/>
            <a:gd name="adj2" fmla="val 336022"/>
            <a:gd name="adj3" fmla="val 8346329"/>
            <a:gd name="adj4" fmla="val 6510263"/>
            <a:gd name="adj5" fmla="val 6069"/>
          </a:avLst>
        </a:prstGeom>
        <a:gradFill rotWithShape="0">
          <a:gsLst>
            <a:gs pos="0">
              <a:srgbClr val="FF0000"/>
            </a:gs>
            <a:gs pos="40000">
              <a:schemeClr val="bg1"/>
            </a:gs>
            <a:gs pos="100000">
              <a:schemeClr val="accent3">
                <a:lumMod val="50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6D6A5F-830B-4016-92AB-5916328771A5}">
      <dsp:nvSpPr>
        <dsp:cNvPr id="0" name=""/>
        <dsp:cNvSpPr/>
      </dsp:nvSpPr>
      <dsp:spPr>
        <a:xfrm>
          <a:off x="719728" y="2260081"/>
          <a:ext cx="1224970" cy="954001"/>
        </a:xfrm>
        <a:prstGeom prst="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48000">
              <a:schemeClr val="bg1"/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Отчет об исполнении бюджета</a:t>
          </a:r>
          <a:endParaRPr lang="ru-RU" sz="1400" b="1" kern="1200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sp:txBody>
      <dsp:txXfrm>
        <a:off x="719728" y="2260081"/>
        <a:ext cx="1224970" cy="954001"/>
      </dsp:txXfrm>
    </dsp:sp>
    <dsp:sp modelId="{78DC0811-6BC0-4448-9A1C-945055CCAEE6}">
      <dsp:nvSpPr>
        <dsp:cNvPr id="0" name=""/>
        <dsp:cNvSpPr/>
      </dsp:nvSpPr>
      <dsp:spPr>
        <a:xfrm>
          <a:off x="992705" y="-42834"/>
          <a:ext cx="4203290" cy="4203290"/>
        </a:xfrm>
        <a:prstGeom prst="circularArrow">
          <a:avLst>
            <a:gd name="adj1" fmla="val 5202"/>
            <a:gd name="adj2" fmla="val 336022"/>
            <a:gd name="adj3" fmla="val 12255434"/>
            <a:gd name="adj4" fmla="val 10428231"/>
            <a:gd name="adj5" fmla="val 6069"/>
          </a:avLst>
        </a:prstGeom>
        <a:gradFill rotWithShape="0">
          <a:gsLst>
            <a:gs pos="0">
              <a:srgbClr val="FF0000"/>
            </a:gs>
            <a:gs pos="48000">
              <a:schemeClr val="bg1"/>
            </a:gs>
            <a:gs pos="100000">
              <a:schemeClr val="accent3">
                <a:lumMod val="50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DB0CC2-E164-4E3C-B114-31A80891FE46}">
      <dsp:nvSpPr>
        <dsp:cNvPr id="0" name=""/>
        <dsp:cNvSpPr/>
      </dsp:nvSpPr>
      <dsp:spPr>
        <a:xfrm>
          <a:off x="1219197" y="228603"/>
          <a:ext cx="1288409" cy="901830"/>
        </a:xfrm>
        <a:prstGeom prst="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48000">
              <a:schemeClr val="bg1"/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Составление проекта бюджета</a:t>
          </a:r>
          <a:endParaRPr lang="ru-RU" sz="1400" b="1" kern="1200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sp:txBody>
      <dsp:txXfrm>
        <a:off x="1219197" y="228603"/>
        <a:ext cx="1288409" cy="901830"/>
      </dsp:txXfrm>
    </dsp:sp>
    <dsp:sp modelId="{3D596900-9661-4F79-92B9-6B021D03520D}">
      <dsp:nvSpPr>
        <dsp:cNvPr id="0" name=""/>
        <dsp:cNvSpPr/>
      </dsp:nvSpPr>
      <dsp:spPr>
        <a:xfrm>
          <a:off x="984965" y="-14170"/>
          <a:ext cx="4203290" cy="4203290"/>
        </a:xfrm>
        <a:prstGeom prst="circularArrow">
          <a:avLst>
            <a:gd name="adj1" fmla="val 5202"/>
            <a:gd name="adj2" fmla="val 336022"/>
            <a:gd name="adj3" fmla="val 16606438"/>
            <a:gd name="adj4" fmla="val 15114662"/>
            <a:gd name="adj5" fmla="val 6069"/>
          </a:avLst>
        </a:prstGeom>
        <a:gradFill rotWithShape="0">
          <a:gsLst>
            <a:gs pos="0">
              <a:srgbClr val="FF0000"/>
            </a:gs>
            <a:gs pos="49000">
              <a:schemeClr val="bg2"/>
            </a:gs>
            <a:gs pos="100000">
              <a:schemeClr val="accent3">
                <a:lumMod val="50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A1A661-BB94-4A6F-9E15-9F6B57BD5ACA}">
      <dsp:nvSpPr>
        <dsp:cNvPr id="0" name=""/>
        <dsp:cNvSpPr/>
      </dsp:nvSpPr>
      <dsp:spPr>
        <a:xfrm>
          <a:off x="376580" y="739902"/>
          <a:ext cx="1376172" cy="47792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06BE8D-5C68-4834-8056-203D5156C7BD}">
      <dsp:nvSpPr>
        <dsp:cNvPr id="0" name=""/>
        <dsp:cNvSpPr/>
      </dsp:nvSpPr>
      <dsp:spPr>
        <a:xfrm>
          <a:off x="933450" y="1910181"/>
          <a:ext cx="266700" cy="170688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7CBF769-3B05-4A3B-B787-E74D4F8AE722}">
      <dsp:nvSpPr>
        <dsp:cNvPr id="0" name=""/>
        <dsp:cNvSpPr/>
      </dsp:nvSpPr>
      <dsp:spPr>
        <a:xfrm>
          <a:off x="426719" y="2046732"/>
          <a:ext cx="1280160" cy="320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Бюджеты поселений</a:t>
          </a:r>
        </a:p>
      </dsp:txBody>
      <dsp:txXfrm>
        <a:off x="426719" y="2046732"/>
        <a:ext cx="1280160" cy="320040"/>
      </dsp:txXfrm>
    </dsp:sp>
    <dsp:sp modelId="{642769FA-12A9-4304-8AC8-75A58AE317BA}">
      <dsp:nvSpPr>
        <dsp:cNvPr id="0" name=""/>
        <dsp:cNvSpPr/>
      </dsp:nvSpPr>
      <dsp:spPr>
        <a:xfrm>
          <a:off x="876909" y="1254739"/>
          <a:ext cx="480060" cy="480060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100%</a:t>
          </a:r>
          <a:endParaRPr lang="ru-RU" sz="1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47212" y="1325042"/>
        <a:ext cx="339454" cy="339454"/>
      </dsp:txXfrm>
    </dsp:sp>
    <dsp:sp modelId="{B609D13E-004C-48EB-B9DD-9CBD54E88B0E}">
      <dsp:nvSpPr>
        <dsp:cNvPr id="0" name=""/>
        <dsp:cNvSpPr/>
      </dsp:nvSpPr>
      <dsp:spPr>
        <a:xfrm>
          <a:off x="533399" y="894588"/>
          <a:ext cx="480060" cy="480060"/>
        </a:xfrm>
        <a:prstGeom prst="ellipse">
          <a:avLst/>
        </a:prstGeom>
        <a:solidFill>
          <a:srgbClr val="F88A74"/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100%</a:t>
          </a:r>
          <a:endParaRPr lang="ru-RU" sz="1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3702" y="964891"/>
        <a:ext cx="339454" cy="339454"/>
      </dsp:txXfrm>
    </dsp:sp>
    <dsp:sp modelId="{A3B108B8-7C5A-4C4C-A072-2429E602589F}">
      <dsp:nvSpPr>
        <dsp:cNvPr id="0" name=""/>
        <dsp:cNvSpPr/>
      </dsp:nvSpPr>
      <dsp:spPr>
        <a:xfrm>
          <a:off x="990600" y="779799"/>
          <a:ext cx="547114" cy="477501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2%</a:t>
          </a:r>
          <a:endParaRPr lang="ru-RU" sz="1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70723" y="849727"/>
        <a:ext cx="386868" cy="337645"/>
      </dsp:txXfrm>
    </dsp:sp>
    <dsp:sp modelId="{BEA1D0D8-9759-4B76-BBE9-738E83B9EB81}">
      <dsp:nvSpPr>
        <dsp:cNvPr id="0" name=""/>
        <dsp:cNvSpPr/>
      </dsp:nvSpPr>
      <dsp:spPr>
        <a:xfrm>
          <a:off x="304806" y="685804"/>
          <a:ext cx="1493520" cy="119481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CB320-AD5D-42E8-8DF0-821625D1553B}">
      <dsp:nvSpPr>
        <dsp:cNvPr id="0" name=""/>
        <dsp:cNvSpPr/>
      </dsp:nvSpPr>
      <dsp:spPr>
        <a:xfrm>
          <a:off x="3008921" y="1082205"/>
          <a:ext cx="2766964" cy="1753411"/>
        </a:xfrm>
        <a:prstGeom prst="roundRect">
          <a:avLst/>
        </a:prstGeom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/>
            </a:gs>
          </a:gsLst>
          <a:lin ang="16200000" scaled="1"/>
          <a:tileRect/>
        </a:gradFill>
        <a:ln w="15875" cap="flat" cmpd="sng" algn="ctr">
          <a:solidFill>
            <a:srgbClr val="FF0000"/>
          </a:solidFill>
          <a:prstDash val="solid"/>
        </a:ln>
        <a:effectLst>
          <a:innerShdw blurRad="114300">
            <a:prstClr val="black"/>
          </a:innerShdw>
          <a:reflection blurRad="6350" stA="50000" endA="300" endPos="55500" dist="508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Расходы бюджета социальной направленности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691 796,2 тыс</a:t>
          </a:r>
          <a:r>
            <a:rPr lang="ru-RU" sz="2000" b="1" u="sng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. рублей</a:t>
          </a:r>
        </a:p>
      </dsp:txBody>
      <dsp:txXfrm>
        <a:off x="3094515" y="1167799"/>
        <a:ext cx="2595776" cy="1582223"/>
      </dsp:txXfrm>
    </dsp:sp>
    <dsp:sp modelId="{D7EFC697-BC8F-4557-A039-161B7709233A}">
      <dsp:nvSpPr>
        <dsp:cNvPr id="0" name=""/>
        <dsp:cNvSpPr/>
      </dsp:nvSpPr>
      <dsp:spPr>
        <a:xfrm rot="20269051">
          <a:off x="5753993" y="1283142"/>
          <a:ext cx="59155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1553" y="0"/>
              </a:lnTo>
            </a:path>
          </a:pathLst>
        </a:custGeom>
        <a:noFill/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8D484F-079A-45E3-A654-9B10A3DE1832}">
      <dsp:nvSpPr>
        <dsp:cNvPr id="0" name=""/>
        <dsp:cNvSpPr/>
      </dsp:nvSpPr>
      <dsp:spPr>
        <a:xfrm>
          <a:off x="6323655" y="-58223"/>
          <a:ext cx="2286944" cy="152691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rgbClr val="FF0000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isometricOffAxis2Lef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6398193" y="16315"/>
        <a:ext cx="2137868" cy="1377842"/>
      </dsp:txXfrm>
    </dsp:sp>
    <dsp:sp modelId="{321571DC-5EF7-4266-98E8-24BA1D916FB4}">
      <dsp:nvSpPr>
        <dsp:cNvPr id="0" name=""/>
        <dsp:cNvSpPr/>
      </dsp:nvSpPr>
      <dsp:spPr>
        <a:xfrm rot="1408613">
          <a:off x="5759236" y="2639924"/>
          <a:ext cx="4022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2241" y="0"/>
              </a:lnTo>
            </a:path>
          </a:pathLst>
        </a:custGeom>
        <a:noFill/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B33CD9-E8FB-4B62-8C9D-A0A92B394EDA}">
      <dsp:nvSpPr>
        <dsp:cNvPr id="0" name=""/>
        <dsp:cNvSpPr/>
      </dsp:nvSpPr>
      <dsp:spPr>
        <a:xfrm>
          <a:off x="6144829" y="2534023"/>
          <a:ext cx="2465770" cy="1443010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rgbClr val="FF0000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perspectiveHeroicExtremeLeftFacing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6215271" y="2604465"/>
        <a:ext cx="2324886" cy="1302126"/>
      </dsp:txXfrm>
    </dsp:sp>
    <dsp:sp modelId="{BD75B62A-5143-469C-9E0E-6D8875C665B7}">
      <dsp:nvSpPr>
        <dsp:cNvPr id="0" name=""/>
        <dsp:cNvSpPr/>
      </dsp:nvSpPr>
      <dsp:spPr>
        <a:xfrm rot="9493220">
          <a:off x="2645679" y="2581576"/>
          <a:ext cx="3766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6685" y="0"/>
              </a:lnTo>
            </a:path>
          </a:pathLst>
        </a:cu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423AB-20EC-4040-B592-77083BA87220}">
      <dsp:nvSpPr>
        <dsp:cNvPr id="0" name=""/>
        <dsp:cNvSpPr/>
      </dsp:nvSpPr>
      <dsp:spPr>
        <a:xfrm>
          <a:off x="114290" y="2457819"/>
          <a:ext cx="2544833" cy="1404092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rgbClr val="FF0000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perspectiveHeroicExtremeRightFacing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182832" y="2526361"/>
        <a:ext cx="2407749" cy="1267008"/>
      </dsp:txXfrm>
    </dsp:sp>
    <dsp:sp modelId="{04591F4C-B869-48B3-A01E-AD246E15D973}">
      <dsp:nvSpPr>
        <dsp:cNvPr id="0" name=""/>
        <dsp:cNvSpPr/>
      </dsp:nvSpPr>
      <dsp:spPr>
        <a:xfrm rot="12014610">
          <a:off x="2379218" y="1336281"/>
          <a:ext cx="64977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9770" y="0"/>
              </a:lnTo>
            </a:path>
          </a:pathLst>
        </a:custGeom>
        <a:noFill/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FFF3BE-94E2-4DCD-8616-44E24EDE66A4}">
      <dsp:nvSpPr>
        <dsp:cNvPr id="0" name=""/>
        <dsp:cNvSpPr/>
      </dsp:nvSpPr>
      <dsp:spPr>
        <a:xfrm>
          <a:off x="0" y="0"/>
          <a:ext cx="2399286" cy="1562901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rgbClr val="FF0000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isometricOffAxis1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76295" y="76295"/>
        <a:ext cx="2246696" cy="141031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82E57E-0B03-49FA-A3FA-1287DA1636FE}">
      <dsp:nvSpPr>
        <dsp:cNvPr id="0" name=""/>
        <dsp:cNvSpPr/>
      </dsp:nvSpPr>
      <dsp:spPr>
        <a:xfrm>
          <a:off x="228601" y="0"/>
          <a:ext cx="1218232" cy="1218232"/>
        </a:xfrm>
        <a:prstGeom prst="ellipse">
          <a:avLst/>
        </a:prstGeom>
        <a:gradFill flip="none" rotWithShape="1">
          <a:gsLst>
            <a:gs pos="0">
              <a:schemeClr val="accent6">
                <a:lumMod val="75000"/>
              </a:schemeClr>
            </a:gs>
            <a:gs pos="53000">
              <a:schemeClr val="accent1">
                <a:tint val="44500"/>
                <a:satMod val="160000"/>
              </a:schemeClr>
            </a:gs>
            <a:gs pos="100000">
              <a:schemeClr val="accent1">
                <a:lumMod val="75000"/>
              </a:schemeClr>
            </a:gs>
          </a:gsLst>
          <a:lin ang="16200000" scaled="1"/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043" tIns="20320" rIns="6704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23 767 рублей в год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407007" y="178406"/>
        <a:ext cx="861420" cy="861420"/>
      </dsp:txXfrm>
    </dsp:sp>
    <dsp:sp modelId="{F2E4C76F-E36C-4091-8DAD-0C405D68E8FF}">
      <dsp:nvSpPr>
        <dsp:cNvPr id="0" name=""/>
        <dsp:cNvSpPr/>
      </dsp:nvSpPr>
      <dsp:spPr>
        <a:xfrm>
          <a:off x="1219199" y="0"/>
          <a:ext cx="1218232" cy="1218232"/>
        </a:xfrm>
        <a:prstGeom prst="ellipse">
          <a:avLst/>
        </a:prstGeom>
        <a:gradFill flip="none" rotWithShape="1">
          <a:gsLst>
            <a:gs pos="0">
              <a:schemeClr val="accent6">
                <a:lumMod val="75000"/>
              </a:schemeClr>
            </a:gs>
            <a:gs pos="53000">
              <a:schemeClr val="accent1">
                <a:tint val="44500"/>
                <a:satMod val="160000"/>
              </a:schemeClr>
            </a:gs>
            <a:gs pos="100000">
              <a:schemeClr val="accent1">
                <a:lumMod val="75000"/>
              </a:schemeClr>
            </a:gs>
          </a:gsLst>
          <a:lin ang="16200000" scaled="1"/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043" tIns="20320" rIns="6704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1 980 рублей  в месяц</a:t>
          </a:r>
          <a:endParaRPr lang="ru-RU" sz="1600" b="1" kern="1200" dirty="0"/>
        </a:p>
      </dsp:txBody>
      <dsp:txXfrm>
        <a:off x="1397605" y="178406"/>
        <a:ext cx="861420" cy="86142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82E57E-0B03-49FA-A3FA-1287DA1636FE}">
      <dsp:nvSpPr>
        <dsp:cNvPr id="0" name=""/>
        <dsp:cNvSpPr/>
      </dsp:nvSpPr>
      <dsp:spPr>
        <a:xfrm>
          <a:off x="236487" y="148"/>
          <a:ext cx="1218902" cy="1218902"/>
        </a:xfrm>
        <a:prstGeom prst="ellipse">
          <a:avLst/>
        </a:prstGeom>
        <a:gradFill flip="none" rotWithShape="1">
          <a:gsLst>
            <a:gs pos="0">
              <a:schemeClr val="accent3">
                <a:lumMod val="75000"/>
              </a:schemeClr>
            </a:gs>
            <a:gs pos="53000">
              <a:schemeClr val="accent1">
                <a:tint val="44500"/>
                <a:satMod val="16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080" tIns="21590" rIns="6708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17 </a:t>
          </a:r>
          <a:r>
            <a:rPr lang="ru-RU" sz="1700" b="1" kern="1200" dirty="0" smtClean="0"/>
            <a:t>052 рубля </a:t>
          </a:r>
          <a:r>
            <a:rPr lang="ru-RU" sz="1700" b="1" kern="1200" dirty="0" smtClean="0"/>
            <a:t>в год</a:t>
          </a:r>
          <a:endParaRPr lang="ru-RU" sz="1700" b="1" kern="1200" dirty="0"/>
        </a:p>
      </dsp:txBody>
      <dsp:txXfrm>
        <a:off x="414991" y="178652"/>
        <a:ext cx="861894" cy="861894"/>
      </dsp:txXfrm>
    </dsp:sp>
    <dsp:sp modelId="{F2E4C76F-E36C-4091-8DAD-0C405D68E8FF}">
      <dsp:nvSpPr>
        <dsp:cNvPr id="0" name=""/>
        <dsp:cNvSpPr/>
      </dsp:nvSpPr>
      <dsp:spPr>
        <a:xfrm>
          <a:off x="1295399" y="2"/>
          <a:ext cx="1218902" cy="1218902"/>
        </a:xfrm>
        <a:prstGeom prst="ellipse">
          <a:avLst/>
        </a:prstGeom>
        <a:gradFill flip="none" rotWithShape="1">
          <a:gsLst>
            <a:gs pos="0">
              <a:schemeClr val="accent3">
                <a:lumMod val="75000"/>
              </a:schemeClr>
            </a:gs>
            <a:gs pos="53000">
              <a:schemeClr val="accent1">
                <a:tint val="44500"/>
                <a:satMod val="16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080" tIns="21590" rIns="6708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1 </a:t>
          </a:r>
          <a:r>
            <a:rPr lang="ru-RU" sz="1700" b="1" kern="1200" dirty="0" smtClean="0"/>
            <a:t>421 рубль </a:t>
          </a:r>
          <a:r>
            <a:rPr lang="ru-RU" sz="1700" b="1" kern="1200" dirty="0" smtClean="0"/>
            <a:t>в месяц</a:t>
          </a:r>
          <a:endParaRPr lang="ru-RU" sz="1700" b="1" kern="1200" dirty="0"/>
        </a:p>
      </dsp:txBody>
      <dsp:txXfrm>
        <a:off x="1473903" y="178506"/>
        <a:ext cx="861894" cy="86189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82E57E-0B03-49FA-A3FA-1287DA1636FE}">
      <dsp:nvSpPr>
        <dsp:cNvPr id="0" name=""/>
        <dsp:cNvSpPr/>
      </dsp:nvSpPr>
      <dsp:spPr>
        <a:xfrm>
          <a:off x="0" y="47620"/>
          <a:ext cx="1268015" cy="1268015"/>
        </a:xfrm>
        <a:prstGeom prst="ellipse">
          <a:avLst/>
        </a:prstGeom>
        <a:gradFill rotWithShape="0">
          <a:gsLst>
            <a:gs pos="0">
              <a:srgbClr val="00B050"/>
            </a:gs>
            <a:gs pos="53000">
              <a:schemeClr val="accent1">
                <a:tint val="44500"/>
                <a:satMod val="16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9783" tIns="21590" rIns="69783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 </a:t>
          </a:r>
          <a:r>
            <a:rPr lang="ru-RU" sz="1700" b="1" kern="1200" dirty="0" smtClean="0"/>
            <a:t>1 806 рублей в год</a:t>
          </a:r>
          <a:endParaRPr lang="ru-RU" sz="1700" b="1" kern="1200" dirty="0"/>
        </a:p>
      </dsp:txBody>
      <dsp:txXfrm>
        <a:off x="185696" y="233316"/>
        <a:ext cx="896623" cy="896623"/>
      </dsp:txXfrm>
    </dsp:sp>
    <dsp:sp modelId="{F2E4C76F-E36C-4091-8DAD-0C405D68E8FF}">
      <dsp:nvSpPr>
        <dsp:cNvPr id="0" name=""/>
        <dsp:cNvSpPr/>
      </dsp:nvSpPr>
      <dsp:spPr>
        <a:xfrm>
          <a:off x="990599" y="76201"/>
          <a:ext cx="1268015" cy="1268015"/>
        </a:xfrm>
        <a:prstGeom prst="ellipse">
          <a:avLst/>
        </a:prstGeom>
        <a:gradFill rotWithShape="0">
          <a:gsLst>
            <a:gs pos="0">
              <a:srgbClr val="00B050"/>
            </a:gs>
            <a:gs pos="53000">
              <a:schemeClr val="accent1">
                <a:tint val="44500"/>
                <a:satMod val="16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9783" tIns="21590" rIns="69783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150 рублей в месяц</a:t>
          </a:r>
          <a:endParaRPr lang="ru-RU" sz="1700" b="1" kern="1200" dirty="0"/>
        </a:p>
      </dsp:txBody>
      <dsp:txXfrm>
        <a:off x="1176295" y="261897"/>
        <a:ext cx="896623" cy="89662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82E57E-0B03-49FA-A3FA-1287DA1636FE}">
      <dsp:nvSpPr>
        <dsp:cNvPr id="0" name=""/>
        <dsp:cNvSpPr/>
      </dsp:nvSpPr>
      <dsp:spPr>
        <a:xfrm>
          <a:off x="0" y="0"/>
          <a:ext cx="1268015" cy="1268015"/>
        </a:xfrm>
        <a:prstGeom prst="ellipse">
          <a:avLst/>
        </a:prstGeom>
        <a:gradFill rotWithShape="0">
          <a:gsLst>
            <a:gs pos="0">
              <a:srgbClr val="FFFF00"/>
            </a:gs>
            <a:gs pos="53000">
              <a:schemeClr val="accent1">
                <a:tint val="44500"/>
                <a:satMod val="16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9783" tIns="21590" rIns="69783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2 364 рублей  в год</a:t>
          </a:r>
          <a:endParaRPr lang="ru-RU" sz="1700" b="1" kern="1200" dirty="0"/>
        </a:p>
      </dsp:txBody>
      <dsp:txXfrm>
        <a:off x="185696" y="185696"/>
        <a:ext cx="896623" cy="896623"/>
      </dsp:txXfrm>
    </dsp:sp>
    <dsp:sp modelId="{F2E4C76F-E36C-4091-8DAD-0C405D68E8FF}">
      <dsp:nvSpPr>
        <dsp:cNvPr id="0" name=""/>
        <dsp:cNvSpPr/>
      </dsp:nvSpPr>
      <dsp:spPr>
        <a:xfrm>
          <a:off x="1017984" y="0"/>
          <a:ext cx="1268015" cy="1268015"/>
        </a:xfrm>
        <a:prstGeom prst="ellipse">
          <a:avLst/>
        </a:prstGeom>
        <a:gradFill rotWithShape="0">
          <a:gsLst>
            <a:gs pos="0">
              <a:srgbClr val="FFFF00"/>
            </a:gs>
            <a:gs pos="53000">
              <a:schemeClr val="accent1">
                <a:tint val="44500"/>
                <a:satMod val="16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9783" tIns="21590" rIns="69783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197 рублей в месяц</a:t>
          </a:r>
          <a:endParaRPr lang="ru-RU" sz="1700" b="1" kern="1200" dirty="0"/>
        </a:p>
      </dsp:txBody>
      <dsp:txXfrm>
        <a:off x="1203680" y="185696"/>
        <a:ext cx="896623" cy="89662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4D84D-83B0-4115-B1BA-BB76086E6A0A}">
      <dsp:nvSpPr>
        <dsp:cNvPr id="0" name=""/>
        <dsp:cNvSpPr/>
      </dsp:nvSpPr>
      <dsp:spPr>
        <a:xfrm>
          <a:off x="-4543619" y="-686932"/>
          <a:ext cx="5336265" cy="5336265"/>
        </a:xfrm>
        <a:prstGeom prst="blockArc">
          <a:avLst>
            <a:gd name="adj1" fmla="val 18900000"/>
            <a:gd name="adj2" fmla="val 2700000"/>
            <a:gd name="adj3" fmla="val 405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4879FE-BE8F-4624-AAD6-7DAD88595B55}">
      <dsp:nvSpPr>
        <dsp:cNvPr id="0" name=""/>
        <dsp:cNvSpPr/>
      </dsp:nvSpPr>
      <dsp:spPr>
        <a:xfrm>
          <a:off x="185766" y="247570"/>
          <a:ext cx="8508370" cy="495458"/>
        </a:xfrm>
        <a:prstGeom prst="rect">
          <a:avLst/>
        </a:prstGeom>
        <a:gradFill rotWithShape="0">
          <a:gsLst>
            <a:gs pos="0">
              <a:schemeClr val="accent1">
                <a:lumMod val="75000"/>
              </a:schemeClr>
            </a:gs>
            <a:gs pos="49000">
              <a:schemeClr val="bg1"/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ln w="15875" cap="flat" cmpd="sng" algn="ctr">
          <a:noFill/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270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  </a:t>
          </a:r>
          <a:r>
            <a:rPr lang="ru-RU" sz="21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Дошкольное образование 93 694,2 тыс. рублей</a:t>
          </a:r>
          <a:endParaRPr lang="ru-RU" sz="2100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5766" y="247570"/>
        <a:ext cx="8508370" cy="495458"/>
      </dsp:txXfrm>
    </dsp:sp>
    <dsp:sp modelId="{2CC09460-0385-4576-B212-932E023A1EEB}">
      <dsp:nvSpPr>
        <dsp:cNvPr id="0" name=""/>
        <dsp:cNvSpPr/>
      </dsp:nvSpPr>
      <dsp:spPr>
        <a:xfrm>
          <a:off x="25967" y="171449"/>
          <a:ext cx="619323" cy="619323"/>
        </a:xfrm>
        <a:prstGeom prst="ellipse">
          <a:avLst/>
        </a:prstGeom>
        <a:gradFill flip="none" rotWithShape="1">
          <a:gsLst>
            <a:gs pos="0">
              <a:schemeClr val="accent1">
                <a:lumMod val="75000"/>
              </a:schemeClr>
            </a:gs>
            <a:gs pos="49000">
              <a:schemeClr val="bg1"/>
            </a:gs>
            <a:gs pos="100000">
              <a:schemeClr val="accent6">
                <a:lumMod val="75000"/>
              </a:schemeClr>
            </a:gs>
          </a:gsLst>
          <a:lin ang="5400000" scaled="1"/>
          <a:tileRect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8E7858-2E8A-4A1B-8B00-797726621971}">
      <dsp:nvSpPr>
        <dsp:cNvPr id="0" name=""/>
        <dsp:cNvSpPr/>
      </dsp:nvSpPr>
      <dsp:spPr>
        <a:xfrm>
          <a:off x="547956" y="990520"/>
          <a:ext cx="8139021" cy="495458"/>
        </a:xfrm>
        <a:prstGeom prst="rect">
          <a:avLst/>
        </a:prstGeom>
        <a:gradFill rotWithShape="0">
          <a:gsLst>
            <a:gs pos="0">
              <a:schemeClr val="accent1">
                <a:lumMod val="75000"/>
              </a:schemeClr>
            </a:gs>
            <a:gs pos="49000">
              <a:schemeClr val="bg1"/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ln w="15875" cap="flat" cmpd="sng" algn="ctr">
          <a:noFill/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270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  </a:t>
          </a:r>
          <a:r>
            <a:rPr lang="ru-RU" sz="21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Общее образование </a:t>
          </a:r>
          <a:r>
            <a:rPr lang="ru-RU" sz="21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415 357,4 тыс</a:t>
          </a:r>
          <a:r>
            <a:rPr lang="ru-RU" sz="21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рублей</a:t>
          </a:r>
          <a:endParaRPr lang="ru-RU" sz="2100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7956" y="990520"/>
        <a:ext cx="8139021" cy="495458"/>
      </dsp:txXfrm>
    </dsp:sp>
    <dsp:sp modelId="{5586553E-F5FE-4248-95EC-7786E1F5D059}">
      <dsp:nvSpPr>
        <dsp:cNvPr id="0" name=""/>
        <dsp:cNvSpPr/>
      </dsp:nvSpPr>
      <dsp:spPr>
        <a:xfrm>
          <a:off x="380998" y="914399"/>
          <a:ext cx="619323" cy="619323"/>
        </a:xfrm>
        <a:prstGeom prst="ellipse">
          <a:avLst/>
        </a:prstGeom>
        <a:gradFill flip="none" rotWithShape="1">
          <a:gsLst>
            <a:gs pos="0">
              <a:schemeClr val="accent1">
                <a:lumMod val="75000"/>
              </a:schemeClr>
            </a:gs>
            <a:gs pos="49000">
              <a:schemeClr val="bg1"/>
            </a:gs>
            <a:gs pos="100000">
              <a:schemeClr val="accent6">
                <a:lumMod val="75000"/>
              </a:schemeClr>
            </a:gs>
          </a:gsLst>
          <a:lin ang="5400000" scaled="1"/>
          <a:tileRect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355CA9-0854-4CE8-BC1C-D943F1375366}">
      <dsp:nvSpPr>
        <dsp:cNvPr id="0" name=""/>
        <dsp:cNvSpPr/>
      </dsp:nvSpPr>
      <dsp:spPr>
        <a:xfrm>
          <a:off x="658744" y="1733470"/>
          <a:ext cx="8026412" cy="495458"/>
        </a:xfrm>
        <a:prstGeom prst="rect">
          <a:avLst/>
        </a:prstGeom>
        <a:gradFill flip="none" rotWithShape="1">
          <a:gsLst>
            <a:gs pos="0">
              <a:schemeClr val="accent1">
                <a:lumMod val="75000"/>
              </a:schemeClr>
            </a:gs>
            <a:gs pos="49000">
              <a:schemeClr val="bg1"/>
            </a:gs>
            <a:gs pos="100000">
              <a:schemeClr val="accent6">
                <a:lumMod val="75000"/>
              </a:schemeClr>
            </a:gs>
          </a:gsLst>
          <a:lin ang="16200000" scaled="1"/>
          <a:tileRect/>
        </a:gradFill>
        <a:ln w="15875" cap="flat" cmpd="sng" algn="ctr">
          <a:noFill/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270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i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Дополнительное </a:t>
          </a:r>
          <a:r>
            <a:rPr lang="ru-RU" sz="2100" b="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образование детей </a:t>
          </a:r>
          <a:r>
            <a:rPr lang="ru-RU" sz="2100" b="0" i="1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47 388,3 тыс. рублей</a:t>
          </a:r>
          <a:endParaRPr lang="ru-RU" sz="2100" b="0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58744" y="1733470"/>
        <a:ext cx="8026412" cy="495458"/>
      </dsp:txXfrm>
    </dsp:sp>
    <dsp:sp modelId="{38C6BB7E-B944-41E4-8FAE-BB58C4E07633}">
      <dsp:nvSpPr>
        <dsp:cNvPr id="0" name=""/>
        <dsp:cNvSpPr/>
      </dsp:nvSpPr>
      <dsp:spPr>
        <a:xfrm>
          <a:off x="489964" y="1657349"/>
          <a:ext cx="619323" cy="619323"/>
        </a:xfrm>
        <a:prstGeom prst="ellipse">
          <a:avLst/>
        </a:prstGeom>
        <a:gradFill flip="none" rotWithShape="1">
          <a:gsLst>
            <a:gs pos="0">
              <a:schemeClr val="accent1">
                <a:lumMod val="75000"/>
              </a:schemeClr>
            </a:gs>
            <a:gs pos="49000">
              <a:schemeClr val="bg1"/>
            </a:gs>
            <a:gs pos="100000">
              <a:schemeClr val="accent6">
                <a:lumMod val="75000"/>
              </a:schemeClr>
            </a:gs>
          </a:gsLst>
          <a:lin ang="16200000" scaled="1"/>
          <a:tileRect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ABBA42-1EB1-4A7A-9E36-3E53ECC59FAB}">
      <dsp:nvSpPr>
        <dsp:cNvPr id="0" name=""/>
        <dsp:cNvSpPr/>
      </dsp:nvSpPr>
      <dsp:spPr>
        <a:xfrm>
          <a:off x="537485" y="2476420"/>
          <a:ext cx="8159965" cy="495458"/>
        </a:xfrm>
        <a:prstGeom prst="rect">
          <a:avLst/>
        </a:prstGeom>
        <a:gradFill rotWithShape="0">
          <a:gsLst>
            <a:gs pos="0">
              <a:schemeClr val="accent1">
                <a:lumMod val="75000"/>
              </a:schemeClr>
            </a:gs>
            <a:gs pos="49000">
              <a:schemeClr val="bg1"/>
            </a:gs>
            <a:gs pos="100000">
              <a:schemeClr val="accent6">
                <a:lumMod val="75000"/>
              </a:schemeClr>
            </a:gs>
          </a:gsLst>
          <a:lin ang="16200000" scaled="1"/>
        </a:gradFill>
        <a:ln w="15875" cap="flat" cmpd="sng" algn="ctr">
          <a:noFill/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270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i="1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Молодежная политика и оздоровление детей 2 288,8 тыс. рублей</a:t>
          </a:r>
          <a:endParaRPr lang="ru-RU" sz="2100" b="0" i="1" u="none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7485" y="2476420"/>
        <a:ext cx="8159965" cy="495458"/>
      </dsp:txXfrm>
    </dsp:sp>
    <dsp:sp modelId="{69030454-3431-4446-8576-CF94328D9C5A}">
      <dsp:nvSpPr>
        <dsp:cNvPr id="0" name=""/>
        <dsp:cNvSpPr/>
      </dsp:nvSpPr>
      <dsp:spPr>
        <a:xfrm>
          <a:off x="380998" y="2400299"/>
          <a:ext cx="619323" cy="619323"/>
        </a:xfrm>
        <a:prstGeom prst="ellipse">
          <a:avLst/>
        </a:prstGeom>
        <a:gradFill flip="none" rotWithShape="1">
          <a:gsLst>
            <a:gs pos="0">
              <a:schemeClr val="accent1">
                <a:lumMod val="75000"/>
              </a:schemeClr>
            </a:gs>
            <a:gs pos="49000">
              <a:schemeClr val="bg1"/>
            </a:gs>
            <a:gs pos="100000">
              <a:schemeClr val="accent6">
                <a:lumMod val="75000"/>
              </a:schemeClr>
            </a:gs>
          </a:gsLst>
          <a:lin ang="16200000" scaled="1"/>
          <a:tileRect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72358D-7272-40EC-B7FB-D728770BA4F2}">
      <dsp:nvSpPr>
        <dsp:cNvPr id="0" name=""/>
        <dsp:cNvSpPr/>
      </dsp:nvSpPr>
      <dsp:spPr>
        <a:xfrm>
          <a:off x="182463" y="3219370"/>
          <a:ext cx="8514976" cy="495458"/>
        </a:xfrm>
        <a:prstGeom prst="rect">
          <a:avLst/>
        </a:prstGeom>
        <a:gradFill rotWithShape="0">
          <a:gsLst>
            <a:gs pos="0">
              <a:schemeClr val="accent1">
                <a:lumMod val="75000"/>
              </a:schemeClr>
            </a:gs>
            <a:gs pos="49000">
              <a:schemeClr val="bg1"/>
            </a:gs>
            <a:gs pos="100000">
              <a:schemeClr val="accent6">
                <a:lumMod val="75000"/>
              </a:schemeClr>
            </a:gs>
          </a:gsLst>
          <a:lin ang="16200000" scaled="1"/>
        </a:gradFill>
        <a:ln w="15875" cap="flat" cmpd="sng" algn="ctr">
          <a:noFill/>
          <a:prstDash val="solid"/>
        </a:ln>
        <a:effectLst>
          <a:innerShdw blurRad="114300">
            <a:prstClr val="black"/>
          </a:innerShdw>
          <a:reflection blurRad="6350" stA="50000" endA="300" endPos="55500" dist="508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270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Другие вопросы в области образования 15 254,5 тыс. рублей</a:t>
          </a:r>
          <a:endParaRPr lang="ru-RU" sz="2100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2463" y="3219370"/>
        <a:ext cx="8514976" cy="495458"/>
      </dsp:txXfrm>
    </dsp:sp>
    <dsp:sp modelId="{22575A18-223C-4A93-B3F0-1CA215286AC0}">
      <dsp:nvSpPr>
        <dsp:cNvPr id="0" name=""/>
        <dsp:cNvSpPr/>
      </dsp:nvSpPr>
      <dsp:spPr>
        <a:xfrm>
          <a:off x="25967" y="3143249"/>
          <a:ext cx="619323" cy="619323"/>
        </a:xfrm>
        <a:prstGeom prst="ellipse">
          <a:avLst/>
        </a:prstGeom>
        <a:gradFill flip="none" rotWithShape="1">
          <a:gsLst>
            <a:gs pos="0">
              <a:schemeClr val="accent1">
                <a:lumMod val="75000"/>
              </a:schemeClr>
            </a:gs>
            <a:gs pos="49000">
              <a:schemeClr val="bg1"/>
            </a:gs>
            <a:gs pos="100000">
              <a:schemeClr val="accent6">
                <a:lumMod val="75000"/>
              </a:schemeClr>
            </a:gs>
          </a:gsLst>
          <a:lin ang="16200000" scaled="1"/>
          <a:tileRect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4D84D-83B0-4115-B1BA-BB76086E6A0A}">
      <dsp:nvSpPr>
        <dsp:cNvPr id="0" name=""/>
        <dsp:cNvSpPr/>
      </dsp:nvSpPr>
      <dsp:spPr>
        <a:xfrm>
          <a:off x="-5715245" y="-865780"/>
          <a:ext cx="6733772" cy="6733772"/>
        </a:xfrm>
        <a:prstGeom prst="blockArc">
          <a:avLst>
            <a:gd name="adj1" fmla="val 18900000"/>
            <a:gd name="adj2" fmla="val 2700000"/>
            <a:gd name="adj3" fmla="val 321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4879FE-BE8F-4624-AAD6-7DAD88595B55}">
      <dsp:nvSpPr>
        <dsp:cNvPr id="0" name=""/>
        <dsp:cNvSpPr/>
      </dsp:nvSpPr>
      <dsp:spPr>
        <a:xfrm>
          <a:off x="162927" y="227400"/>
          <a:ext cx="8519752" cy="454601"/>
        </a:xfrm>
        <a:prstGeom prst="rect">
          <a:avLst/>
        </a:prstGeom>
        <a:gradFill rotWithShape="0">
          <a:gsLst>
            <a:gs pos="0">
              <a:schemeClr val="accent6">
                <a:lumMod val="75000"/>
              </a:schemeClr>
            </a:gs>
            <a:gs pos="52000">
              <a:schemeClr val="bg1"/>
            </a:gs>
            <a:gs pos="100000">
              <a:schemeClr val="accent1">
                <a:lumMod val="75000"/>
              </a:schemeClr>
            </a:gs>
          </a:gsLst>
          <a:lin ang="16200000" scaled="1"/>
        </a:gradFill>
        <a:ln w="15875" cap="flat" cmpd="sng" algn="ctr">
          <a:noFill/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840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   </a:t>
          </a:r>
          <a:r>
            <a:rPr lang="ru-RU" sz="16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Подпрограмма «Организация библиотечного обслуживания населения 17 043,3 тыс. рублей</a:t>
          </a:r>
          <a:endParaRPr lang="ru-RU" sz="1600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2927" y="227400"/>
        <a:ext cx="8519752" cy="454601"/>
      </dsp:txXfrm>
    </dsp:sp>
    <dsp:sp modelId="{2CC09460-0385-4576-B212-932E023A1EEB}">
      <dsp:nvSpPr>
        <dsp:cNvPr id="0" name=""/>
        <dsp:cNvSpPr/>
      </dsp:nvSpPr>
      <dsp:spPr>
        <a:xfrm>
          <a:off x="4120" y="170575"/>
          <a:ext cx="568251" cy="568251"/>
        </a:xfrm>
        <a:prstGeom prst="ellipse">
          <a:avLst/>
        </a:prstGeom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6200000" scaled="1"/>
          <a:tileRect/>
        </a:gradFill>
        <a:ln w="15875" cap="flat" cmpd="sng" algn="ctr"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0"/>
          </a:gra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9D1C6-CDD4-4E4B-8A98-3FF90DFDD12A}">
      <dsp:nvSpPr>
        <dsp:cNvPr id="0" name=""/>
        <dsp:cNvSpPr/>
      </dsp:nvSpPr>
      <dsp:spPr>
        <a:xfrm>
          <a:off x="585248" y="909702"/>
          <a:ext cx="8086791" cy="454601"/>
        </a:xfrm>
        <a:prstGeom prst="rect">
          <a:avLst/>
        </a:prstGeom>
        <a:gradFill rotWithShape="0">
          <a:gsLst>
            <a:gs pos="0">
              <a:schemeClr val="accent6">
                <a:lumMod val="75000"/>
              </a:schemeClr>
            </a:gs>
            <a:gs pos="52000">
              <a:schemeClr val="bg1"/>
            </a:gs>
            <a:gs pos="100000">
              <a:schemeClr val="accent1">
                <a:lumMod val="75000"/>
              </a:schemeClr>
            </a:gs>
          </a:gsLst>
          <a:lin ang="16200000" scaled="1"/>
        </a:gradFill>
        <a:ln w="15875" cap="flat" cmpd="sng" algn="ctr">
          <a:noFill/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84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Подпрограмма «Организация досуга и предоставление услуг организаций культуры и доступа к музейным фондам» 44 716,2 тыс. рублей</a:t>
          </a:r>
          <a:endParaRPr lang="ru-RU" sz="1600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5248" y="909702"/>
        <a:ext cx="8086791" cy="454601"/>
      </dsp:txXfrm>
    </dsp:sp>
    <dsp:sp modelId="{9A094A17-BD9E-4F96-872F-1B0CA58639B0}">
      <dsp:nvSpPr>
        <dsp:cNvPr id="0" name=""/>
        <dsp:cNvSpPr/>
      </dsp:nvSpPr>
      <dsp:spPr>
        <a:xfrm>
          <a:off x="415802" y="852877"/>
          <a:ext cx="568251" cy="568251"/>
        </a:xfrm>
        <a:prstGeom prst="ellipse">
          <a:avLst/>
        </a:prstGeom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6200000" scaled="1"/>
          <a:tileRect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D137DA-4095-406C-8CFF-544480D68D8C}">
      <dsp:nvSpPr>
        <dsp:cNvPr id="0" name=""/>
        <dsp:cNvSpPr/>
      </dsp:nvSpPr>
      <dsp:spPr>
        <a:xfrm>
          <a:off x="811584" y="1591503"/>
          <a:ext cx="7859720" cy="454601"/>
        </a:xfrm>
        <a:prstGeom prst="rect">
          <a:avLst/>
        </a:prstGeom>
        <a:gradFill rotWithShape="0">
          <a:gsLst>
            <a:gs pos="0">
              <a:schemeClr val="accent6">
                <a:lumMod val="75000"/>
              </a:schemeClr>
            </a:gs>
            <a:gs pos="52000">
              <a:schemeClr val="bg1"/>
            </a:gs>
            <a:gs pos="100000">
              <a:schemeClr val="accent1">
                <a:lumMod val="75000"/>
              </a:schemeClr>
            </a:gs>
          </a:gsLst>
          <a:lin ang="16200000" scaled="1"/>
        </a:gradFill>
        <a:ln w="15875" cap="flat" cmpd="sng" algn="ctr">
          <a:noFill/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84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Подпрограмма «Развитие туризма» 12,0 тыс. рублей</a:t>
          </a:r>
          <a:endParaRPr lang="ru-RU" sz="1600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11584" y="1591503"/>
        <a:ext cx="7859720" cy="454601"/>
      </dsp:txXfrm>
    </dsp:sp>
    <dsp:sp modelId="{666F0470-AA64-4EAB-A3C2-C237F6CC60A4}">
      <dsp:nvSpPr>
        <dsp:cNvPr id="0" name=""/>
        <dsp:cNvSpPr/>
      </dsp:nvSpPr>
      <dsp:spPr>
        <a:xfrm>
          <a:off x="641402" y="1534678"/>
          <a:ext cx="568251" cy="568251"/>
        </a:xfrm>
        <a:prstGeom prst="ellipse">
          <a:avLst/>
        </a:prstGeom>
        <a:gradFill rotWithShape="0">
          <a:gsLst>
            <a:gs pos="0">
              <a:schemeClr val="accent6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6200000" scaled="1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3B107A-D78B-46A9-A8A2-5C3B0A257A0B}">
      <dsp:nvSpPr>
        <dsp:cNvPr id="0" name=""/>
        <dsp:cNvSpPr/>
      </dsp:nvSpPr>
      <dsp:spPr>
        <a:xfrm>
          <a:off x="883897" y="2273805"/>
          <a:ext cx="7787124" cy="454601"/>
        </a:xfrm>
        <a:prstGeom prst="rect">
          <a:avLst/>
        </a:prstGeom>
        <a:gradFill rotWithShape="0">
          <a:gsLst>
            <a:gs pos="0">
              <a:schemeClr val="accent6">
                <a:lumMod val="75000"/>
              </a:schemeClr>
            </a:gs>
            <a:gs pos="52000">
              <a:schemeClr val="bg1"/>
            </a:gs>
            <a:gs pos="100000">
              <a:schemeClr val="accent1">
                <a:lumMod val="75000"/>
              </a:schemeClr>
            </a:gs>
          </a:gsLst>
          <a:lin ang="16200000" scaled="1"/>
        </a:gradFill>
        <a:ln w="15875" cap="flat" cmpd="sng" algn="ctr">
          <a:noFill/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840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    </a:t>
          </a:r>
          <a:r>
            <a:rPr lang="ru-RU" sz="16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Подпрограмма «Реализация национальной политики, развитие местного народного творчества» </a:t>
          </a:r>
          <a:r>
            <a:rPr lang="ru-RU" sz="1600" b="0" i="1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4 030,</a:t>
          </a:r>
          <a:r>
            <a:rPr lang="ru-RU" sz="16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 тыс. рублей</a:t>
          </a:r>
          <a:endParaRPr lang="ru-RU" sz="1600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83897" y="2273805"/>
        <a:ext cx="7787124" cy="454601"/>
      </dsp:txXfrm>
    </dsp:sp>
    <dsp:sp modelId="{7FF197B5-19DF-437E-8EA4-F5EF1D7448A3}">
      <dsp:nvSpPr>
        <dsp:cNvPr id="0" name=""/>
        <dsp:cNvSpPr/>
      </dsp:nvSpPr>
      <dsp:spPr>
        <a:xfrm>
          <a:off x="713433" y="2216980"/>
          <a:ext cx="568251" cy="568251"/>
        </a:xfrm>
        <a:prstGeom prst="ellipse">
          <a:avLst/>
        </a:prstGeom>
        <a:gradFill rotWithShape="0">
          <a:gsLst>
            <a:gs pos="0">
              <a:schemeClr val="accent6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6200000" scaled="1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A38612-337A-4F25-8484-496E42FB827C}">
      <dsp:nvSpPr>
        <dsp:cNvPr id="0" name=""/>
        <dsp:cNvSpPr/>
      </dsp:nvSpPr>
      <dsp:spPr>
        <a:xfrm>
          <a:off x="979866" y="2937232"/>
          <a:ext cx="7697009" cy="454601"/>
        </a:xfrm>
        <a:prstGeom prst="rect">
          <a:avLst/>
        </a:prstGeom>
        <a:gradFill flip="none" rotWithShape="1">
          <a:gsLst>
            <a:gs pos="0">
              <a:schemeClr val="accent6">
                <a:lumMod val="75000"/>
              </a:schemeClr>
            </a:gs>
            <a:gs pos="52000">
              <a:schemeClr val="bg1"/>
            </a:gs>
            <a:gs pos="100000">
              <a:schemeClr val="accent1">
                <a:lumMod val="75000"/>
              </a:schemeClr>
            </a:gs>
          </a:gsLst>
          <a:lin ang="16200000" scaled="1"/>
          <a:tileRect/>
        </a:gradFill>
        <a:ln w="15875" cap="flat" cmpd="sng" algn="ctr">
          <a:noFill/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84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Подпрограмма «Безопасность учреждений культуры» 100,0 тыс. рублей</a:t>
          </a:r>
          <a:endParaRPr lang="ru-RU" sz="1600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79866" y="2937232"/>
        <a:ext cx="7697009" cy="454601"/>
      </dsp:txXfrm>
    </dsp:sp>
    <dsp:sp modelId="{22575A18-223C-4A93-B3F0-1CA215286AC0}">
      <dsp:nvSpPr>
        <dsp:cNvPr id="0" name=""/>
        <dsp:cNvSpPr/>
      </dsp:nvSpPr>
      <dsp:spPr>
        <a:xfrm>
          <a:off x="641402" y="2899282"/>
          <a:ext cx="568251" cy="568251"/>
        </a:xfrm>
        <a:prstGeom prst="ellipse">
          <a:avLst/>
        </a:prstGeom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6200000" scaled="1"/>
          <a:tileRect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56AD9-18FC-422D-BFE9-B20F05BB17B7}">
      <dsp:nvSpPr>
        <dsp:cNvPr id="0" name=""/>
        <dsp:cNvSpPr/>
      </dsp:nvSpPr>
      <dsp:spPr>
        <a:xfrm>
          <a:off x="685418" y="3609973"/>
          <a:ext cx="8001381" cy="459801"/>
        </a:xfrm>
        <a:prstGeom prst="rect">
          <a:avLst/>
        </a:prstGeom>
        <a:gradFill rotWithShape="0">
          <a:gsLst>
            <a:gs pos="0">
              <a:schemeClr val="accent6">
                <a:lumMod val="75000"/>
              </a:schemeClr>
            </a:gs>
            <a:gs pos="52000">
              <a:schemeClr val="bg1"/>
            </a:gs>
            <a:gs pos="100000">
              <a:schemeClr val="accent1">
                <a:lumMod val="75000"/>
              </a:schemeClr>
            </a:gs>
          </a:gsLst>
          <a:lin ang="16200000" scaled="1"/>
        </a:gradFill>
        <a:ln w="15875" cap="flat" cmpd="sng" algn="ctr">
          <a:noFill/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84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Подпрограмма «Создание условий для реализация муниципальной программы»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13 480,7 тыс. рублей</a:t>
          </a:r>
          <a:endParaRPr lang="ru-RU" sz="1600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85418" y="3609973"/>
        <a:ext cx="8001381" cy="459801"/>
      </dsp:txXfrm>
    </dsp:sp>
    <dsp:sp modelId="{40BF02B9-9F94-4357-980E-8F3E7121E9A6}">
      <dsp:nvSpPr>
        <dsp:cNvPr id="0" name=""/>
        <dsp:cNvSpPr/>
      </dsp:nvSpPr>
      <dsp:spPr>
        <a:xfrm>
          <a:off x="415802" y="3581083"/>
          <a:ext cx="568251" cy="568251"/>
        </a:xfrm>
        <a:prstGeom prst="ellipse">
          <a:avLst/>
        </a:prstGeom>
        <a:gradFill rotWithShape="0">
          <a:gsLst>
            <a:gs pos="0">
              <a:schemeClr val="accent6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6200000" scaled="1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9FF911-FFAA-41B9-80CC-23B04AF22AD8}">
      <dsp:nvSpPr>
        <dsp:cNvPr id="0" name=""/>
        <dsp:cNvSpPr/>
      </dsp:nvSpPr>
      <dsp:spPr>
        <a:xfrm>
          <a:off x="173346" y="4295775"/>
          <a:ext cx="8498914" cy="503470"/>
        </a:xfrm>
        <a:prstGeom prst="rect">
          <a:avLst/>
        </a:prstGeom>
        <a:gradFill rotWithShape="0">
          <a:gsLst>
            <a:gs pos="0">
              <a:schemeClr val="accent6">
                <a:lumMod val="75000"/>
              </a:schemeClr>
            </a:gs>
            <a:gs pos="52000">
              <a:schemeClr val="bg1"/>
            </a:gs>
            <a:gs pos="100000">
              <a:schemeClr val="accent1">
                <a:lumMod val="75000"/>
              </a:schemeClr>
            </a:gs>
          </a:gsLst>
          <a:lin ang="16200000" scaled="1"/>
        </a:gradFill>
        <a:ln w="15875" cap="flat" cmpd="sng" algn="ctr">
          <a:noFill/>
          <a:prstDash val="solid"/>
        </a:ln>
        <a:effectLst>
          <a:innerShdw blurRad="114300">
            <a:prstClr val="black"/>
          </a:innerShdw>
          <a:reflection blurRad="6350" stA="50000" endA="300" endPos="55500" dist="508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84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Проведение районных праздников и мероприятий 200,0 тыс. рублей</a:t>
          </a:r>
          <a:endParaRPr lang="ru-RU" sz="1600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3346" y="4295775"/>
        <a:ext cx="8498914" cy="503470"/>
      </dsp:txXfrm>
    </dsp:sp>
    <dsp:sp modelId="{FCAB0A49-B7D1-4DF3-A0F2-205084D70AD4}">
      <dsp:nvSpPr>
        <dsp:cNvPr id="0" name=""/>
        <dsp:cNvSpPr/>
      </dsp:nvSpPr>
      <dsp:spPr>
        <a:xfrm>
          <a:off x="4120" y="4263385"/>
          <a:ext cx="568251" cy="568251"/>
        </a:xfrm>
        <a:prstGeom prst="ellipse">
          <a:avLst/>
        </a:prstGeom>
        <a:gradFill rotWithShape="0">
          <a:gsLst>
            <a:gs pos="0">
              <a:schemeClr val="accent6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6200000" scaled="1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  <a:reflection blurRad="6350" stA="50000" endA="300" endPos="55500" dist="508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4D84D-83B0-4115-B1BA-BB76086E6A0A}">
      <dsp:nvSpPr>
        <dsp:cNvPr id="0" name=""/>
        <dsp:cNvSpPr/>
      </dsp:nvSpPr>
      <dsp:spPr>
        <a:xfrm>
          <a:off x="-5756260" y="-870422"/>
          <a:ext cx="6770044" cy="6770044"/>
        </a:xfrm>
        <a:prstGeom prst="blockArc">
          <a:avLst>
            <a:gd name="adj1" fmla="val 18900000"/>
            <a:gd name="adj2" fmla="val 2700000"/>
            <a:gd name="adj3" fmla="val 319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4879FE-BE8F-4624-AAD6-7DAD88595B55}">
      <dsp:nvSpPr>
        <dsp:cNvPr id="0" name=""/>
        <dsp:cNvSpPr/>
      </dsp:nvSpPr>
      <dsp:spPr>
        <a:xfrm>
          <a:off x="209446" y="220949"/>
          <a:ext cx="8461468" cy="617250"/>
        </a:xfrm>
        <a:prstGeom prst="rect">
          <a:avLst/>
        </a:prstGeom>
        <a:gradFill rotWithShape="0">
          <a:gsLst>
            <a:gs pos="0">
              <a:schemeClr val="accent6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ln w="15875" cap="flat" cmpd="sng" algn="ctr">
          <a:noFill/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27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  </a:t>
          </a:r>
          <a:r>
            <a:rPr lang="ru-RU" sz="16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Выплата пособия при устройстве опекаемых детей в семью 579,2 тыс. рублей; выплата денежных средств на содержание усыновленных (удочеренных) детей 400,0 тыс. рублей</a:t>
          </a:r>
          <a:endParaRPr lang="ru-RU" sz="1600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9446" y="220949"/>
        <a:ext cx="8461468" cy="617250"/>
      </dsp:txXfrm>
    </dsp:sp>
    <dsp:sp modelId="{2CC09460-0385-4576-B212-932E023A1EEB}">
      <dsp:nvSpPr>
        <dsp:cNvPr id="0" name=""/>
        <dsp:cNvSpPr/>
      </dsp:nvSpPr>
      <dsp:spPr>
        <a:xfrm>
          <a:off x="2985" y="198653"/>
          <a:ext cx="661842" cy="661842"/>
        </a:xfrm>
        <a:prstGeom prst="ellipse">
          <a:avLst/>
        </a:prstGeom>
        <a:gradFill flip="none" rotWithShape="1">
          <a:gsLst>
            <a:gs pos="0">
              <a:schemeClr val="accent6">
                <a:lumMod val="75000"/>
              </a:schemeClr>
            </a:gs>
            <a:gs pos="52000">
              <a:schemeClr val="bg1"/>
            </a:gs>
            <a:gs pos="100000">
              <a:schemeClr val="accent1">
                <a:lumMod val="75000"/>
              </a:schemeClr>
            </a:gs>
          </a:gsLst>
          <a:lin ang="5400000" scaled="1"/>
          <a:tileRect/>
        </a:gradFill>
        <a:ln w="15875" cap="flat" cmpd="sng" algn="ctr">
          <a:noFill/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5C9425-59D1-4304-8D8F-B1459E316A31}">
      <dsp:nvSpPr>
        <dsp:cNvPr id="0" name=""/>
        <dsp:cNvSpPr/>
      </dsp:nvSpPr>
      <dsp:spPr>
        <a:xfrm>
          <a:off x="636760" y="1058948"/>
          <a:ext cx="8042369" cy="529474"/>
        </a:xfrm>
        <a:prstGeom prst="rect">
          <a:avLst/>
        </a:prstGeom>
        <a:gradFill rotWithShape="0">
          <a:gsLst>
            <a:gs pos="0">
              <a:schemeClr val="accent6">
                <a:lumMod val="75000"/>
              </a:schemeClr>
            </a:gs>
            <a:gs pos="52000">
              <a:schemeClr val="bg1"/>
            </a:gs>
            <a:gs pos="100000">
              <a:schemeClr val="accent1">
                <a:lumMod val="75000"/>
              </a:schemeClr>
            </a:gs>
          </a:gsLst>
          <a:lin ang="16200000" scaled="1"/>
        </a:gradFill>
        <a:ln w="15875" cap="flat" cmpd="sng" algn="ctr">
          <a:noFill/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27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Доплата к пенсии муниципальных служащих 1090,0 тыс. рублей; социальная поддержка старшего поколения 60,0 тыс. рублей</a:t>
          </a:r>
          <a:endParaRPr lang="ru-RU" sz="1600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36760" y="1058948"/>
        <a:ext cx="8042369" cy="529474"/>
      </dsp:txXfrm>
    </dsp:sp>
    <dsp:sp modelId="{666F0470-AA64-4EAB-A3C2-C237F6CC60A4}">
      <dsp:nvSpPr>
        <dsp:cNvPr id="0" name=""/>
        <dsp:cNvSpPr/>
      </dsp:nvSpPr>
      <dsp:spPr>
        <a:xfrm>
          <a:off x="438514" y="992764"/>
          <a:ext cx="661842" cy="661842"/>
        </a:xfrm>
        <a:prstGeom prst="ellipse">
          <a:avLst/>
        </a:prstGeom>
        <a:gradFill flip="none" rotWithShape="1">
          <a:gsLst>
            <a:gs pos="0">
              <a:schemeClr val="accent6">
                <a:lumMod val="75000"/>
              </a:schemeClr>
            </a:gs>
            <a:gs pos="52000">
              <a:schemeClr val="bg1"/>
            </a:gs>
            <a:gs pos="100000">
              <a:schemeClr val="accent1">
                <a:lumMod val="75000"/>
              </a:schemeClr>
            </a:gs>
          </a:gsLst>
          <a:lin ang="16200000" scaled="1"/>
          <a:tileRect/>
        </a:gradFill>
        <a:ln w="15875" cap="flat" cmpd="sng" algn="ctr">
          <a:noFill/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0E73E8-2D0B-42DF-AF4F-02EC8D9DBDB3}">
      <dsp:nvSpPr>
        <dsp:cNvPr id="0" name=""/>
        <dsp:cNvSpPr/>
      </dsp:nvSpPr>
      <dsp:spPr>
        <a:xfrm>
          <a:off x="831811" y="1853059"/>
          <a:ext cx="7851422" cy="529474"/>
        </a:xfrm>
        <a:prstGeom prst="rect">
          <a:avLst/>
        </a:prstGeom>
        <a:gradFill rotWithShape="0">
          <a:gsLst>
            <a:gs pos="0">
              <a:schemeClr val="accent6">
                <a:lumMod val="75000"/>
              </a:schemeClr>
            </a:gs>
            <a:gs pos="52000">
              <a:schemeClr val="bg1"/>
            </a:gs>
            <a:gs pos="100000">
              <a:schemeClr val="accent1">
                <a:lumMod val="75000"/>
              </a:schemeClr>
            </a:gs>
          </a:gsLst>
          <a:lin ang="16200000" scaled="1"/>
        </a:gradFill>
        <a:ln w="15875" cap="flat" cmpd="sng" algn="ctr">
          <a:noFill/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27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Компенсация части родительской платы за содержание ребенка в детских садах  3 757,2 тыс. рублей</a:t>
          </a:r>
          <a:endParaRPr lang="ru-RU" sz="1600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1811" y="1853059"/>
        <a:ext cx="7851422" cy="529474"/>
      </dsp:txXfrm>
    </dsp:sp>
    <dsp:sp modelId="{7FF197B5-19DF-437E-8EA4-F5EF1D7448A3}">
      <dsp:nvSpPr>
        <dsp:cNvPr id="0" name=""/>
        <dsp:cNvSpPr/>
      </dsp:nvSpPr>
      <dsp:spPr>
        <a:xfrm>
          <a:off x="637670" y="1786874"/>
          <a:ext cx="661842" cy="661842"/>
        </a:xfrm>
        <a:prstGeom prst="ellipse">
          <a:avLst/>
        </a:prstGeom>
        <a:gradFill rotWithShape="0">
          <a:gsLst>
            <a:gs pos="0">
              <a:schemeClr val="accent6">
                <a:lumMod val="75000"/>
              </a:schemeClr>
            </a:gs>
            <a:gs pos="52000">
              <a:schemeClr val="bg1"/>
            </a:gs>
            <a:gs pos="100000">
              <a:schemeClr val="accent1">
                <a:lumMod val="75000"/>
              </a:schemeClr>
            </a:gs>
          </a:gsLst>
          <a:lin ang="16200000" scaled="1"/>
        </a:gradFill>
        <a:ln w="15875" cap="flat" cmpd="sng" algn="ctr">
          <a:noFill/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94EB2-9670-487C-8CA7-CF75A35D8C25}">
      <dsp:nvSpPr>
        <dsp:cNvPr id="0" name=""/>
        <dsp:cNvSpPr/>
      </dsp:nvSpPr>
      <dsp:spPr>
        <a:xfrm>
          <a:off x="829765" y="2646666"/>
          <a:ext cx="7855514" cy="529474"/>
        </a:xfrm>
        <a:prstGeom prst="rect">
          <a:avLst/>
        </a:prstGeom>
        <a:gradFill flip="none" rotWithShape="1">
          <a:gsLst>
            <a:gs pos="0">
              <a:schemeClr val="accent6">
                <a:lumMod val="75000"/>
              </a:schemeClr>
            </a:gs>
            <a:gs pos="52000">
              <a:schemeClr val="bg1"/>
            </a:gs>
            <a:gs pos="100000">
              <a:schemeClr val="accent1">
                <a:lumMod val="75000"/>
              </a:schemeClr>
            </a:gs>
          </a:gsLst>
          <a:lin ang="16200000" scaled="1"/>
          <a:tileRect/>
        </a:gradFill>
        <a:ln w="15875" cap="flat" cmpd="sng" algn="ctr">
          <a:noFill/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27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Расходы на предоставление жилья детям-сиротам 26,0 тыс. рублей; ветеранам ВОВ 2 545,2 тыс. рублей</a:t>
          </a:r>
          <a:endParaRPr lang="ru-RU" sz="1600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29765" y="2646666"/>
        <a:ext cx="7855514" cy="529474"/>
      </dsp:txXfrm>
    </dsp:sp>
    <dsp:sp modelId="{AEA2F258-E6EB-4F32-89BB-D45632EC2648}">
      <dsp:nvSpPr>
        <dsp:cNvPr id="0" name=""/>
        <dsp:cNvSpPr/>
      </dsp:nvSpPr>
      <dsp:spPr>
        <a:xfrm>
          <a:off x="637670" y="2580482"/>
          <a:ext cx="661842" cy="661842"/>
        </a:xfrm>
        <a:prstGeom prst="ellipse">
          <a:avLst/>
        </a:prstGeom>
        <a:gradFill rotWithShape="0">
          <a:gsLst>
            <a:gs pos="0">
              <a:schemeClr val="accent6">
                <a:lumMod val="75000"/>
              </a:schemeClr>
            </a:gs>
            <a:gs pos="52000">
              <a:schemeClr val="bg1"/>
            </a:gs>
            <a:gs pos="100000">
              <a:schemeClr val="accent1">
                <a:lumMod val="75000"/>
              </a:schemeClr>
            </a:gs>
          </a:gsLst>
          <a:lin ang="16200000" scaled="1"/>
        </a:gradFill>
        <a:ln w="15875" cap="flat" cmpd="sng" algn="ctr">
          <a:noFill/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6925DD-9FFB-40C3-86A1-CCB64CFCD7E0}">
      <dsp:nvSpPr>
        <dsp:cNvPr id="0" name=""/>
        <dsp:cNvSpPr/>
      </dsp:nvSpPr>
      <dsp:spPr>
        <a:xfrm>
          <a:off x="629605" y="3440777"/>
          <a:ext cx="8056679" cy="529474"/>
        </a:xfrm>
        <a:prstGeom prst="rect">
          <a:avLst/>
        </a:prstGeom>
        <a:gradFill rotWithShape="0">
          <a:gsLst>
            <a:gs pos="0">
              <a:schemeClr val="accent6">
                <a:lumMod val="75000"/>
              </a:schemeClr>
            </a:gs>
            <a:gs pos="52000">
              <a:schemeClr val="bg1"/>
            </a:gs>
            <a:gs pos="100000">
              <a:schemeClr val="accent1">
                <a:lumMod val="75000"/>
              </a:schemeClr>
            </a:gs>
          </a:gsLst>
          <a:lin ang="16200000" scaled="1"/>
        </a:gradFill>
        <a:ln w="15875" cap="flat" cmpd="sng" algn="ctr">
          <a:noFill/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27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Поддержка многодетных семей 12 263,1 тыс. рублей</a:t>
          </a:r>
          <a:endParaRPr lang="ru-RU" sz="1600" b="0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605" y="3440777"/>
        <a:ext cx="8056679" cy="529474"/>
      </dsp:txXfrm>
    </dsp:sp>
    <dsp:sp modelId="{C7062D9B-4A87-46F0-8AA9-37927D866D8E}">
      <dsp:nvSpPr>
        <dsp:cNvPr id="0" name=""/>
        <dsp:cNvSpPr/>
      </dsp:nvSpPr>
      <dsp:spPr>
        <a:xfrm>
          <a:off x="438514" y="3374593"/>
          <a:ext cx="661842" cy="661842"/>
        </a:xfrm>
        <a:prstGeom prst="ellipse">
          <a:avLst/>
        </a:prstGeom>
        <a:gradFill rotWithShape="0">
          <a:gsLst>
            <a:gs pos="0">
              <a:schemeClr val="accent6">
                <a:lumMod val="75000"/>
              </a:schemeClr>
            </a:gs>
            <a:gs pos="52000">
              <a:schemeClr val="bg1"/>
            </a:gs>
            <a:gs pos="100000">
              <a:schemeClr val="accent1">
                <a:lumMod val="75000"/>
              </a:schemeClr>
            </a:gs>
          </a:gsLst>
          <a:lin ang="16200000" scaled="1"/>
        </a:gradFill>
        <a:ln w="15875" cap="flat" cmpd="sng" algn="ctr">
          <a:noFill/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4959B3-744C-4D42-B123-D07AF2306DE6}">
      <dsp:nvSpPr>
        <dsp:cNvPr id="0" name=""/>
        <dsp:cNvSpPr/>
      </dsp:nvSpPr>
      <dsp:spPr>
        <a:xfrm>
          <a:off x="263683" y="4234935"/>
          <a:ext cx="8423116" cy="529474"/>
        </a:xfrm>
        <a:prstGeom prst="rect">
          <a:avLst/>
        </a:prstGeom>
        <a:gradFill rotWithShape="0">
          <a:gsLst>
            <a:gs pos="0">
              <a:schemeClr val="accent6">
                <a:lumMod val="75000"/>
              </a:schemeClr>
            </a:gs>
            <a:gs pos="52000">
              <a:schemeClr val="bg1"/>
            </a:gs>
            <a:gs pos="100000">
              <a:schemeClr val="accent1">
                <a:lumMod val="75000"/>
              </a:schemeClr>
            </a:gs>
          </a:gsLst>
          <a:lin ang="16200000" scaled="1"/>
        </a:gradFill>
        <a:ln w="15875" cap="flat" cmpd="sng" algn="ctr">
          <a:noFill/>
          <a:prstDash val="solid"/>
        </a:ln>
        <a:effectLst>
          <a:innerShdw blurRad="114300">
            <a:prstClr val="black"/>
          </a:innerShdw>
          <a:reflection blurRad="6350" stA="50000" endA="300" endPos="55500" dist="508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27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Выплата пособия на содержание опекаемых детей 14 459,8 тыс. рублей </a:t>
          </a:r>
          <a:endParaRPr lang="ru-RU" sz="1600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3683" y="4234935"/>
        <a:ext cx="8423116" cy="529474"/>
      </dsp:txXfrm>
    </dsp:sp>
    <dsp:sp modelId="{EDEB7342-95E5-451F-BEA3-9E3A2F970986}">
      <dsp:nvSpPr>
        <dsp:cNvPr id="0" name=""/>
        <dsp:cNvSpPr/>
      </dsp:nvSpPr>
      <dsp:spPr>
        <a:xfrm>
          <a:off x="65053" y="4191001"/>
          <a:ext cx="661842" cy="661842"/>
        </a:xfrm>
        <a:prstGeom prst="ellipse">
          <a:avLst/>
        </a:prstGeom>
        <a:gradFill rotWithShape="0">
          <a:gsLst>
            <a:gs pos="0">
              <a:schemeClr val="accent6">
                <a:lumMod val="75000"/>
              </a:schemeClr>
            </a:gs>
            <a:gs pos="52000">
              <a:schemeClr val="bg1"/>
            </a:gs>
            <a:gs pos="100000">
              <a:schemeClr val="accent1">
                <a:lumMod val="75000"/>
              </a:schemeClr>
            </a:gs>
          </a:gsLst>
          <a:lin ang="16200000" scaled="1"/>
        </a:gradFill>
        <a:ln w="15875" cap="flat" cmpd="sng" algn="ctr">
          <a:noFill/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FEC88-9754-416A-8186-33A3B3C28868}">
      <dsp:nvSpPr>
        <dsp:cNvPr id="0" name=""/>
        <dsp:cNvSpPr/>
      </dsp:nvSpPr>
      <dsp:spPr>
        <a:xfrm>
          <a:off x="0" y="0"/>
          <a:ext cx="8686800" cy="745335"/>
        </a:xfrm>
        <a:prstGeom prst="round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45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Повышение устойчивости бюджета и гарантированное исполнение всех социальных обязательств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6384" y="36384"/>
        <a:ext cx="8614032" cy="672567"/>
      </dsp:txXfrm>
    </dsp:sp>
    <dsp:sp modelId="{BE009EB4-12F8-493B-809A-503A74EE649C}">
      <dsp:nvSpPr>
        <dsp:cNvPr id="0" name=""/>
        <dsp:cNvSpPr/>
      </dsp:nvSpPr>
      <dsp:spPr>
        <a:xfrm>
          <a:off x="0" y="776100"/>
          <a:ext cx="8686800" cy="734722"/>
        </a:xfrm>
        <a:prstGeom prst="round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58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+mn-lt"/>
            </a:rPr>
            <a:t>Планирование бюджета района </a:t>
          </a:r>
          <a:r>
            <a:rPr lang="ru-RU" sz="2000" b="1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на 2018 год и на плановый период 2019 и 2020 годов </a:t>
          </a:r>
          <a:r>
            <a:rPr lang="ru-RU" sz="2000" b="1" kern="1200" dirty="0" smtClean="0">
              <a:solidFill>
                <a:schemeClr val="tx1"/>
              </a:solidFill>
              <a:latin typeface="+mn-lt"/>
            </a:rPr>
            <a:t>с учетом:</a:t>
          </a:r>
          <a:endParaRPr lang="ru-RU" sz="2000" b="1" kern="1200" dirty="0">
            <a:solidFill>
              <a:schemeClr val="tx1"/>
            </a:solidFill>
            <a:latin typeface="+mn-lt"/>
          </a:endParaRPr>
        </a:p>
      </dsp:txBody>
      <dsp:txXfrm>
        <a:off x="35866" y="811966"/>
        <a:ext cx="8615068" cy="662990"/>
      </dsp:txXfrm>
    </dsp:sp>
    <dsp:sp modelId="{18ACF8EE-347B-4FB8-B874-E7A967D09165}">
      <dsp:nvSpPr>
        <dsp:cNvPr id="0" name=""/>
        <dsp:cNvSpPr/>
      </dsp:nvSpPr>
      <dsp:spPr>
        <a:xfrm>
          <a:off x="0" y="3552809"/>
          <a:ext cx="8686800" cy="1505245"/>
        </a:xfrm>
        <a:prstGeom prst="roundRect">
          <a:avLst/>
        </a:prstGeom>
        <a:gradFill rotWithShape="0">
          <a:gsLst>
            <a:gs pos="24000">
              <a:schemeClr val="bg2">
                <a:lumMod val="75000"/>
              </a:schemeClr>
            </a:gs>
            <a:gs pos="58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Соблюдение обязательств по заключенным соглашениям о</a:t>
          </a:r>
          <a:br>
            <a:rPr lang="ru-RU" sz="1800" b="1" kern="1200" dirty="0" smtClean="0">
              <a:solidFill>
                <a:schemeClr val="tx1"/>
              </a:solidFill>
            </a:rPr>
          </a:br>
          <a:r>
            <a:rPr lang="ru-RU" sz="1800" b="1" kern="1200" dirty="0" smtClean="0">
              <a:solidFill>
                <a:schemeClr val="tx1"/>
              </a:solidFill>
            </a:rPr>
            <a:t>предоставлении бюджетных кредитов из республиканского бюджета для частичного покрытия дефицита бюджета района и соглашениям о предоставлении межбюджетных трансфертов из республиканского бюджета бюджету муниципального образования «</a:t>
          </a:r>
          <a:r>
            <a:rPr lang="ru-RU" sz="1800" b="1" kern="1200" dirty="0" err="1" smtClean="0">
              <a:solidFill>
                <a:schemeClr val="tx1"/>
              </a:solidFill>
            </a:rPr>
            <a:t>Малопургинский</a:t>
          </a:r>
          <a:r>
            <a:rPr lang="ru-RU" sz="1800" b="1" kern="1200" dirty="0" smtClean="0">
              <a:solidFill>
                <a:schemeClr val="tx1"/>
              </a:solidFill>
            </a:rPr>
            <a:t> район»</a:t>
          </a:r>
          <a:endParaRPr lang="ru-RU" sz="1800" b="1" kern="1200" dirty="0">
            <a:solidFill>
              <a:schemeClr val="tx1"/>
            </a:solidFill>
            <a:latin typeface="+mn-lt"/>
          </a:endParaRPr>
        </a:p>
      </dsp:txBody>
      <dsp:txXfrm>
        <a:off x="73480" y="3626289"/>
        <a:ext cx="8539840" cy="1358285"/>
      </dsp:txXfrm>
    </dsp:sp>
    <dsp:sp modelId="{BDA3507F-C883-4546-B088-BB08FDF2DE76}">
      <dsp:nvSpPr>
        <dsp:cNvPr id="0" name=""/>
        <dsp:cNvSpPr/>
      </dsp:nvSpPr>
      <dsp:spPr>
        <a:xfrm>
          <a:off x="0" y="1525827"/>
          <a:ext cx="8686800" cy="1958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оценки ожидаемого исполнения бюджета в 2017 году, уточненного прогноза показателей социально-экономического развития муниципального образования «</a:t>
          </a:r>
          <a:r>
            <a:rPr lang="ru-RU" sz="1600" b="1" kern="1200" dirty="0" err="1" smtClean="0"/>
            <a:t>Малопургинский</a:t>
          </a:r>
          <a:r>
            <a:rPr lang="ru-RU" sz="1600" b="1" kern="1200" dirty="0" smtClean="0"/>
            <a:t> район» на 2018 год и на плановый период 2019 и 2020 годов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планов мероприятий («дорожных карт») по развитию отраслей социальной сферы с учетом достижения целевых показателей повышения оплаты труда работников бюджетной сферы в 2018 году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ежегодного изменения объемов целевых межбюджетных трансфертов, предоставляемых из республиканского бюджета</a:t>
          </a:r>
          <a:endParaRPr lang="ru-RU" sz="1600" b="1" kern="1200" dirty="0"/>
        </a:p>
      </dsp:txBody>
      <dsp:txXfrm>
        <a:off x="0" y="1525827"/>
        <a:ext cx="8686800" cy="19582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B9877-007F-4FF8-A415-B5437830542E}">
      <dsp:nvSpPr>
        <dsp:cNvPr id="0" name=""/>
        <dsp:cNvSpPr/>
      </dsp:nvSpPr>
      <dsp:spPr>
        <a:xfrm>
          <a:off x="0" y="0"/>
          <a:ext cx="8686800" cy="569105"/>
        </a:xfrm>
        <a:prstGeom prst="round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45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Совершенствование применяемых инструментов реализации</a:t>
          </a:r>
          <a:br>
            <a:rPr lang="ru-RU" sz="2000" b="1" kern="1200" dirty="0" smtClean="0">
              <a:solidFill>
                <a:schemeClr val="tx1"/>
              </a:solidFill>
            </a:rPr>
          </a:br>
          <a:r>
            <a:rPr lang="ru-RU" sz="2000" b="1" kern="1200" dirty="0" smtClean="0">
              <a:solidFill>
                <a:schemeClr val="tx1"/>
              </a:solidFill>
            </a:rPr>
            <a:t>бюджетной политики, в том числе за счет: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7781" y="27781"/>
        <a:ext cx="8631238" cy="513543"/>
      </dsp:txXfrm>
    </dsp:sp>
    <dsp:sp modelId="{7279439A-EF8C-446A-9EB9-80931C7D90B5}">
      <dsp:nvSpPr>
        <dsp:cNvPr id="0" name=""/>
        <dsp:cNvSpPr/>
      </dsp:nvSpPr>
      <dsp:spPr>
        <a:xfrm>
          <a:off x="0" y="3886196"/>
          <a:ext cx="8686800" cy="527532"/>
        </a:xfrm>
        <a:prstGeom prst="round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45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Формирование благоприятной деловой среды для реализации</a:t>
          </a:r>
          <a:br>
            <a:rPr lang="ru-RU" sz="2000" b="1" kern="1200" dirty="0" smtClean="0">
              <a:solidFill>
                <a:schemeClr val="tx1"/>
              </a:solidFill>
            </a:rPr>
          </a:br>
          <a:r>
            <a:rPr lang="ru-RU" sz="2000" b="1" kern="1200" dirty="0" smtClean="0">
              <a:solidFill>
                <a:schemeClr val="tx1"/>
              </a:solidFill>
            </a:rPr>
            <a:t>инвестиционных проектов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5752" y="3911948"/>
        <a:ext cx="8635296" cy="476028"/>
      </dsp:txXfrm>
    </dsp:sp>
    <dsp:sp modelId="{62964730-F35C-4B94-B924-BBC8F782E8C3}">
      <dsp:nvSpPr>
        <dsp:cNvPr id="0" name=""/>
        <dsp:cNvSpPr/>
      </dsp:nvSpPr>
      <dsp:spPr>
        <a:xfrm>
          <a:off x="0" y="4571985"/>
          <a:ext cx="8686800" cy="782126"/>
        </a:xfrm>
        <a:prstGeom prst="round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45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Сохранение безопасного уровня муниципального долга, в том числе за счет реализации мероприятий Плана оздоровления муниципальных финансов муниципального образования «</a:t>
          </a:r>
          <a:r>
            <a:rPr lang="ru-RU" sz="1800" b="1" kern="1200" dirty="0" err="1" smtClean="0">
              <a:solidFill>
                <a:schemeClr val="tx1"/>
              </a:solidFill>
            </a:rPr>
            <a:t>Малопургинский</a:t>
          </a:r>
          <a:r>
            <a:rPr lang="ru-RU" sz="1800" b="1" kern="1200" dirty="0" smtClean="0">
              <a:solidFill>
                <a:schemeClr val="tx1"/>
              </a:solidFill>
            </a:rPr>
            <a:t> район»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38180" y="4610165"/>
        <a:ext cx="8610440" cy="705766"/>
      </dsp:txXfrm>
    </dsp:sp>
    <dsp:sp modelId="{931821F8-B9CD-4082-B3DD-39FDDDB4C7BE}">
      <dsp:nvSpPr>
        <dsp:cNvPr id="0" name=""/>
        <dsp:cNvSpPr/>
      </dsp:nvSpPr>
      <dsp:spPr>
        <a:xfrm>
          <a:off x="0" y="649100"/>
          <a:ext cx="8686800" cy="3175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повышения качества оценки достигаемых результатов, корректировки целей и показателей, по результатам оценки, муниципальных программ муниципального образования «</a:t>
          </a:r>
          <a:r>
            <a:rPr lang="ru-RU" sz="1600" b="1" kern="1200" dirty="0" err="1" smtClean="0"/>
            <a:t>Малопургинский</a:t>
          </a:r>
          <a:r>
            <a:rPr lang="ru-RU" sz="1600" b="1" kern="1200" dirty="0" smtClean="0"/>
            <a:t> район»;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повышения эффективности процедур проведения закупок для обеспечения муниципальных нужд муниципального образования «</a:t>
          </a:r>
          <a:r>
            <a:rPr lang="ru-RU" sz="1600" b="1" kern="1200" dirty="0" err="1" smtClean="0"/>
            <a:t>Малопургинский</a:t>
          </a:r>
          <a:r>
            <a:rPr lang="ru-RU" sz="1600" b="1" kern="1200" dirty="0" smtClean="0"/>
            <a:t> район»;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обеспечения эффективного контроля расходования бюджетных средств на всех этапах планирования, размещения муниципального заказа и исполнения контрактов;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использования конкурентных способов отбора организаций для оказания муниципальных услуг, в том числе путем проведения конкурсов и аукционов;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применения введенных федеральных и региональных перечней муниципальных услуг и работ, не включенных в общероссийские базовые (отраслевые) перечни, в целях более оперативного включения новых услуг и работ, необходимых для формирования муниципального задания</a:t>
          </a:r>
          <a:r>
            <a:rPr lang="ru-RU" sz="1600" b="0" kern="1200" dirty="0" smtClean="0"/>
            <a:t>;</a:t>
          </a:r>
          <a:endParaRPr lang="ru-RU" sz="1600" b="0" kern="1200" dirty="0"/>
        </a:p>
      </dsp:txBody>
      <dsp:txXfrm>
        <a:off x="0" y="649100"/>
        <a:ext cx="8686800" cy="31753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F27C9-391B-4FFF-A627-649ACE127A65}">
      <dsp:nvSpPr>
        <dsp:cNvPr id="0" name=""/>
        <dsp:cNvSpPr/>
      </dsp:nvSpPr>
      <dsp:spPr>
        <a:xfrm>
          <a:off x="0" y="0"/>
          <a:ext cx="8686800" cy="523189"/>
        </a:xfrm>
        <a:prstGeom prst="round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3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Оптимизация структуры муниципального долга и его обслуживания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5540" y="25540"/>
        <a:ext cx="8635720" cy="472109"/>
      </dsp:txXfrm>
    </dsp:sp>
    <dsp:sp modelId="{E6EDC012-DDED-4393-A5F1-02F1897793BE}">
      <dsp:nvSpPr>
        <dsp:cNvPr id="0" name=""/>
        <dsp:cNvSpPr/>
      </dsp:nvSpPr>
      <dsp:spPr>
        <a:xfrm>
          <a:off x="0" y="609605"/>
          <a:ext cx="8686800" cy="888807"/>
        </a:xfrm>
        <a:prstGeom prst="round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Финансирование дефицита бюджета муниципального образования «</a:t>
          </a:r>
          <a:r>
            <a:rPr lang="ru-RU" sz="2000" b="1" kern="1200" dirty="0" err="1" smtClean="0">
              <a:solidFill>
                <a:schemeClr val="tx1"/>
              </a:solidFill>
            </a:rPr>
            <a:t>Малопургинский</a:t>
          </a:r>
          <a:r>
            <a:rPr lang="ru-RU" sz="2000" b="1" kern="1200" dirty="0" smtClean="0">
              <a:solidFill>
                <a:schemeClr val="tx1"/>
              </a:solidFill>
            </a:rPr>
            <a:t> район», позволяющее сохранять уровень муниципального долга на экономически безопасном уровне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3388" y="652993"/>
        <a:ext cx="8600024" cy="802031"/>
      </dsp:txXfrm>
    </dsp:sp>
    <dsp:sp modelId="{14BF6014-1F8D-4B4F-8072-3D866266C5A9}">
      <dsp:nvSpPr>
        <dsp:cNvPr id="0" name=""/>
        <dsp:cNvSpPr/>
      </dsp:nvSpPr>
      <dsp:spPr>
        <a:xfrm>
          <a:off x="0" y="1600208"/>
          <a:ext cx="8686800" cy="899242"/>
        </a:xfrm>
        <a:prstGeom prst="round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Ориентация бюджетной политики в сфере межбюджетных отношений на 2018 год и на плановый период 2019 и 2020 годов на решение следующих задач: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3897" y="1644105"/>
        <a:ext cx="8599006" cy="811448"/>
      </dsp:txXfrm>
    </dsp:sp>
    <dsp:sp modelId="{6D65A4D4-C4D3-4733-B549-DE7420F482CC}">
      <dsp:nvSpPr>
        <dsp:cNvPr id="0" name=""/>
        <dsp:cNvSpPr/>
      </dsp:nvSpPr>
      <dsp:spPr>
        <a:xfrm>
          <a:off x="0" y="2590801"/>
          <a:ext cx="8686800" cy="1722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содействие в обеспечении сбалансированности бюджетов муниципальных образований поселений муниципального образования «</a:t>
          </a:r>
          <a:r>
            <a:rPr lang="ru-RU" sz="1600" b="1" kern="1200" dirty="0" err="1" smtClean="0"/>
            <a:t>Малопургинский</a:t>
          </a:r>
          <a:r>
            <a:rPr lang="ru-RU" sz="1600" b="1" kern="1200" dirty="0" smtClean="0"/>
            <a:t> район»;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снижение рисков неисполнения социально значимых и первоочередных расходных обязательств;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реализация мер, направленных на укрепление финансовой дисциплины, соблюдение органами местного самоуправления требований бюджетного законодательства, экономное и эффективное использование бюджетных ресурсов</a:t>
          </a:r>
          <a:r>
            <a:rPr lang="ru-RU" sz="1600" kern="1200" dirty="0" smtClean="0"/>
            <a:t>.</a:t>
          </a:r>
          <a:endParaRPr lang="ru-RU" sz="1600" kern="1200" dirty="0"/>
        </a:p>
      </dsp:txBody>
      <dsp:txXfrm>
        <a:off x="0" y="2590801"/>
        <a:ext cx="8686800" cy="1722240"/>
      </dsp:txXfrm>
    </dsp:sp>
    <dsp:sp modelId="{8ECF41FE-D620-43B7-B5B3-C3B68ED91B20}">
      <dsp:nvSpPr>
        <dsp:cNvPr id="0" name=""/>
        <dsp:cNvSpPr/>
      </dsp:nvSpPr>
      <dsp:spPr>
        <a:xfrm>
          <a:off x="0" y="4495802"/>
          <a:ext cx="8686800" cy="935508"/>
        </a:xfrm>
        <a:prstGeom prst="round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Обеспечение широкого вовлечения граждан в процедуры обсуждения и принятия бюджетных решений, общественного контроля их эффективности и результативности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5668" y="4541470"/>
        <a:ext cx="8595464" cy="8441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B44425-090D-436E-A93E-2DB3023FDB80}">
      <dsp:nvSpPr>
        <dsp:cNvPr id="0" name=""/>
        <dsp:cNvSpPr/>
      </dsp:nvSpPr>
      <dsp:spPr>
        <a:xfrm>
          <a:off x="0" y="0"/>
          <a:ext cx="4602163" cy="460216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29F06B-F30D-47DB-82D2-37109BE6ACC5}">
      <dsp:nvSpPr>
        <dsp:cNvPr id="0" name=""/>
        <dsp:cNvSpPr/>
      </dsp:nvSpPr>
      <dsp:spPr>
        <a:xfrm>
          <a:off x="2301081" y="0"/>
          <a:ext cx="6309518" cy="4602163"/>
        </a:xfrm>
        <a:prstGeom prst="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14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Расширение мер налоговой политики, направленных на облегчение администрирования и снижение административных издержек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2301081" y="0"/>
        <a:ext cx="6309518" cy="977959"/>
      </dsp:txXfrm>
    </dsp:sp>
    <dsp:sp modelId="{FED84AB8-CAF6-4ECA-B669-59A6C428B38C}">
      <dsp:nvSpPr>
        <dsp:cNvPr id="0" name=""/>
        <dsp:cNvSpPr/>
      </dsp:nvSpPr>
      <dsp:spPr>
        <a:xfrm>
          <a:off x="604033" y="977959"/>
          <a:ext cx="3394095" cy="339409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8FA107-B120-49B7-BC8E-D3002C8C2448}">
      <dsp:nvSpPr>
        <dsp:cNvPr id="0" name=""/>
        <dsp:cNvSpPr/>
      </dsp:nvSpPr>
      <dsp:spPr>
        <a:xfrm>
          <a:off x="2301081" y="977959"/>
          <a:ext cx="6309518" cy="3394095"/>
        </a:xfrm>
        <a:prstGeom prst="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14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Укрепление доходной базы бюджета муниципального образования «</a:t>
          </a:r>
          <a:r>
            <a:rPr lang="ru-RU" sz="1800" b="1" kern="1200" dirty="0" err="1" smtClean="0"/>
            <a:t>Малопургинский</a:t>
          </a:r>
          <a:r>
            <a:rPr lang="ru-RU" sz="1800" b="1" kern="1200" dirty="0" smtClean="0"/>
            <a:t> район» за счет наращивания стабильных доходных источников и мобилизации в бюджет имеющихся резервов</a:t>
          </a:r>
          <a:endParaRPr lang="ru-RU" sz="1800" b="1" kern="1200" dirty="0"/>
        </a:p>
      </dsp:txBody>
      <dsp:txXfrm>
        <a:off x="2301081" y="977959"/>
        <a:ext cx="6309518" cy="977959"/>
      </dsp:txXfrm>
    </dsp:sp>
    <dsp:sp modelId="{DDA6CF50-64D6-41CD-AAED-976FA2076C57}">
      <dsp:nvSpPr>
        <dsp:cNvPr id="0" name=""/>
        <dsp:cNvSpPr/>
      </dsp:nvSpPr>
      <dsp:spPr>
        <a:xfrm>
          <a:off x="1208067" y="1955919"/>
          <a:ext cx="2186027" cy="218602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66C1EA-8C5C-40F8-B9B6-9040C8ED6543}">
      <dsp:nvSpPr>
        <dsp:cNvPr id="0" name=""/>
        <dsp:cNvSpPr/>
      </dsp:nvSpPr>
      <dsp:spPr>
        <a:xfrm>
          <a:off x="2301081" y="1955919"/>
          <a:ext cx="6309518" cy="2186027"/>
        </a:xfrm>
        <a:prstGeom prst="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22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Повышение уровня собираемости налогов, рост налоговой базы, включая снижение доли теневого сектора</a:t>
          </a:r>
        </a:p>
      </dsp:txBody>
      <dsp:txXfrm>
        <a:off x="2301081" y="1955919"/>
        <a:ext cx="6309518" cy="977959"/>
      </dsp:txXfrm>
    </dsp:sp>
    <dsp:sp modelId="{59226D8B-E096-4D70-8ADC-71973B6FCBDF}">
      <dsp:nvSpPr>
        <dsp:cNvPr id="0" name=""/>
        <dsp:cNvSpPr/>
      </dsp:nvSpPr>
      <dsp:spPr>
        <a:xfrm>
          <a:off x="1812101" y="2933878"/>
          <a:ext cx="977959" cy="97795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C5023B-56E5-4574-9502-039874786CB2}">
      <dsp:nvSpPr>
        <dsp:cNvPr id="0" name=""/>
        <dsp:cNvSpPr/>
      </dsp:nvSpPr>
      <dsp:spPr>
        <a:xfrm>
          <a:off x="2301081" y="2933878"/>
          <a:ext cx="6309518" cy="977959"/>
        </a:xfrm>
        <a:prstGeom prst="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22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Отмена неэффективных налоговых льгот, введение моратория на установление в 2018, 2019 годах налоговых льгот (пониженных ставок по налогам)</a:t>
          </a:r>
        </a:p>
      </dsp:txBody>
      <dsp:txXfrm>
        <a:off x="2301081" y="2933878"/>
        <a:ext cx="6309518" cy="9779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913E43-8E46-4C4C-9559-F34A991F30F3}">
      <dsp:nvSpPr>
        <dsp:cNvPr id="0" name=""/>
        <dsp:cNvSpPr/>
      </dsp:nvSpPr>
      <dsp:spPr>
        <a:xfrm>
          <a:off x="3287701" y="3614364"/>
          <a:ext cx="2074209" cy="1888240"/>
        </a:xfrm>
        <a:prstGeom prst="ellipse">
          <a:avLst/>
        </a:prstGeom>
        <a:gradFill rotWithShape="0">
          <a:gsLst>
            <a:gs pos="2000">
              <a:schemeClr val="accent6">
                <a:lumMod val="75000"/>
              </a:schemeClr>
            </a:gs>
            <a:gs pos="48000">
              <a:schemeClr val="bg1"/>
            </a:gs>
            <a:gs pos="100000">
              <a:schemeClr val="accent1"/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ДОХОДЫ БЮДЖЕТА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591462" y="3890890"/>
        <a:ext cx="1466687" cy="1335188"/>
      </dsp:txXfrm>
    </dsp:sp>
    <dsp:sp modelId="{1418B305-D1A4-4E24-B4F6-007CFA0B3E99}">
      <dsp:nvSpPr>
        <dsp:cNvPr id="0" name=""/>
        <dsp:cNvSpPr/>
      </dsp:nvSpPr>
      <dsp:spPr>
        <a:xfrm rot="13359620">
          <a:off x="1129427" y="2852704"/>
          <a:ext cx="2821218" cy="66844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65000">
              <a:srgbClr val="FF0000"/>
            </a:gs>
            <a:gs pos="83000">
              <a:schemeClr val="bg1"/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114300">
            <a:prstClr val="black"/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64B221-97A8-48F4-AF37-62364E038944}">
      <dsp:nvSpPr>
        <dsp:cNvPr id="0" name=""/>
        <dsp:cNvSpPr/>
      </dsp:nvSpPr>
      <dsp:spPr>
        <a:xfrm>
          <a:off x="0" y="228591"/>
          <a:ext cx="2801025" cy="32703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/>
            </a:gs>
            <a:gs pos="52000">
              <a:schemeClr val="bg1"/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perspectiveRigh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</a:rPr>
            <a:t>Налоговые доходы</a:t>
          </a:r>
          <a:r>
            <a:rPr lang="ru-RU" sz="2400" b="1" kern="1200" dirty="0" smtClean="0">
              <a:solidFill>
                <a:schemeClr val="tx1"/>
              </a:solidFill>
            </a:rPr>
            <a:t>  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Поступления от уплаты налогов, установленных Налоговым кодексом Российской Федерации, например:</a:t>
          </a:r>
        </a:p>
        <a:p>
          <a:pPr lvl="0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-  налог на доходы </a:t>
          </a:r>
        </a:p>
        <a:p>
          <a:pPr lvl="0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- физических лиц;</a:t>
          </a:r>
        </a:p>
        <a:p>
          <a:pPr lvl="0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- налог на имущество;</a:t>
          </a:r>
        </a:p>
        <a:p>
          <a:pPr lvl="0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-транспортный налог;</a:t>
          </a:r>
        </a:p>
        <a:p>
          <a:pPr lvl="0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-другие налоги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82039" y="310630"/>
        <a:ext cx="2636947" cy="3106278"/>
      </dsp:txXfrm>
    </dsp:sp>
    <dsp:sp modelId="{063C90D5-8AD2-4291-AF81-6FC71710214F}">
      <dsp:nvSpPr>
        <dsp:cNvPr id="0" name=""/>
        <dsp:cNvSpPr/>
      </dsp:nvSpPr>
      <dsp:spPr>
        <a:xfrm rot="16267600">
          <a:off x="2920753" y="2171927"/>
          <a:ext cx="2888830" cy="66844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75000">
              <a:srgbClr val="FF0000"/>
            </a:gs>
            <a:gs pos="88000">
              <a:schemeClr val="bg1"/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114300">
            <a:prstClr val="black"/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27AEB2-C288-42AB-91A5-A15D2FF05621}">
      <dsp:nvSpPr>
        <dsp:cNvPr id="0" name=""/>
        <dsp:cNvSpPr/>
      </dsp:nvSpPr>
      <dsp:spPr>
        <a:xfrm>
          <a:off x="3000993" y="-389803"/>
          <a:ext cx="2767402" cy="38063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/>
            </a:gs>
            <a:gs pos="51000">
              <a:schemeClr val="bg1"/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Неналоговые доходы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Поступления от уплаты других пошлин и сборов, установленных законодательством Российской Федерации, а также штрафов за нарушение законодательства, например: </a:t>
          </a:r>
        </a:p>
        <a:p>
          <a:pPr lvl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-таможенные пошлины и таможенные сборы;</a:t>
          </a:r>
        </a:p>
        <a:p>
          <a:pPr lvl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-плата за негативное воздействие на окружающую среду;</a:t>
          </a:r>
        </a:p>
        <a:p>
          <a:pPr lvl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-  другие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3082047" y="-308749"/>
        <a:ext cx="2605294" cy="3644202"/>
      </dsp:txXfrm>
    </dsp:sp>
    <dsp:sp modelId="{DC1A9240-0D88-44BE-9631-B57F8D84DAF4}">
      <dsp:nvSpPr>
        <dsp:cNvPr id="0" name=""/>
        <dsp:cNvSpPr/>
      </dsp:nvSpPr>
      <dsp:spPr>
        <a:xfrm rot="19074971">
          <a:off x="4828695" y="2934665"/>
          <a:ext cx="2833317" cy="66844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51000">
              <a:srgbClr val="FF0000"/>
            </a:gs>
            <a:gs pos="76000">
              <a:schemeClr val="bg1"/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114300">
            <a:prstClr val="black"/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6F9B4F-42BC-4908-A248-26B5154AAB1E}">
      <dsp:nvSpPr>
        <dsp:cNvPr id="0" name=""/>
        <dsp:cNvSpPr/>
      </dsp:nvSpPr>
      <dsp:spPr>
        <a:xfrm>
          <a:off x="5943606" y="304789"/>
          <a:ext cx="2685316" cy="31586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/>
            </a:gs>
            <a:gs pos="50000">
              <a:schemeClr val="bg1"/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perspectiveLef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</a:rPr>
            <a:t>Безвозмездные поступления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Поступления от других бюджетов (межбюджетные трансферты), организаций, граждан (кроме налоговых и неналоговых доходов)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6022256" y="383439"/>
        <a:ext cx="2528016" cy="30013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F107AA-FD99-46AA-95B7-4C85171CE142}">
      <dsp:nvSpPr>
        <dsp:cNvPr id="0" name=""/>
        <dsp:cNvSpPr/>
      </dsp:nvSpPr>
      <dsp:spPr>
        <a:xfrm>
          <a:off x="551421" y="591756"/>
          <a:ext cx="2015109" cy="69982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94704B-7532-4264-BE99-409D9075BDC5}">
      <dsp:nvSpPr>
        <dsp:cNvPr id="0" name=""/>
        <dsp:cNvSpPr/>
      </dsp:nvSpPr>
      <dsp:spPr>
        <a:xfrm>
          <a:off x="1366837" y="2305380"/>
          <a:ext cx="390525" cy="249936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C405ED0-B7D6-4A6B-ADC0-348419AEE70B}">
      <dsp:nvSpPr>
        <dsp:cNvPr id="0" name=""/>
        <dsp:cNvSpPr/>
      </dsp:nvSpPr>
      <dsp:spPr>
        <a:xfrm>
          <a:off x="640867" y="2514275"/>
          <a:ext cx="1874520" cy="468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Федеральный</a:t>
          </a:r>
        </a:p>
        <a:p>
          <a:pPr lvl="0" algn="ctr" defTabSz="6223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40867" y="2514275"/>
        <a:ext cx="1874520" cy="468630"/>
      </dsp:txXfrm>
    </dsp:sp>
    <dsp:sp modelId="{04BB68F1-4E3E-4811-A90D-1B5F2555A17B}">
      <dsp:nvSpPr>
        <dsp:cNvPr id="0" name=""/>
        <dsp:cNvSpPr/>
      </dsp:nvSpPr>
      <dsp:spPr>
        <a:xfrm>
          <a:off x="468629" y="505840"/>
          <a:ext cx="2186940" cy="174955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A1A661-BB94-4A6F-9E15-9F6B57BD5ACA}">
      <dsp:nvSpPr>
        <dsp:cNvPr id="0" name=""/>
        <dsp:cNvSpPr/>
      </dsp:nvSpPr>
      <dsp:spPr>
        <a:xfrm>
          <a:off x="524522" y="469963"/>
          <a:ext cx="1916811" cy="665683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06BE8D-5C68-4834-8056-203D5156C7BD}">
      <dsp:nvSpPr>
        <dsp:cNvPr id="0" name=""/>
        <dsp:cNvSpPr/>
      </dsp:nvSpPr>
      <dsp:spPr>
        <a:xfrm>
          <a:off x="1300162" y="2099995"/>
          <a:ext cx="371475" cy="237743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7CBF769-3B05-4A3B-B787-E74D4F8AE722}">
      <dsp:nvSpPr>
        <dsp:cNvPr id="0" name=""/>
        <dsp:cNvSpPr/>
      </dsp:nvSpPr>
      <dsp:spPr>
        <a:xfrm>
          <a:off x="594359" y="2290190"/>
          <a:ext cx="1783080" cy="445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Бюджет УР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4359" y="2290190"/>
        <a:ext cx="1783080" cy="445770"/>
      </dsp:txXfrm>
    </dsp:sp>
    <dsp:sp modelId="{87AB5988-44A4-4DC5-810A-B411AE9EE971}">
      <dsp:nvSpPr>
        <dsp:cNvPr id="0" name=""/>
        <dsp:cNvSpPr/>
      </dsp:nvSpPr>
      <dsp:spPr>
        <a:xfrm>
          <a:off x="1221409" y="1187058"/>
          <a:ext cx="668655" cy="668655"/>
        </a:xfrm>
        <a:prstGeom prst="ellipse">
          <a:avLst/>
        </a:prstGeom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100%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1319331" y="1284980"/>
        <a:ext cx="472811" cy="472811"/>
      </dsp:txXfrm>
    </dsp:sp>
    <dsp:sp modelId="{86618C87-F85A-4D75-BCFE-1828FBF6A733}">
      <dsp:nvSpPr>
        <dsp:cNvPr id="0" name=""/>
        <dsp:cNvSpPr/>
      </dsp:nvSpPr>
      <dsp:spPr>
        <a:xfrm>
          <a:off x="742949" y="685418"/>
          <a:ext cx="668655" cy="668655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30%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840871" y="783340"/>
        <a:ext cx="472811" cy="472811"/>
      </dsp:txXfrm>
    </dsp:sp>
    <dsp:sp modelId="{BEA1D0D8-9759-4B76-BBE9-738E83B9EB81}">
      <dsp:nvSpPr>
        <dsp:cNvPr id="0" name=""/>
        <dsp:cNvSpPr/>
      </dsp:nvSpPr>
      <dsp:spPr>
        <a:xfrm>
          <a:off x="457190" y="457203"/>
          <a:ext cx="2080260" cy="166420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A1A661-BB94-4A6F-9E15-9F6B57BD5ACA}">
      <dsp:nvSpPr>
        <dsp:cNvPr id="0" name=""/>
        <dsp:cNvSpPr/>
      </dsp:nvSpPr>
      <dsp:spPr>
        <a:xfrm>
          <a:off x="443826" y="561784"/>
          <a:ext cx="1621917" cy="56327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06BE8D-5C68-4834-8056-203D5156C7BD}">
      <dsp:nvSpPr>
        <dsp:cNvPr id="0" name=""/>
        <dsp:cNvSpPr/>
      </dsp:nvSpPr>
      <dsp:spPr>
        <a:xfrm>
          <a:off x="1100137" y="1941042"/>
          <a:ext cx="314324" cy="201168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7CBF769-3B05-4A3B-B787-E74D4F8AE722}">
      <dsp:nvSpPr>
        <dsp:cNvPr id="0" name=""/>
        <dsp:cNvSpPr/>
      </dsp:nvSpPr>
      <dsp:spPr>
        <a:xfrm>
          <a:off x="228597" y="2101977"/>
          <a:ext cx="2057405" cy="377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Бюджет МО </a:t>
          </a:r>
        </a:p>
        <a:p>
          <a:pPr lvl="0" algn="ctr" defTabSz="6223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«Малопургинский район</a:t>
          </a: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» 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8597" y="2101977"/>
        <a:ext cx="2057405" cy="377190"/>
      </dsp:txXfrm>
    </dsp:sp>
    <dsp:sp modelId="{8797FD8E-CAF4-41B7-9960-1AAF542F4410}">
      <dsp:nvSpPr>
        <dsp:cNvPr id="0" name=""/>
        <dsp:cNvSpPr/>
      </dsp:nvSpPr>
      <dsp:spPr>
        <a:xfrm>
          <a:off x="762003" y="685800"/>
          <a:ext cx="739133" cy="694943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</a:rPr>
            <a:t>68%</a:t>
          </a:r>
          <a:endParaRPr lang="ru-RU" sz="2300" b="1" kern="1200" dirty="0">
            <a:solidFill>
              <a:schemeClr val="tx1"/>
            </a:solidFill>
          </a:endParaRPr>
        </a:p>
      </dsp:txBody>
      <dsp:txXfrm>
        <a:off x="870247" y="787572"/>
        <a:ext cx="522645" cy="491399"/>
      </dsp:txXfrm>
    </dsp:sp>
    <dsp:sp modelId="{BEA1D0D8-9759-4B76-BBE9-738E83B9EB81}">
      <dsp:nvSpPr>
        <dsp:cNvPr id="0" name=""/>
        <dsp:cNvSpPr/>
      </dsp:nvSpPr>
      <dsp:spPr>
        <a:xfrm>
          <a:off x="377189" y="492632"/>
          <a:ext cx="1760220" cy="140817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0.57183</cdr:y>
    </cdr:from>
    <cdr:to>
      <cdr:x>1</cdr:x>
      <cdr:y>1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0" y="2919421"/>
          <a:ext cx="8686800" cy="2185979"/>
        </a:xfrm>
        <a:prstGeom xmlns:a="http://schemas.openxmlformats.org/drawingml/2006/main" prst="roundRect">
          <a:avLst/>
        </a:prstGeom>
        <a:gradFill xmlns:a="http://schemas.openxmlformats.org/drawingml/2006/main">
          <a:gsLst>
            <a:gs pos="0">
              <a:srgbClr val="FF66FF"/>
            </a:gs>
            <a:gs pos="51000">
              <a:schemeClr val="bg1"/>
            </a:gs>
            <a:gs pos="100000">
              <a:schemeClr val="accent1"/>
            </a:gs>
          </a:gsLst>
          <a:lin ang="18900000" scaled="1"/>
        </a:gradFill>
        <a:ln xmlns:a="http://schemas.openxmlformats.org/drawingml/2006/main">
          <a:solidFill>
            <a:schemeClr val="tx1"/>
          </a:solidFill>
          <a:prstDash val="solid"/>
        </a:ln>
        <a:effectLst xmlns:a="http://schemas.openxmlformats.org/drawingml/2006/main">
          <a:glow rad="63500">
            <a:schemeClr val="accent1">
              <a:satMod val="175000"/>
              <a:alpha val="40000"/>
            </a:schemeClr>
          </a:glow>
          <a:innerShdw blurRad="114300">
            <a:prstClr val="black"/>
          </a:innerShdw>
          <a:reflection blurRad="6350" stA="50000" endA="300" endPos="55500" dist="50800" dir="5400000" sy="-100000" algn="bl" rotWithShape="0"/>
        </a:effectLst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проекте бюджета на 2018 год и на плановый период 2019 и 2020 годов сохранилась социальная направленность бюджета муниципального образования «</a:t>
          </a:r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алопургинский район». 86,0% всех расходов бюджета на 2018 год – это расходы на финансирование социальной сферы (образование, культуру, социальную политику, физическую культуру и спорт) (2019 год – 86,0%, 2020 год – 85,0%)</a:t>
          </a:r>
          <a:endParaRPr lang="ru-RU" sz="1800" b="1" dirty="0" smtClean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378AE-47F6-4CF3-99F7-41DE5E005EA0}" type="datetimeFigureOut">
              <a:rPr lang="ru-RU" smtClean="0"/>
              <a:pPr/>
              <a:t>20.12.2017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52F5E-54B1-493C-A8EC-56FCA59DDC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6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52F5E-54B1-493C-A8EC-56FCA59DDC22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7554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52F5E-54B1-493C-A8EC-56FCA59DDC22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4137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52F5E-54B1-493C-A8EC-56FCA59DDC22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8568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52F5E-54B1-493C-A8EC-56FCA59DDC22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0192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52F5E-54B1-493C-A8EC-56FCA59DDC22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667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52F5E-54B1-493C-A8EC-56FCA59DDC22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27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52F5E-54B1-493C-A8EC-56FCA59DDC22}" type="slidenum">
              <a:rPr lang="ru-RU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635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52F5E-54B1-493C-A8EC-56FCA59DDC22}" type="slidenum">
              <a:rPr lang="ru-RU" smtClean="0"/>
              <a:pPr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747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52F5E-54B1-493C-A8EC-56FCA59DDC22}" type="slidenum">
              <a:rPr lang="ru-RU" smtClean="0"/>
              <a:pPr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9819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8B44B4-8A59-4247-A73F-0EA3BD31722C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8C3DF0-3E39-41C6-AF0A-F4DE5BCA67E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740945-AE74-4E97-BC73-8B93EA020ED2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D9BE2-D30B-476E-B33D-EECC05711F8D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2752629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2ED3D-AE6F-4B50-891F-AF21B83345F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C0DED-1D59-4565-971A-72EFE641D4CE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40551-6719-423A-A66C-EADCFD3CF8BE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23E2B-451B-462D-9AA6-D649AC1A16B2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3286FB-90DD-4C52-BDAA-6C75EDF76CF8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CA5CD5-649D-499F-9CFC-13BE9103EA3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8EA64-D86A-4AB4-8F7C-B33916CCFDE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13FA5-84CB-4ECE-A5D5-BD24261976F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57C1408-2C2B-4E95-8ED4-2A456171D074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hyperlink" Target="mailto:rfompurga@udm.ne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18" Type="http://schemas.openxmlformats.org/officeDocument/2006/relationships/diagramLayout" Target="../diagrams/layout10.xml"/><Relationship Id="rId3" Type="http://schemas.openxmlformats.org/officeDocument/2006/relationships/diagramLayout" Target="../diagrams/layout7.xml"/><Relationship Id="rId21" Type="http://schemas.microsoft.com/office/2007/relationships/diagramDrawing" Target="../diagrams/drawing10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17" Type="http://schemas.openxmlformats.org/officeDocument/2006/relationships/diagramData" Target="../diagrams/data10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20" Type="http://schemas.openxmlformats.org/officeDocument/2006/relationships/diagramColors" Target="../diagrams/colors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19" Type="http://schemas.openxmlformats.org/officeDocument/2006/relationships/diagramQuickStyle" Target="../diagrams/quickStyle10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13" Type="http://schemas.openxmlformats.org/officeDocument/2006/relationships/diagramData" Target="../diagrams/data15.xml"/><Relationship Id="rId18" Type="http://schemas.openxmlformats.org/officeDocument/2006/relationships/diagramData" Target="../diagrams/data16.xml"/><Relationship Id="rId3" Type="http://schemas.openxmlformats.org/officeDocument/2006/relationships/diagramData" Target="../diagrams/data13.xml"/><Relationship Id="rId21" Type="http://schemas.openxmlformats.org/officeDocument/2006/relationships/diagramColors" Target="../diagrams/colors16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17" Type="http://schemas.microsoft.com/office/2007/relationships/diagramDrawing" Target="../diagrams/drawing15.xml"/><Relationship Id="rId2" Type="http://schemas.openxmlformats.org/officeDocument/2006/relationships/notesSlide" Target="../notesSlides/notesSlide7.xml"/><Relationship Id="rId16" Type="http://schemas.openxmlformats.org/officeDocument/2006/relationships/diagramColors" Target="../diagrams/colors15.xml"/><Relationship Id="rId20" Type="http://schemas.openxmlformats.org/officeDocument/2006/relationships/diagramQuickStyle" Target="../diagrams/quickStyl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4.xml"/><Relationship Id="rId19" Type="http://schemas.openxmlformats.org/officeDocument/2006/relationships/diagramLayout" Target="../diagrams/layout16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Relationship Id="rId14" Type="http://schemas.openxmlformats.org/officeDocument/2006/relationships/diagramLayout" Target="../diagrams/layout15.xml"/><Relationship Id="rId22" Type="http://schemas.microsoft.com/office/2007/relationships/diagramDrawing" Target="../diagrams/drawing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rrowheads="1"/>
          </p:cNvSpPr>
          <p:nvPr>
            <p:ph idx="1"/>
          </p:nvPr>
        </p:nvSpPr>
        <p:spPr>
          <a:xfrm>
            <a:off x="481744" y="1143000"/>
            <a:ext cx="8229600" cy="4683125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dirty="0" smtClean="0">
              <a:solidFill>
                <a:srgbClr val="FF33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ru-RU" b="1" dirty="0" smtClean="0">
              <a:solidFill>
                <a:srgbClr val="FF3300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</a:rPr>
              <a:t>БЮДЖЕТ ДЛЯ ГРАЖДАН</a:t>
            </a: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  <a:t>(решение Совета депутатов муниципального образования «Малопургинский район» от 15 декабря 2017 года № 13-6-114 «О бюджете муниципального образования «Малопургинский район» на 2018 год и на плановый период 2019 и 2020 годов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)</a:t>
            </a: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3144" y="304800"/>
            <a:ext cx="8686800" cy="838200"/>
          </a:xfrm>
          <a:noFill/>
          <a:ln>
            <a:solidFill>
              <a:schemeClr val="accent1">
                <a:alpha val="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eaLnBrk="1" hangingPunct="1">
              <a:lnSpc>
                <a:spcPct val="70000"/>
              </a:lnSpc>
            </a:pP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Муниципальное образование </a:t>
            </a:r>
            <a:b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</a:rPr>
              <a:t>«Малопургинский район»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5410200"/>
            <a:ext cx="8278688" cy="1331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финансов администрации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униципального образования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«Малопургинский район»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53000" y="5410200"/>
            <a:ext cx="3624681" cy="1331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Телефон (34138) 4-12-79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Факс         (34138) 4-12-79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E-mail       </a:t>
            </a:r>
            <a:r>
              <a:rPr lang="en-US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rfompurga@udm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net</a:t>
            </a:r>
            <a:endParaRPr lang="en-US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        427820,УР, с.Малая Пурга, пл.Победы,д.1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Начальник управления финансов  Минагулова Р.Р.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68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2817" y="304800"/>
            <a:ext cx="7696200" cy="941387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Основа формирования проекта бюджета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1000" y="3390314"/>
            <a:ext cx="1901484" cy="2629485"/>
          </a:xfrm>
          <a:prstGeom prst="round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49000">
                <a:schemeClr val="bg2"/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  <a:reflection blurRad="6350" stA="50000" endA="300" endPos="55500" dist="50800" dir="5400000" sy="-100000" algn="bl" rotWithShape="0"/>
          </a:effectLst>
          <a:scene3d>
            <a:camera prst="isometricOffAxis1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Бюджетное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Послание Президента Российской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Федерации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Федеральному Собранию Российской Федерации от 03 декабря 2015 года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38400" y="3429000"/>
            <a:ext cx="1993900" cy="2590799"/>
          </a:xfrm>
          <a:prstGeom prst="round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49000">
                <a:schemeClr val="bg2"/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  <a:reflection blurRad="6350" stA="50000" endA="300" endPos="55500" dist="50800" dir="5400000" sy="-100000" algn="bl" rotWithShape="0"/>
          </a:effectLst>
          <a:scene3d>
            <a:camera prst="isometricOffAxis1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Указы Президента Российской Федерации от 07 мая 2012 г. №№596-606,от 1 июня 2012 г. №761, от 28 декабря2012г.№1688</a:t>
            </a:r>
          </a:p>
          <a:p>
            <a:pPr algn="ctr"/>
            <a:endParaRPr lang="ru-RU" sz="1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13618" y="3276598"/>
            <a:ext cx="2091982" cy="2743201"/>
          </a:xfrm>
          <a:prstGeom prst="round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43000">
                <a:schemeClr val="bg1"/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  <a:reflection blurRad="6350" stA="50000" endA="300" endPos="55500" dist="50800" dir="5400000" sy="-100000" algn="bl" rotWithShape="0"/>
          </a:effectLst>
          <a:scene3d>
            <a:camera prst="isometricOffAxis1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Указ Главы Удмуртской Республики от 02.10.17 г. №310 «Об основных направлениях бюджетной и налоговой политики УР на 2018 и на плановый период 2019 и 2020</a:t>
            </a:r>
          </a:p>
          <a:p>
            <a:pPr algn="ctr">
              <a:lnSpc>
                <a:spcPct val="90000"/>
              </a:lnSpc>
            </a:pP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годов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05600" y="3200399"/>
            <a:ext cx="2133600" cy="2704513"/>
          </a:xfrm>
          <a:prstGeom prst="round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43000">
                <a:schemeClr val="bg1"/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  <a:reflection blurRad="6350" stA="50000" endA="300" endPos="55500" dist="50800" dir="5400000" sy="-100000" algn="bl" rotWithShape="0"/>
          </a:effectLst>
          <a:scene3d>
            <a:camera prst="isometricOffAxis1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развития МО «Малопургинский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айон» на 2018-2020 годы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1000" y="1447800"/>
            <a:ext cx="8458200" cy="1143000"/>
          </a:xfrm>
          <a:prstGeom prst="round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43000">
                <a:schemeClr val="bg1"/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  <a:effectLst>
            <a:innerShdw blurRad="114300">
              <a:prstClr val="black"/>
            </a:inn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основу формирования бюджетных проектировок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положены: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143000" y="2590800"/>
            <a:ext cx="381000" cy="799514"/>
          </a:xfrm>
          <a:prstGeom prst="downArrow">
            <a:avLst/>
          </a:prstGeom>
          <a:gradFill>
            <a:gsLst>
              <a:gs pos="0">
                <a:srgbClr val="FF0000"/>
              </a:gs>
              <a:gs pos="43000">
                <a:schemeClr val="bg1"/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3168650" y="2590800"/>
            <a:ext cx="387350" cy="838200"/>
          </a:xfrm>
          <a:prstGeom prst="downArrow">
            <a:avLst/>
          </a:prstGeom>
          <a:gradFill>
            <a:gsLst>
              <a:gs pos="0">
                <a:srgbClr val="FF0000"/>
              </a:gs>
              <a:gs pos="43000">
                <a:schemeClr val="bg1"/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435600" y="2590800"/>
            <a:ext cx="381000" cy="698497"/>
          </a:xfrm>
          <a:prstGeom prst="downArrow">
            <a:avLst/>
          </a:prstGeom>
          <a:gradFill>
            <a:gsLst>
              <a:gs pos="0">
                <a:srgbClr val="FF0000"/>
              </a:gs>
              <a:gs pos="43000">
                <a:schemeClr val="bg1"/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480300" y="2590800"/>
            <a:ext cx="381000" cy="685798"/>
          </a:xfrm>
          <a:prstGeom prst="downArrow">
            <a:avLst/>
          </a:prstGeom>
          <a:gradFill>
            <a:gsLst>
              <a:gs pos="0">
                <a:srgbClr val="FF0000"/>
              </a:gs>
              <a:gs pos="43000">
                <a:schemeClr val="bg1"/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4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077200" cy="788987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Основные показатели социально-экономического развития  муниципального образования «Малопургинский район»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4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163113347"/>
              </p:ext>
            </p:extLst>
          </p:nvPr>
        </p:nvGraphicFramePr>
        <p:xfrm>
          <a:off x="228600" y="1143000"/>
          <a:ext cx="8686799" cy="5448072"/>
        </p:xfrm>
        <a:graphic>
          <a:graphicData uri="http://schemas.openxmlformats.org/drawingml/2006/table">
            <a:tbl>
              <a:tblPr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{616DA210-FB5B-4158-B5E0-FEB733F419BA}</a:tableStyleId>
              </a:tblPr>
              <a:tblGrid>
                <a:gridCol w="1756146"/>
                <a:gridCol w="682255"/>
                <a:gridCol w="762000"/>
                <a:gridCol w="685800"/>
                <a:gridCol w="838200"/>
                <a:gridCol w="762000"/>
                <a:gridCol w="838200"/>
                <a:gridCol w="762000"/>
                <a:gridCol w="838200"/>
                <a:gridCol w="761998"/>
              </a:tblGrid>
              <a:tr h="35878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 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прогноз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прогноз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прогноз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46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вариант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вариант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вариант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вариант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вариант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вариант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6895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Объём</a:t>
                      </a:r>
                      <a:r>
                        <a:rPr lang="ru-RU" sz="1200" b="1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отгруженной продукции (работ,  услуг)</a:t>
                      </a: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 в ценах соот.лет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2915,8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2875,5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3042,3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3106,4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3133,9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3268,6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3303,9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3476,1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7731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 валовой продукции сельского хозяйства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 в ценах соотв.лет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1466,9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1590,9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1656,5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1672,9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1678,1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1711,6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1723,7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1766,8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7731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Фонд оплаты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труда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 в ценах соотв.лет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1228,4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1246,8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1330,3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1341,5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1386,2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1409,9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1463,8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1508,6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1546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Номинальная начисленная средняя заработная плата одного работника по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крупным 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средним организациям ( в среднем за период)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21642,4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23089,5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25006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25052,1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6406,3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26605,3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27964,3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28520,9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848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населения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тыс.чел.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33,53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33,50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33,50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33,51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33,49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33,52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33,49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33,52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1546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зарегистрированной безработицы от трудоспособного населения в трудоспособном возрасте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2984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добычи нефти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тонн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4"/>
          <p:cNvSpPr>
            <a:spLocks noChangeArrowheads="1"/>
          </p:cNvSpPr>
          <p:nvPr/>
        </p:nvSpPr>
        <p:spPr bwMode="auto">
          <a:xfrm>
            <a:off x="2895600" y="762000"/>
            <a:ext cx="3352800" cy="990600"/>
          </a:xfrm>
          <a:prstGeom prst="flowChartAlternateProcess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53000">
                <a:schemeClr val="accent3">
                  <a:tint val="60000"/>
                  <a:satMod val="130000"/>
                  <a:lumMod val="100000"/>
                </a:schemeClr>
              </a:gs>
              <a:gs pos="100000">
                <a:schemeClr val="accent3">
                  <a:tint val="96000"/>
                  <a:lumMod val="108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0000FF"/>
                </a:solidFill>
              </a:rPr>
              <a:t>БЮДЖЕТ</a:t>
            </a:r>
          </a:p>
        </p:txBody>
      </p:sp>
      <p:sp>
        <p:nvSpPr>
          <p:cNvPr id="5123" name="AutoShape 35"/>
          <p:cNvSpPr>
            <a:spLocks noChangeArrowheads="1"/>
          </p:cNvSpPr>
          <p:nvPr/>
        </p:nvSpPr>
        <p:spPr bwMode="auto">
          <a:xfrm>
            <a:off x="838200" y="1981200"/>
            <a:ext cx="3657600" cy="1143000"/>
          </a:xfrm>
          <a:prstGeom prst="flowChartAlternate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ru-RU" sz="2000" b="1" dirty="0">
              <a:solidFill>
                <a:srgbClr val="0000FF"/>
              </a:solidFill>
            </a:endParaRPr>
          </a:p>
          <a:p>
            <a:pPr algn="ctr"/>
            <a:r>
              <a:rPr lang="ru-RU" sz="2000" b="1" dirty="0">
                <a:solidFill>
                  <a:srgbClr val="0000FF"/>
                </a:solidFill>
              </a:rPr>
              <a:t>ДОХОДЫ</a:t>
            </a:r>
            <a:br>
              <a:rPr lang="ru-RU" sz="2000" b="1" dirty="0">
                <a:solidFill>
                  <a:srgbClr val="0000FF"/>
                </a:solidFill>
              </a:rPr>
            </a:br>
            <a:r>
              <a:rPr lang="ru-RU" sz="2000" b="1" dirty="0">
                <a:solidFill>
                  <a:srgbClr val="0000FF"/>
                </a:solidFill>
              </a:rPr>
              <a:t>поступающие от населения,</a:t>
            </a:r>
          </a:p>
          <a:p>
            <a:pPr algn="ctr"/>
            <a:r>
              <a:rPr lang="ru-RU" sz="2000" b="1" dirty="0">
                <a:solidFill>
                  <a:srgbClr val="0000FF"/>
                </a:solidFill>
              </a:rPr>
              <a:t>организаций средства в бюджет</a:t>
            </a:r>
          </a:p>
          <a:p>
            <a:pPr algn="ctr"/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5124" name="AutoShape 36"/>
          <p:cNvSpPr>
            <a:spLocks noChangeArrowheads="1"/>
          </p:cNvSpPr>
          <p:nvPr/>
        </p:nvSpPr>
        <p:spPr bwMode="auto">
          <a:xfrm>
            <a:off x="4876800" y="1981200"/>
            <a:ext cx="3581400" cy="1066800"/>
          </a:xfrm>
          <a:prstGeom prst="flowChartAlternateProcess">
            <a:avLst/>
          </a:prstGeom>
          <a:solidFill>
            <a:srgbClr val="FF9900">
              <a:alpha val="4784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1800" b="1" dirty="0">
                <a:solidFill>
                  <a:srgbClr val="0000FF"/>
                </a:solidFill>
              </a:rPr>
              <a:t>РАСХОДЫ</a:t>
            </a:r>
          </a:p>
          <a:p>
            <a:pPr algn="ctr"/>
            <a:r>
              <a:rPr lang="ru-RU" sz="2000" b="1" dirty="0">
                <a:solidFill>
                  <a:srgbClr val="0000FF"/>
                </a:solidFill>
              </a:rPr>
              <a:t>выплачиваемые из </a:t>
            </a:r>
          </a:p>
          <a:p>
            <a:pPr algn="ctr"/>
            <a:r>
              <a:rPr lang="ru-RU" sz="2000" b="1" dirty="0">
                <a:solidFill>
                  <a:srgbClr val="0000FF"/>
                </a:solidFill>
              </a:rPr>
              <a:t>бюджета денежные средства</a:t>
            </a:r>
          </a:p>
        </p:txBody>
      </p:sp>
      <p:sp>
        <p:nvSpPr>
          <p:cNvPr id="5125" name="AutoShape 39"/>
          <p:cNvSpPr>
            <a:spLocks noChangeArrowheads="1"/>
          </p:cNvSpPr>
          <p:nvPr/>
        </p:nvSpPr>
        <p:spPr bwMode="auto">
          <a:xfrm>
            <a:off x="990600" y="3352800"/>
            <a:ext cx="3200400" cy="609600"/>
          </a:xfrm>
          <a:prstGeom prst="flowChartAlternateProcess">
            <a:avLst/>
          </a:prstGeom>
          <a:solidFill>
            <a:srgbClr val="C5B3F7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1800" b="1" dirty="0"/>
              <a:t>налоговые доходы</a:t>
            </a:r>
          </a:p>
        </p:txBody>
      </p:sp>
      <p:sp>
        <p:nvSpPr>
          <p:cNvPr id="5126" name="AutoShape 40"/>
          <p:cNvSpPr>
            <a:spLocks noChangeArrowheads="1"/>
          </p:cNvSpPr>
          <p:nvPr/>
        </p:nvSpPr>
        <p:spPr bwMode="auto">
          <a:xfrm>
            <a:off x="990600" y="4114800"/>
            <a:ext cx="3200400" cy="1066800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1800" b="1" dirty="0"/>
              <a:t>неналоговые поступления </a:t>
            </a:r>
          </a:p>
          <a:p>
            <a:pPr algn="ctr"/>
            <a:r>
              <a:rPr lang="ru-RU" sz="1800" b="1" dirty="0"/>
              <a:t>(пошлины, доходы от </a:t>
            </a:r>
          </a:p>
          <a:p>
            <a:pPr algn="ctr"/>
            <a:r>
              <a:rPr lang="ru-RU" sz="1800" b="1" dirty="0"/>
              <a:t>продажи имущества,</a:t>
            </a:r>
          </a:p>
          <a:p>
            <a:pPr algn="ctr"/>
            <a:r>
              <a:rPr lang="ru-RU" sz="1800" b="1" dirty="0"/>
              <a:t>штрафы и т.п.</a:t>
            </a:r>
          </a:p>
        </p:txBody>
      </p:sp>
      <p:sp>
        <p:nvSpPr>
          <p:cNvPr id="5127" name="AutoShape 41"/>
          <p:cNvSpPr>
            <a:spLocks noChangeArrowheads="1"/>
          </p:cNvSpPr>
          <p:nvPr/>
        </p:nvSpPr>
        <p:spPr bwMode="auto">
          <a:xfrm>
            <a:off x="990600" y="5486400"/>
            <a:ext cx="3124200" cy="533400"/>
          </a:xfrm>
          <a:prstGeom prst="flowChartAlternate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1800" b="1" dirty="0"/>
              <a:t>безвозмездные поступления</a:t>
            </a:r>
          </a:p>
        </p:txBody>
      </p:sp>
      <p:sp>
        <p:nvSpPr>
          <p:cNvPr id="5128" name="Line 44"/>
          <p:cNvSpPr>
            <a:spLocks noChangeShapeType="1"/>
          </p:cNvSpPr>
          <p:nvPr/>
        </p:nvSpPr>
        <p:spPr bwMode="auto">
          <a:xfrm flipH="1">
            <a:off x="609600" y="2514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5129" name="Line 45"/>
          <p:cNvSpPr>
            <a:spLocks noChangeShapeType="1"/>
          </p:cNvSpPr>
          <p:nvPr/>
        </p:nvSpPr>
        <p:spPr bwMode="auto">
          <a:xfrm>
            <a:off x="609600" y="25146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5130" name="Line 47"/>
          <p:cNvSpPr>
            <a:spLocks noChangeShapeType="1"/>
          </p:cNvSpPr>
          <p:nvPr/>
        </p:nvSpPr>
        <p:spPr bwMode="auto">
          <a:xfrm>
            <a:off x="609600" y="3657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5131" name="Line 49"/>
          <p:cNvSpPr>
            <a:spLocks noChangeShapeType="1"/>
          </p:cNvSpPr>
          <p:nvPr/>
        </p:nvSpPr>
        <p:spPr bwMode="auto">
          <a:xfrm>
            <a:off x="609600" y="4648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5132" name="Line 50"/>
          <p:cNvSpPr>
            <a:spLocks noChangeShapeType="1"/>
          </p:cNvSpPr>
          <p:nvPr/>
        </p:nvSpPr>
        <p:spPr bwMode="auto">
          <a:xfrm flipV="1">
            <a:off x="609600" y="5867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5133" name="AutoShape 52"/>
          <p:cNvSpPr>
            <a:spLocks noChangeArrowheads="1"/>
          </p:cNvSpPr>
          <p:nvPr/>
        </p:nvSpPr>
        <p:spPr bwMode="auto">
          <a:xfrm>
            <a:off x="1905000" y="990600"/>
            <a:ext cx="914400" cy="990600"/>
          </a:xfrm>
          <a:custGeom>
            <a:avLst/>
            <a:gdLst>
              <a:gd name="T0" fmla="*/ 27107473 w 21600"/>
              <a:gd name="T1" fmla="*/ 0 h 21600"/>
              <a:gd name="T2" fmla="*/ 27107473 w 21600"/>
              <a:gd name="T3" fmla="*/ 25571195 h 21600"/>
              <a:gd name="T4" fmla="*/ 5801064 w 21600"/>
              <a:gd name="T5" fmla="*/ 45430012 h 21600"/>
              <a:gd name="T6" fmla="*/ 38709597 w 21600"/>
              <a:gd name="T7" fmla="*/ 12785620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gradFill>
            <a:gsLst>
              <a:gs pos="0">
                <a:schemeClr val="bg2">
                  <a:lumMod val="50000"/>
                </a:schemeClr>
              </a:gs>
              <a:gs pos="53000">
                <a:schemeClr val="accent3">
                  <a:tint val="60000"/>
                  <a:satMod val="130000"/>
                  <a:lumMod val="100000"/>
                </a:schemeClr>
              </a:gs>
              <a:gs pos="100000">
                <a:schemeClr val="accent3">
                  <a:tint val="96000"/>
                  <a:lumMod val="108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134" name="AutoShape 57"/>
          <p:cNvSpPr>
            <a:spLocks noChangeArrowheads="1"/>
          </p:cNvSpPr>
          <p:nvPr/>
        </p:nvSpPr>
        <p:spPr bwMode="auto">
          <a:xfrm rot="5400000">
            <a:off x="6362700" y="952500"/>
            <a:ext cx="838200" cy="1066800"/>
          </a:xfrm>
          <a:custGeom>
            <a:avLst/>
            <a:gdLst>
              <a:gd name="T0" fmla="*/ 22777815 w 21600"/>
              <a:gd name="T1" fmla="*/ 0 h 21600"/>
              <a:gd name="T2" fmla="*/ 22777815 w 21600"/>
              <a:gd name="T3" fmla="*/ 29656548 h 21600"/>
              <a:gd name="T4" fmla="*/ 4874521 w 21600"/>
              <a:gd name="T5" fmla="*/ 52688072 h 21600"/>
              <a:gd name="T6" fmla="*/ 32526815 w 21600"/>
              <a:gd name="T7" fmla="*/ 14828274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gradFill>
            <a:gsLst>
              <a:gs pos="0">
                <a:schemeClr val="bg2">
                  <a:lumMod val="50000"/>
                </a:schemeClr>
              </a:gs>
              <a:gs pos="53000">
                <a:schemeClr val="accent3">
                  <a:tint val="60000"/>
                  <a:satMod val="130000"/>
                  <a:lumMod val="100000"/>
                </a:schemeClr>
              </a:gs>
              <a:gs pos="100000">
                <a:schemeClr val="accent3">
                  <a:tint val="96000"/>
                  <a:lumMod val="108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135" name="AutoShape 58"/>
          <p:cNvSpPr>
            <a:spLocks noChangeArrowheads="1"/>
          </p:cNvSpPr>
          <p:nvPr/>
        </p:nvSpPr>
        <p:spPr bwMode="auto">
          <a:xfrm>
            <a:off x="4876800" y="3429000"/>
            <a:ext cx="3657600" cy="2590800"/>
          </a:xfrm>
          <a:prstGeom prst="flowChartAlternateProcess">
            <a:avLst/>
          </a:prstGeom>
          <a:solidFill>
            <a:srgbClr val="FF9933">
              <a:alpha val="5294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ru-RU" sz="1800" b="1" dirty="0"/>
              <a:t>-общегосударственные вопросы;</a:t>
            </a:r>
          </a:p>
          <a:p>
            <a:r>
              <a:rPr lang="ru-RU" sz="1800" b="1" dirty="0"/>
              <a:t>-национальная оборона;</a:t>
            </a:r>
          </a:p>
          <a:p>
            <a:r>
              <a:rPr lang="ru-RU" sz="1800" b="1" dirty="0"/>
              <a:t>-национальная безопасность;</a:t>
            </a:r>
          </a:p>
          <a:p>
            <a:r>
              <a:rPr lang="ru-RU" sz="1800" b="1" dirty="0"/>
              <a:t>-национальная экономика;</a:t>
            </a:r>
          </a:p>
          <a:p>
            <a:r>
              <a:rPr lang="ru-RU" sz="1800" b="1" dirty="0"/>
              <a:t>-ЖКХ;</a:t>
            </a:r>
          </a:p>
          <a:p>
            <a:r>
              <a:rPr lang="ru-RU" sz="1800" b="1" dirty="0"/>
              <a:t>-образование;</a:t>
            </a:r>
          </a:p>
          <a:p>
            <a:r>
              <a:rPr lang="ru-RU" sz="1800" b="1" dirty="0"/>
              <a:t>-культура;</a:t>
            </a:r>
          </a:p>
          <a:p>
            <a:r>
              <a:rPr lang="ru-RU" sz="1800" b="1" dirty="0"/>
              <a:t>-здравоохранение;</a:t>
            </a:r>
          </a:p>
          <a:p>
            <a:r>
              <a:rPr lang="ru-RU" sz="1800" b="1" dirty="0"/>
              <a:t>-социальная политика и др.</a:t>
            </a:r>
          </a:p>
        </p:txBody>
      </p:sp>
      <p:sp>
        <p:nvSpPr>
          <p:cNvPr id="5136" name="Line 59"/>
          <p:cNvSpPr>
            <a:spLocks noChangeShapeType="1"/>
          </p:cNvSpPr>
          <p:nvPr/>
        </p:nvSpPr>
        <p:spPr bwMode="auto">
          <a:xfrm>
            <a:off x="8458200" y="2514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5137" name="Line 60"/>
          <p:cNvSpPr>
            <a:spLocks noChangeShapeType="1"/>
          </p:cNvSpPr>
          <p:nvPr/>
        </p:nvSpPr>
        <p:spPr bwMode="auto">
          <a:xfrm>
            <a:off x="8686800" y="25146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5138" name="Line 61"/>
          <p:cNvSpPr>
            <a:spLocks noChangeShapeType="1"/>
          </p:cNvSpPr>
          <p:nvPr/>
        </p:nvSpPr>
        <p:spPr bwMode="auto">
          <a:xfrm flipH="1">
            <a:off x="8534400" y="4724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2"/>
          <p:cNvSpPr>
            <a:spLocks noChangeArrowheads="1"/>
          </p:cNvSpPr>
          <p:nvPr/>
        </p:nvSpPr>
        <p:spPr bwMode="auto">
          <a:xfrm>
            <a:off x="4479925" y="3230563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14339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 eaLnBrk="1" hangingPunct="1"/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</a:rPr>
              <a:t>ДОХОДЫ – РАСХОДЫ = ДЕФИЦИТ (ПРОФИЦИТ)</a:t>
            </a: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7000"/>
                    </a14:imgEffect>
                    <a14:imgEffect>
                      <a14:colorTemperature colorTemp="7200"/>
                    </a14:imgEffect>
                    <a14:imgEffect>
                      <a14:saturation sat="185000"/>
                    </a14:imgEffect>
                  </a14:imgLayer>
                </a14:imgProps>
              </a:ext>
            </a:extLst>
          </a:blip>
          <a:srcRect l="2" t="9648" r="542" b="4183"/>
          <a:stretch/>
        </p:blipFill>
        <p:spPr bwMode="auto">
          <a:xfrm>
            <a:off x="269875" y="990600"/>
            <a:ext cx="8640000" cy="5552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50165933"/>
              </p:ext>
            </p:extLst>
          </p:nvPr>
        </p:nvGraphicFramePr>
        <p:xfrm>
          <a:off x="228600" y="1295400"/>
          <a:ext cx="86868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2847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186698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6"/>
          <p:cNvSpPr>
            <a:spLocks noChangeArrowheads="1"/>
          </p:cNvSpPr>
          <p:nvPr/>
        </p:nvSpPr>
        <p:spPr bwMode="auto">
          <a:xfrm>
            <a:off x="1981200" y="1066800"/>
            <a:ext cx="5181600" cy="1828800"/>
          </a:xfrm>
          <a:prstGeom prst="flowChartAlternateProcess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49000">
                <a:schemeClr val="accent3">
                  <a:tint val="60000"/>
                  <a:satMod val="130000"/>
                  <a:lumMod val="100000"/>
                </a:schemeClr>
              </a:gs>
              <a:gs pos="100000">
                <a:schemeClr val="accent3">
                  <a:tint val="96000"/>
                  <a:lumMod val="108000"/>
                </a:schemeClr>
              </a:gs>
            </a:gsLst>
            <a:lin ang="5400000" scaled="0"/>
          </a:gradFill>
          <a:ln>
            <a:solidFill>
              <a:schemeClr val="tx1"/>
            </a:solidFill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i="1" u="sng" dirty="0">
                <a:solidFill>
                  <a:srgbClr val="C00000"/>
                </a:solidFill>
              </a:rPr>
              <a:t>Межбюджетные трансферты </a:t>
            </a:r>
            <a:r>
              <a:rPr lang="ru-RU" sz="2000" b="1" i="1" u="sng" dirty="0" smtClean="0">
                <a:solidFill>
                  <a:srgbClr val="C00000"/>
                </a:solidFill>
              </a:rPr>
              <a:t>– </a:t>
            </a:r>
            <a:r>
              <a:rPr lang="ru-RU" sz="2000" b="1" i="1" dirty="0" smtClean="0"/>
              <a:t>средства, </a:t>
            </a:r>
          </a:p>
          <a:p>
            <a:pPr algn="ctr"/>
            <a:r>
              <a:rPr lang="ru-RU" sz="2000" b="1" i="1" dirty="0" smtClean="0"/>
              <a:t>предоставляемые одним бюджетом </a:t>
            </a:r>
          </a:p>
          <a:p>
            <a:pPr algn="ctr"/>
            <a:r>
              <a:rPr lang="ru-RU" sz="2000" b="1" i="1" dirty="0" smtClean="0"/>
              <a:t>бюджетной системы Российской </a:t>
            </a:r>
          </a:p>
          <a:p>
            <a:pPr algn="ctr"/>
            <a:r>
              <a:rPr lang="ru-RU" sz="2000" b="1" i="1" dirty="0" smtClean="0"/>
              <a:t>Федерации другому бюджету бюджетной </a:t>
            </a:r>
          </a:p>
          <a:p>
            <a:pPr algn="ctr"/>
            <a:r>
              <a:rPr lang="ru-RU" sz="2000" b="1" i="1" dirty="0" smtClean="0"/>
              <a:t>системы Российской Федерации</a:t>
            </a:r>
            <a:endParaRPr lang="ru-RU" sz="2000" b="1" i="1" dirty="0"/>
          </a:p>
        </p:txBody>
      </p:sp>
      <p:sp>
        <p:nvSpPr>
          <p:cNvPr id="7171" name="AutoShape 7"/>
          <p:cNvSpPr>
            <a:spLocks noChangeArrowheads="1"/>
          </p:cNvSpPr>
          <p:nvPr/>
        </p:nvSpPr>
        <p:spPr bwMode="auto">
          <a:xfrm>
            <a:off x="533400" y="3505200"/>
            <a:ext cx="2667000" cy="2286000"/>
          </a:xfrm>
          <a:prstGeom prst="flowChartAlternateProcess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52000">
                <a:schemeClr val="accent3">
                  <a:tint val="60000"/>
                  <a:satMod val="130000"/>
                  <a:lumMod val="100000"/>
                </a:schemeClr>
              </a:gs>
              <a:gs pos="100000">
                <a:schemeClr val="accent3">
                  <a:tint val="96000"/>
                  <a:lumMod val="108000"/>
                </a:schemeClr>
              </a:gs>
            </a:gsLst>
          </a:gradFill>
          <a:ln>
            <a:solidFill>
              <a:schemeClr val="tx1"/>
            </a:solidFill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Дотации (от лат. «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 -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дар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пожертвование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Предоставляется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опреде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конкретной цели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их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AutoShape 8"/>
          <p:cNvSpPr>
            <a:spLocks noChangeArrowheads="1"/>
          </p:cNvSpPr>
          <p:nvPr/>
        </p:nvSpPr>
        <p:spPr bwMode="auto">
          <a:xfrm>
            <a:off x="3352800" y="3505200"/>
            <a:ext cx="2590800" cy="2286000"/>
          </a:xfrm>
          <a:prstGeom prst="flowChartAlternateProcess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52000">
                <a:schemeClr val="accent3">
                  <a:tint val="60000"/>
                  <a:satMod val="130000"/>
                  <a:lumMod val="100000"/>
                </a:schemeClr>
              </a:gs>
              <a:gs pos="100000">
                <a:schemeClr val="accent3">
                  <a:tint val="96000"/>
                  <a:lumMod val="108000"/>
                </a:schemeClr>
              </a:gs>
            </a:gsLst>
          </a:gradFill>
          <a:ln>
            <a:solidFill>
              <a:schemeClr val="tx1"/>
            </a:solidFill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Субвенции (от лат.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Sub-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venire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приходить на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помощь)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Предоставляются на фи-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нансирование «передан-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ных» другим публично-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правовым образованиям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полномочий</a:t>
            </a:r>
          </a:p>
        </p:txBody>
      </p:sp>
      <p:sp>
        <p:nvSpPr>
          <p:cNvPr id="7173" name="AutoShape 9"/>
          <p:cNvSpPr>
            <a:spLocks noChangeArrowheads="1"/>
          </p:cNvSpPr>
          <p:nvPr/>
        </p:nvSpPr>
        <p:spPr bwMode="auto">
          <a:xfrm>
            <a:off x="6172200" y="3505200"/>
            <a:ext cx="2590800" cy="2286000"/>
          </a:xfrm>
          <a:prstGeom prst="flowChartAlternateProcess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40000">
                <a:schemeClr val="accent3">
                  <a:tint val="60000"/>
                  <a:satMod val="130000"/>
                  <a:lumMod val="100000"/>
                </a:schemeClr>
              </a:gs>
              <a:gs pos="100000">
                <a:schemeClr val="accent3">
                  <a:tint val="96000"/>
                  <a:lumMod val="108000"/>
                </a:schemeClr>
              </a:gs>
            </a:gsLst>
          </a:gradFill>
          <a:ln>
            <a:solidFill>
              <a:schemeClr val="tx1"/>
            </a:solidFill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Субсидии (от лат.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Subsiduim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 - поддержка)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Предоставляются на усло-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виях долевого софинанси-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рования расходов других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бюджетов</a:t>
            </a:r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 flipV="1">
            <a:off x="1651000" y="2895600"/>
            <a:ext cx="116840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7175" name="Line 11"/>
          <p:cNvSpPr>
            <a:spLocks noChangeShapeType="1"/>
          </p:cNvSpPr>
          <p:nvPr/>
        </p:nvSpPr>
        <p:spPr bwMode="auto">
          <a:xfrm flipH="1" flipV="1">
            <a:off x="6324600" y="28956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7176" name="Line 13"/>
          <p:cNvSpPr>
            <a:spLocks noChangeShapeType="1"/>
          </p:cNvSpPr>
          <p:nvPr/>
        </p:nvSpPr>
        <p:spPr bwMode="auto">
          <a:xfrm>
            <a:off x="4572000" y="2895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8600" y="15240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ДОХОДЫ БЮДЖЕТА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8153400" cy="1295400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 eaLnBrk="1" hangingPunct="1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Распределение налогов, уплачиваемых жителями Малопургинского района между бюджетами бюджетной системы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4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219" name="AutoShape 4"/>
          <p:cNvSpPr>
            <a:spLocks noChangeArrowheads="1"/>
          </p:cNvSpPr>
          <p:nvPr/>
        </p:nvSpPr>
        <p:spPr bwMode="auto">
          <a:xfrm>
            <a:off x="609600" y="4953000"/>
            <a:ext cx="1676400" cy="838200"/>
          </a:xfrm>
          <a:prstGeom prst="flowChartProcess">
            <a:avLst/>
          </a:prstGeom>
          <a:solidFill>
            <a:srgbClr val="00B0F0">
              <a:alpha val="83000"/>
            </a:srgbClr>
          </a:solidFill>
          <a:ln w="9525">
            <a:solidFill>
              <a:srgbClr val="00B0F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b="1" dirty="0"/>
              <a:t>Налог на доходы</a:t>
            </a:r>
          </a:p>
          <a:p>
            <a:pPr algn="ctr"/>
            <a:r>
              <a:rPr lang="ru-RU" b="1" dirty="0"/>
              <a:t>физических лиц</a:t>
            </a:r>
          </a:p>
        </p:txBody>
      </p:sp>
      <p:sp>
        <p:nvSpPr>
          <p:cNvPr id="9220" name="AutoShape 5"/>
          <p:cNvSpPr>
            <a:spLocks noChangeArrowheads="1"/>
          </p:cNvSpPr>
          <p:nvPr/>
        </p:nvSpPr>
        <p:spPr bwMode="auto">
          <a:xfrm>
            <a:off x="2590800" y="4953000"/>
            <a:ext cx="1600200" cy="838200"/>
          </a:xfrm>
          <a:prstGeom prst="flowChartProcess">
            <a:avLst/>
          </a:prstGeom>
          <a:solidFill>
            <a:srgbClr val="FF9900">
              <a:alpha val="83920"/>
            </a:srgbClr>
          </a:solidFill>
          <a:ln w="9525">
            <a:solidFill>
              <a:srgbClr val="FFC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b="1" dirty="0"/>
              <a:t>Транспортный</a:t>
            </a:r>
          </a:p>
          <a:p>
            <a:pPr algn="ctr"/>
            <a:r>
              <a:rPr lang="ru-RU" b="1" dirty="0"/>
              <a:t> налог</a:t>
            </a:r>
          </a:p>
        </p:txBody>
      </p:sp>
      <p:sp>
        <p:nvSpPr>
          <p:cNvPr id="9221" name="AutoShape 6"/>
          <p:cNvSpPr>
            <a:spLocks noChangeArrowheads="1"/>
          </p:cNvSpPr>
          <p:nvPr/>
        </p:nvSpPr>
        <p:spPr bwMode="auto">
          <a:xfrm>
            <a:off x="4572000" y="4953000"/>
            <a:ext cx="1752600" cy="838200"/>
          </a:xfrm>
          <a:prstGeom prst="flowChartProcess">
            <a:avLst/>
          </a:prstGeom>
          <a:solidFill>
            <a:srgbClr val="339933">
              <a:alpha val="70195"/>
            </a:srgbClr>
          </a:solidFill>
          <a:ln w="9525">
            <a:solidFill>
              <a:srgbClr val="92D05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1800" b="1" dirty="0"/>
              <a:t>Земельный </a:t>
            </a:r>
          </a:p>
          <a:p>
            <a:pPr algn="ctr"/>
            <a:r>
              <a:rPr lang="ru-RU" sz="1800" b="1" dirty="0"/>
              <a:t>налог</a:t>
            </a:r>
          </a:p>
        </p:txBody>
      </p:sp>
      <p:sp>
        <p:nvSpPr>
          <p:cNvPr id="9222" name="AutoShape 7"/>
          <p:cNvSpPr>
            <a:spLocks noChangeArrowheads="1"/>
          </p:cNvSpPr>
          <p:nvPr/>
        </p:nvSpPr>
        <p:spPr bwMode="auto">
          <a:xfrm>
            <a:off x="6629400" y="4953000"/>
            <a:ext cx="1752600" cy="838200"/>
          </a:xfrm>
          <a:prstGeom prst="flowChartProcess">
            <a:avLst/>
          </a:prstGeom>
          <a:solidFill>
            <a:srgbClr val="F88A74">
              <a:alpha val="72156"/>
            </a:srgbClr>
          </a:solidFill>
          <a:ln w="9525">
            <a:solidFill>
              <a:srgbClr val="F88A74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ru-RU" sz="1800" b="1" dirty="0"/>
              <a:t>Налог на </a:t>
            </a:r>
          </a:p>
          <a:p>
            <a:pPr algn="ctr">
              <a:lnSpc>
                <a:spcPct val="90000"/>
              </a:lnSpc>
            </a:pPr>
            <a:r>
              <a:rPr lang="ru-RU" sz="1800" b="1" dirty="0"/>
              <a:t>имущество </a:t>
            </a:r>
          </a:p>
          <a:p>
            <a:pPr algn="ctr">
              <a:lnSpc>
                <a:spcPct val="90000"/>
              </a:lnSpc>
            </a:pPr>
            <a:r>
              <a:rPr lang="ru-RU" sz="1800" b="1" dirty="0"/>
              <a:t>физических лиц</a:t>
            </a:r>
          </a:p>
        </p:txBody>
      </p:sp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val="2068807158"/>
              </p:ext>
            </p:extLst>
          </p:nvPr>
        </p:nvGraphicFramePr>
        <p:xfrm>
          <a:off x="0" y="1066800"/>
          <a:ext cx="3124200" cy="347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2" name="Схема 31"/>
          <p:cNvGraphicFramePr/>
          <p:nvPr>
            <p:extLst>
              <p:ext uri="{D42A27DB-BD31-4B8C-83A1-F6EECF244321}">
                <p14:modId xmlns:p14="http://schemas.microsoft.com/office/powerpoint/2010/main" val="469287255"/>
              </p:ext>
            </p:extLst>
          </p:nvPr>
        </p:nvGraphicFramePr>
        <p:xfrm>
          <a:off x="2438400" y="1524000"/>
          <a:ext cx="29718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4" name="Схема 33"/>
          <p:cNvGraphicFramePr/>
          <p:nvPr>
            <p:extLst>
              <p:ext uri="{D42A27DB-BD31-4B8C-83A1-F6EECF244321}">
                <p14:modId xmlns:p14="http://schemas.microsoft.com/office/powerpoint/2010/main" val="3751604763"/>
              </p:ext>
            </p:extLst>
          </p:nvPr>
        </p:nvGraphicFramePr>
        <p:xfrm>
          <a:off x="4800600" y="1676400"/>
          <a:ext cx="25146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35" name="Схема 34"/>
          <p:cNvGraphicFramePr/>
          <p:nvPr>
            <p:extLst>
              <p:ext uri="{D42A27DB-BD31-4B8C-83A1-F6EECF244321}">
                <p14:modId xmlns:p14="http://schemas.microsoft.com/office/powerpoint/2010/main" val="2056165601"/>
              </p:ext>
            </p:extLst>
          </p:nvPr>
        </p:nvGraphicFramePr>
        <p:xfrm>
          <a:off x="6705600" y="1905000"/>
          <a:ext cx="21336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457200"/>
            <a:ext cx="8686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Бюджет муниципального образования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«</a:t>
            </a:r>
            <a:r>
              <a:rPr lang="ru-RU" sz="2800" b="1" dirty="0" err="1">
                <a:solidFill>
                  <a:srgbClr val="002060"/>
                </a:solidFill>
              </a:rPr>
              <a:t>Малопургинский</a:t>
            </a:r>
            <a:r>
              <a:rPr lang="ru-RU" sz="2800" b="1" dirty="0">
                <a:solidFill>
                  <a:srgbClr val="002060"/>
                </a:solidFill>
              </a:rPr>
              <a:t> район»</a:t>
            </a:r>
          </a:p>
          <a:p>
            <a:pPr algn="ctr"/>
            <a:r>
              <a:rPr lang="ru-RU" sz="1800" b="1" dirty="0">
                <a:solidFill>
                  <a:srgbClr val="002060"/>
                </a:solidFill>
              </a:rPr>
              <a:t>утвержден решением Совета депутатов муниципального образования</a:t>
            </a:r>
          </a:p>
          <a:p>
            <a:pPr algn="ctr"/>
            <a:r>
              <a:rPr lang="ru-RU" sz="1800" b="1" dirty="0">
                <a:solidFill>
                  <a:srgbClr val="002060"/>
                </a:solidFill>
              </a:rPr>
              <a:t>«</a:t>
            </a:r>
            <a:r>
              <a:rPr lang="ru-RU" sz="1800" b="1" dirty="0" err="1">
                <a:solidFill>
                  <a:srgbClr val="002060"/>
                </a:solidFill>
              </a:rPr>
              <a:t>Малопургинский</a:t>
            </a:r>
            <a:r>
              <a:rPr lang="ru-RU" sz="1800" b="1" dirty="0">
                <a:solidFill>
                  <a:srgbClr val="002060"/>
                </a:solidFill>
              </a:rPr>
              <a:t> район» от 15 декабря </a:t>
            </a:r>
            <a:r>
              <a:rPr lang="ru-RU" sz="1800" b="1" dirty="0" smtClean="0">
                <a:solidFill>
                  <a:srgbClr val="002060"/>
                </a:solidFill>
              </a:rPr>
              <a:t>2017  </a:t>
            </a:r>
            <a:r>
              <a:rPr lang="ru-RU" sz="1800" b="1" dirty="0">
                <a:solidFill>
                  <a:srgbClr val="002060"/>
                </a:solidFill>
              </a:rPr>
              <a:t>года </a:t>
            </a:r>
            <a:r>
              <a:rPr lang="ru-RU" sz="1800" b="1" dirty="0" smtClean="0">
                <a:solidFill>
                  <a:srgbClr val="002060"/>
                </a:solidFill>
              </a:rPr>
              <a:t>№ 13-6-114 «</a:t>
            </a:r>
            <a:r>
              <a:rPr lang="ru-RU" sz="1800" b="1" dirty="0">
                <a:solidFill>
                  <a:srgbClr val="002060"/>
                </a:solidFill>
              </a:rPr>
              <a:t>О бюджете муниципального образования «</a:t>
            </a:r>
            <a:r>
              <a:rPr lang="ru-RU" sz="1800" b="1" dirty="0" err="1">
                <a:solidFill>
                  <a:srgbClr val="002060"/>
                </a:solidFill>
              </a:rPr>
              <a:t>Малопургинский</a:t>
            </a:r>
            <a:r>
              <a:rPr lang="ru-RU" sz="1800" b="1" dirty="0">
                <a:solidFill>
                  <a:srgbClr val="002060"/>
                </a:solidFill>
              </a:rPr>
              <a:t> район»</a:t>
            </a:r>
          </a:p>
          <a:p>
            <a:pPr algn="ctr"/>
            <a:r>
              <a:rPr lang="ru-RU" sz="1800" b="1" dirty="0">
                <a:solidFill>
                  <a:srgbClr val="002060"/>
                </a:solidFill>
              </a:rPr>
              <a:t>на </a:t>
            </a:r>
            <a:r>
              <a:rPr lang="ru-RU" sz="1800" b="1" dirty="0" smtClean="0">
                <a:solidFill>
                  <a:srgbClr val="002060"/>
                </a:solidFill>
              </a:rPr>
              <a:t>2018 </a:t>
            </a:r>
            <a:r>
              <a:rPr lang="ru-RU" sz="1800" b="1" dirty="0">
                <a:solidFill>
                  <a:srgbClr val="002060"/>
                </a:solidFill>
              </a:rPr>
              <a:t>год и на плановый период </a:t>
            </a:r>
            <a:r>
              <a:rPr lang="ru-RU" sz="1800" b="1" dirty="0" smtClean="0">
                <a:solidFill>
                  <a:srgbClr val="002060"/>
                </a:solidFill>
              </a:rPr>
              <a:t>2019 </a:t>
            </a:r>
            <a:r>
              <a:rPr lang="ru-RU" sz="1800" b="1" dirty="0">
                <a:solidFill>
                  <a:srgbClr val="002060"/>
                </a:solidFill>
              </a:rPr>
              <a:t>и </a:t>
            </a:r>
            <a:r>
              <a:rPr lang="ru-RU" sz="1800" b="1" dirty="0" smtClean="0">
                <a:solidFill>
                  <a:srgbClr val="002060"/>
                </a:solidFill>
              </a:rPr>
              <a:t>2020 </a:t>
            </a:r>
            <a:r>
              <a:rPr lang="ru-RU" sz="1800" b="1" dirty="0">
                <a:solidFill>
                  <a:srgbClr val="002060"/>
                </a:solidFill>
              </a:rPr>
              <a:t>годов»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37642" y="3048000"/>
            <a:ext cx="7774632" cy="2057400"/>
          </a:xfrm>
          <a:prstGeom prst="roundRect">
            <a:avLst/>
          </a:prstGeom>
          <a:gradFill>
            <a:gsLst>
              <a:gs pos="2000">
                <a:schemeClr val="accent6">
                  <a:lumMod val="75000"/>
                </a:schemeClr>
              </a:gs>
              <a:gs pos="14000">
                <a:srgbClr val="C5B3F7"/>
              </a:gs>
              <a:gs pos="70000">
                <a:schemeClr val="bg1"/>
              </a:gs>
              <a:gs pos="100000">
                <a:schemeClr val="accent1"/>
              </a:gs>
            </a:gsLst>
            <a:lin ang="16200000" scaled="1"/>
          </a:gradFill>
          <a:ln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Публичные слушания по проекту бюджета муниципального образования «Малопургинский район» на 2018 год и на плановый период 2019 и 2020 год проведены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 декабря 2017 года.</a:t>
            </a:r>
          </a:p>
        </p:txBody>
      </p:sp>
    </p:spTree>
    <p:extLst>
      <p:ext uri="{BB962C8B-B14F-4D97-AF65-F5344CB8AC3E}">
        <p14:creationId xmlns:p14="http://schemas.microsoft.com/office/powerpoint/2010/main" val="222404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906931"/>
              </p:ext>
            </p:extLst>
          </p:nvPr>
        </p:nvGraphicFramePr>
        <p:xfrm>
          <a:off x="228600" y="1143000"/>
          <a:ext cx="8686799" cy="548639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rgbClr val="000000">
                      <a:alpha val="46000"/>
                    </a:srgbClr>
                  </a:outerShdw>
                </a:effectLst>
                <a:tableStyleId>{616DA210-FB5B-4158-B5E0-FEB733F419BA}</a:tableStyleId>
              </a:tblPr>
              <a:tblGrid>
                <a:gridCol w="856107"/>
                <a:gridCol w="3051125"/>
                <a:gridCol w="1517657"/>
                <a:gridCol w="1517657"/>
                <a:gridCol w="1744253"/>
              </a:tblGrid>
              <a:tr h="79066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 (тыс. руб.)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 (тыс. руб.)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 (тыс. руб.)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41543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Общий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объем доходов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798 407,7</a:t>
                      </a: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797 266,2</a:t>
                      </a: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802 004,2</a:t>
                      </a: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40203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800 049,7</a:t>
                      </a: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797 266,2</a:t>
                      </a: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802 004,2</a:t>
                      </a: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54380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Верхний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предел муниципального долга муниципального образования «Малопургинский район»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48 607,4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46 035,8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43 462,8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54380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Предельный объем муниципального долга муниципального образования «Малопургинский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район»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90 592,3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48 607,4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46 035,8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79066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 (-)/</a:t>
                      </a:r>
                    </a:p>
                    <a:p>
                      <a:pPr algn="l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ПРОФИЦИТ (+)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-1 642,0</a:t>
                      </a: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066800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проекта бюджета муниципального образования «Малопургинский район»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2018 год и на плановый период 2019 и 2020 годов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88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75829697"/>
              </p:ext>
            </p:extLst>
          </p:nvPr>
        </p:nvGraphicFramePr>
        <p:xfrm>
          <a:off x="228600" y="1524000"/>
          <a:ext cx="86868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8600" y="228600"/>
            <a:ext cx="8839200" cy="1066800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поступления налоговых и неналоговых доходов в бюджет муниципального образования</a:t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«Малопургинский район» за 2011-2020 годы</a:t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45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209800"/>
            <a:ext cx="8610600" cy="4144963"/>
          </a:xfrm>
        </p:spPr>
        <p:txBody>
          <a:bodyPr>
            <a:normAutofit/>
          </a:bodyPr>
          <a:lstStyle/>
          <a:p>
            <a:pPr>
              <a:buClrTx/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Малопургинский район с центром в с. Малая Пурга образован 15 июля 1929 года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Площадь 1223,2 кв. км.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состав района входит 15 муниципальных образований сельских поселений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Население на 01.01.2017 г. 33661 чел.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Национальный состав: 78,1% - удмурты; 17,8% - русские; 2,4% - татары; 1,2% - другие нации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муниципального образования «Малопургинский район»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00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39825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муниципального образования «Малопургинский район»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2018-2020 годы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25707877"/>
              </p:ext>
            </p:extLst>
          </p:nvPr>
        </p:nvGraphicFramePr>
        <p:xfrm>
          <a:off x="0" y="1447800"/>
          <a:ext cx="3124200" cy="4835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849384154"/>
              </p:ext>
            </p:extLst>
          </p:nvPr>
        </p:nvGraphicFramePr>
        <p:xfrm>
          <a:off x="3352800" y="762000"/>
          <a:ext cx="33528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383763138"/>
              </p:ext>
            </p:extLst>
          </p:nvPr>
        </p:nvGraphicFramePr>
        <p:xfrm>
          <a:off x="2895600" y="2133600"/>
          <a:ext cx="6096000" cy="462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0284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4800" y="152400"/>
            <a:ext cx="8382000" cy="1292225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источники формирования налоговых и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неналоговых доходов бюджета муниципального образования «Малопургинский район» в 2017 - 2020 годах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78416"/>
              </p:ext>
            </p:extLst>
          </p:nvPr>
        </p:nvGraphicFramePr>
        <p:xfrm>
          <a:off x="228600" y="1371600"/>
          <a:ext cx="8686800" cy="518010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654165"/>
                <a:gridCol w="859339"/>
                <a:gridCol w="791796"/>
                <a:gridCol w="704503"/>
                <a:gridCol w="725473"/>
                <a:gridCol w="709772"/>
                <a:gridCol w="793952"/>
                <a:gridCol w="685800"/>
                <a:gridCol w="762000"/>
              </a:tblGrid>
              <a:tr h="30480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cell3D prstMaterial="dkEdge">
                      <a:bevel w="50800" prst="hardEdg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751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b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7828">
                <a:tc vMerge="1"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умма     </a:t>
                      </a:r>
                    </a:p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(оценка)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</a:t>
                      </a:r>
                      <a:r>
                        <a:rPr lang="ru-RU" sz="7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общему</a:t>
                      </a:r>
                    </a:p>
                    <a:p>
                      <a:pPr algn="ctr" fontAlgn="b"/>
                      <a:r>
                        <a:rPr lang="ru-RU" sz="7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объему собственных доходов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умма        (прогноз)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</a:t>
                      </a:r>
                      <a:r>
                        <a:rPr lang="ru-RU" sz="7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общем</a:t>
                      </a:r>
                    </a:p>
                    <a:p>
                      <a:pPr algn="ctr" fontAlgn="b"/>
                      <a:r>
                        <a:rPr lang="ru-RU" sz="7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 </a:t>
                      </a:r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объему собственных доходов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</a:p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(прогноз)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общему объему собственных доходов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умма </a:t>
                      </a:r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(прогноз)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общему объему собственных доходов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170630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Налоговые </a:t>
                      </a:r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неналоговые доходы, всего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188 634,0</a:t>
                      </a: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198 415,4</a:t>
                      </a: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202 388,9</a:t>
                      </a: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205 347,9</a:t>
                      </a: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170630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в </a:t>
                      </a:r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том числе:</a:t>
                      </a:r>
                      <a:endParaRPr lang="ru-RU" sz="1000" b="1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000" b="1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000" b="1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000" b="1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170630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НАЛОГОВЫЕ </a:t>
                      </a:r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178 354,0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94,6</a:t>
                      </a: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185 493,0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93,5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190 730,0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94,2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193 660,0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94,3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170630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из </a:t>
                      </a:r>
                      <a:r>
                        <a:rPr lang="ru-RU" sz="10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них:</a:t>
                      </a:r>
                      <a:endParaRPr lang="ru-RU" sz="1000" b="0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800" b="0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800" b="0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800" b="0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800" b="0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186124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Налог </a:t>
                      </a:r>
                      <a:r>
                        <a:rPr lang="ru-RU" sz="10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доходы физических лиц 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149 750,0</a:t>
                      </a:r>
                      <a:endParaRPr lang="ru-RU" sz="1000" b="0" i="0" u="none" strike="noStrike" baseline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79,4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155 720,0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78,5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158 882,0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78,5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160 548,0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78,2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186124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Акцизы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12 192,0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13 082,0</a:t>
                      </a: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6,6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14 758,0</a:t>
                      </a: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15 131,0</a:t>
                      </a: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186124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Налоги </a:t>
                      </a:r>
                      <a:r>
                        <a:rPr lang="ru-RU" sz="10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совокупный доход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14 220,0</a:t>
                      </a: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14 456,0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14 801,0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15 647,0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7,6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341262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Налоги</a:t>
                      </a:r>
                      <a:r>
                        <a:rPr lang="ru-RU" sz="10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сборы и регулярные платежи за </a:t>
                      </a: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пользование </a:t>
                      </a:r>
                      <a:r>
                        <a:rPr lang="ru-RU" sz="10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природными ресурсами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186124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Государственная </a:t>
                      </a:r>
                      <a:r>
                        <a:rPr lang="ru-RU" sz="10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пошлина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2 172,0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2 215,0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2 259,0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2 304,0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444931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Задолженность </a:t>
                      </a:r>
                      <a:r>
                        <a:rPr lang="ru-RU" sz="10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перерасчеты по отмененным </a:t>
                      </a: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налогам</a:t>
                      </a:r>
                      <a:r>
                        <a:rPr lang="ru-RU" sz="10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сборам и иным обязательным </a:t>
                      </a: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платежам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170630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НЕНАЛОГОВЫЕ </a:t>
                      </a:r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10 280,0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5,4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12 922,4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11 658,9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5,8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11 687,9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5,7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444931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Доходы </a:t>
                      </a:r>
                      <a:r>
                        <a:rPr lang="ru-RU" sz="10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использования имущества, </a:t>
                      </a: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находящегося </a:t>
                      </a:r>
                      <a:r>
                        <a:rPr lang="ru-RU" sz="10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государственной и </a:t>
                      </a: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муниципальной </a:t>
                      </a:r>
                      <a:r>
                        <a:rPr lang="ru-RU" sz="10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собственности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4 603,0</a:t>
                      </a: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8 389,6</a:t>
                      </a: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7 353,0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7 343,0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301850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Платежи </a:t>
                      </a:r>
                      <a:r>
                        <a:rPr lang="ru-RU" sz="10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пользование природными ресурсами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325,0</a:t>
                      </a: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263,0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263,0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263,0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329578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Доходы </a:t>
                      </a:r>
                      <a:r>
                        <a:rPr lang="ru-RU" sz="10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оказания платных услуг и компенсации затрат государства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1 400,0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296621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Доходы </a:t>
                      </a:r>
                      <a:r>
                        <a:rPr lang="ru-RU" sz="10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продажи материальных и нематериальных активов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2 000 0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2 100,0</a:t>
                      </a: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2 100,0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1 600,0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170630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Штрафы</a:t>
                      </a:r>
                      <a:r>
                        <a:rPr lang="ru-RU" sz="10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санкции,возмещение ущерба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1 696,0</a:t>
                      </a: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2 069,8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1 842,9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2 381,9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170630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Прочие </a:t>
                      </a:r>
                      <a:r>
                        <a:rPr lang="ru-RU" sz="10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256,0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458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1449399"/>
              </p:ext>
            </p:extLst>
          </p:nvPr>
        </p:nvGraphicFramePr>
        <p:xfrm>
          <a:off x="228600" y="1142999"/>
          <a:ext cx="8686799" cy="54144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5553"/>
                <a:gridCol w="1055406"/>
                <a:gridCol w="1004841"/>
                <a:gridCol w="1105969"/>
                <a:gridCol w="974220"/>
                <a:gridCol w="974220"/>
                <a:gridCol w="1136590"/>
              </a:tblGrid>
              <a:tr h="392996">
                <a:tc rowSpan="2"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трансферта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2019год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0240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 (тыс. руб.)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% к общему объему безвозмезд-ных поступ-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лений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 (тыс. руб.)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% к общему объему безвозмезд-ных поступ-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лений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 (тыс. руб.)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% к обще-му объему безвозмезд-ных поступ-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лений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51744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пос-тупления из бюджета УР</a:t>
                      </a:r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598 850,5</a:t>
                      </a:r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593 735,5</a:t>
                      </a:r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595 514,5</a:t>
                      </a:r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35835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149 718,0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149 718,0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25,2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149 718,0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25,1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35835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56685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Субвенции, всего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449 132,5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74,8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444 017,5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74,6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445 796,5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74,7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71721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на выполнение передаваемых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полномочий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423 721,0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70,6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421 223,8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70,8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423 518,8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71,0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80142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из бюджетов поселений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1 141,8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1 141,8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1 141,8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58621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599 992,3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594 877,3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596 656,3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1"/>
            <a:ext cx="8534400" cy="914399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 в бюджет муниципального образования «Малопругинский район» в 2018-2020 годах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0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6264205"/>
              </p:ext>
            </p:extLst>
          </p:nvPr>
        </p:nvGraphicFramePr>
        <p:xfrm>
          <a:off x="228600" y="1066800"/>
          <a:ext cx="86868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80872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3052464"/>
            <a:ext cx="6553200" cy="461665"/>
          </a:xfrm>
          <a:prstGeom prst="rect">
            <a:avLst/>
          </a:prstGeom>
          <a:gradFill>
            <a:gsLst>
              <a:gs pos="0">
                <a:srgbClr val="FF66FF"/>
              </a:gs>
              <a:gs pos="51000">
                <a:schemeClr val="bg1"/>
              </a:gs>
              <a:gs pos="100000">
                <a:schemeClr val="accent1"/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Расходы бюджета распределены по:</a:t>
            </a:r>
            <a:endParaRPr lang="ru-RU" sz="2400" b="1" dirty="0"/>
          </a:p>
        </p:txBody>
      </p:sp>
      <p:sp>
        <p:nvSpPr>
          <p:cNvPr id="6" name="Овал 5"/>
          <p:cNvSpPr/>
          <p:nvPr/>
        </p:nvSpPr>
        <p:spPr>
          <a:xfrm>
            <a:off x="523875" y="3962400"/>
            <a:ext cx="2552700" cy="1371600"/>
          </a:xfrm>
          <a:prstGeom prst="ellipse">
            <a:avLst/>
          </a:prstGeom>
          <a:gradFill flip="none" rotWithShape="1">
            <a:gsLst>
              <a:gs pos="0">
                <a:srgbClr val="92D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6"/>
              </a:gs>
            </a:gsLst>
            <a:lin ang="5400000" scaled="1"/>
            <a:tileRect/>
          </a:gradFill>
          <a:ln>
            <a:solidFill>
              <a:srgbClr val="00B0F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главным распорядителям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505200" y="3962400"/>
            <a:ext cx="2514600" cy="1371600"/>
          </a:xfrm>
          <a:prstGeom prst="ellipse">
            <a:avLst/>
          </a:prstGeom>
          <a:gradFill>
            <a:gsLst>
              <a:gs pos="0">
                <a:srgbClr val="92D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6"/>
              </a:gs>
            </a:gsLst>
            <a:lin ang="5400000" scaled="1"/>
          </a:gradFill>
          <a:ln>
            <a:solidFill>
              <a:srgbClr val="00B05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разделам бюджетной классификации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324600" y="3962400"/>
            <a:ext cx="2514600" cy="1371600"/>
          </a:xfrm>
          <a:prstGeom prst="ellipse">
            <a:avLst/>
          </a:prstGeom>
          <a:gradFill>
            <a:gsLst>
              <a:gs pos="0">
                <a:srgbClr val="92D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6"/>
              </a:gs>
            </a:gsLst>
            <a:lin ang="5400000" scaled="1"/>
          </a:gradFill>
          <a:ln>
            <a:solidFill>
              <a:srgbClr val="FF0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 муниципальным программам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2438400" y="3514129"/>
            <a:ext cx="1524000" cy="524471"/>
          </a:xfrm>
          <a:prstGeom prst="line">
            <a:avLst/>
          </a:prstGeom>
          <a:ln cmpd="sng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724400" y="3514129"/>
            <a:ext cx="0" cy="448271"/>
          </a:xfrm>
          <a:prstGeom prst="line">
            <a:avLst/>
          </a:prstGeom>
          <a:ln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endCxn id="8" idx="0"/>
          </p:cNvCxnSpPr>
          <p:nvPr/>
        </p:nvCxnSpPr>
        <p:spPr>
          <a:xfrm>
            <a:off x="6477000" y="3514129"/>
            <a:ext cx="1104900" cy="448271"/>
          </a:xfrm>
          <a:prstGeom prst="line">
            <a:avLst/>
          </a:prstGeom>
          <a:ln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7200" y="144780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Расходы бюджета </a:t>
            </a:r>
            <a:r>
              <a:rPr lang="ru-RU" sz="2000" b="1" dirty="0">
                <a:cs typeface="Times New Roman" panose="02020603050405020304" pitchFamily="18" charset="0"/>
              </a:rPr>
              <a:t>– выплачиваемые из бюджета денежные средства</a:t>
            </a:r>
          </a:p>
        </p:txBody>
      </p:sp>
    </p:spTree>
    <p:extLst>
      <p:ext uri="{BB962C8B-B14F-4D97-AF65-F5344CB8AC3E}">
        <p14:creationId xmlns:p14="http://schemas.microsoft.com/office/powerpoint/2010/main" val="208570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6888121"/>
              </p:ext>
            </p:extLst>
          </p:nvPr>
        </p:nvGraphicFramePr>
        <p:xfrm>
          <a:off x="228600" y="1524000"/>
          <a:ext cx="86868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 бюджета муниципального образования «Малопургинский район» в 2018 году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34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7234593"/>
              </p:ext>
            </p:extLst>
          </p:nvPr>
        </p:nvGraphicFramePr>
        <p:xfrm>
          <a:off x="228600" y="2037972"/>
          <a:ext cx="8610600" cy="4591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28472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социальной направленности бюджета муниципального образования «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Малопургинский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на 2018 год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3596788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Образование 83,0%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966193"/>
            <a:ext cx="2589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Культура 11,5%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5941191"/>
            <a:ext cx="3238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Социальная </a:t>
            </a:r>
          </a:p>
          <a:p>
            <a:pPr algn="ctr"/>
            <a:r>
              <a:rPr lang="ru-RU" sz="2000" b="1" dirty="0" smtClean="0"/>
              <a:t>политика  5,1 %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34100" y="34290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/>
              <a:t>Физическая культура и спорт 0,4 %</a:t>
            </a:r>
          </a:p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1447800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>
                <a:solidFill>
                  <a:srgbClr val="0070C0"/>
                </a:solidFill>
              </a:rPr>
              <a:t>Расходы бюджета </a:t>
            </a:r>
            <a:endParaRPr lang="ru-RU" sz="2000" b="1" u="sng" dirty="0" smtClean="0">
              <a:solidFill>
                <a:srgbClr val="0070C0"/>
              </a:solidFill>
            </a:endParaRPr>
          </a:p>
          <a:p>
            <a:pPr algn="ctr"/>
            <a:r>
              <a:rPr lang="ru-RU" sz="2000" b="1" u="sng" dirty="0" smtClean="0">
                <a:solidFill>
                  <a:srgbClr val="0070C0"/>
                </a:solidFill>
              </a:rPr>
              <a:t>ВСЕГО</a:t>
            </a:r>
            <a:endParaRPr lang="ru-RU" sz="2000" b="1" u="sng" dirty="0">
              <a:solidFill>
                <a:srgbClr val="0070C0"/>
              </a:solidFill>
            </a:endParaRPr>
          </a:p>
          <a:p>
            <a:pPr algn="ctr"/>
            <a:r>
              <a:rPr lang="ru-RU" sz="2000" b="1" u="sng" dirty="0" smtClean="0">
                <a:solidFill>
                  <a:srgbClr val="0070C0"/>
                </a:solidFill>
              </a:rPr>
              <a:t>800 049,7 тыс</a:t>
            </a:r>
            <a:r>
              <a:rPr lang="ru-RU" sz="2000" b="1" u="sng" dirty="0">
                <a:solidFill>
                  <a:srgbClr val="0070C0"/>
                </a:solidFill>
              </a:rPr>
              <a:t>. рублей</a:t>
            </a:r>
          </a:p>
          <a:p>
            <a:endParaRPr lang="ru-RU" sz="2000" dirty="0"/>
          </a:p>
        </p:txBody>
      </p:sp>
      <p:sp>
        <p:nvSpPr>
          <p:cNvPr id="12" name="Стрелка вправо 11"/>
          <p:cNvSpPr/>
          <p:nvPr/>
        </p:nvSpPr>
        <p:spPr>
          <a:xfrm rot="20772032">
            <a:off x="6006997" y="3112395"/>
            <a:ext cx="673815" cy="295024"/>
          </a:xfrm>
          <a:prstGeom prst="rightArrow">
            <a:avLst/>
          </a:prstGeom>
          <a:gradFill flip="none" rotWithShape="1">
            <a:gsLst>
              <a:gs pos="0">
                <a:schemeClr val="accent1"/>
              </a:gs>
              <a:gs pos="52000">
                <a:schemeClr val="accent1">
                  <a:tint val="44500"/>
                  <a:satMod val="160000"/>
                </a:schemeClr>
              </a:gs>
              <a:gs pos="100000">
                <a:srgbClr val="FF0000"/>
              </a:gs>
            </a:gsLst>
            <a:lin ang="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8193448">
            <a:off x="6191590" y="4498179"/>
            <a:ext cx="276492" cy="838200"/>
          </a:xfrm>
          <a:prstGeom prst="downArrow">
            <a:avLst/>
          </a:prstGeom>
          <a:gradFill>
            <a:gsLst>
              <a:gs pos="0">
                <a:srgbClr val="FF0000"/>
              </a:gs>
              <a:gs pos="59000">
                <a:schemeClr val="accent1"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6619392">
            <a:off x="2722580" y="2862764"/>
            <a:ext cx="304800" cy="757322"/>
          </a:xfrm>
          <a:prstGeom prst="downArrow">
            <a:avLst/>
          </a:prstGeom>
          <a:gradFill>
            <a:gsLst>
              <a:gs pos="0">
                <a:srgbClr val="FF0000"/>
              </a:gs>
              <a:gs pos="60000">
                <a:schemeClr val="accent1"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3783559">
            <a:off x="2771962" y="4524284"/>
            <a:ext cx="284180" cy="743882"/>
          </a:xfrm>
          <a:prstGeom prst="downArrow">
            <a:avLst/>
          </a:prstGeom>
          <a:gradFill>
            <a:gsLst>
              <a:gs pos="0">
                <a:srgbClr val="FF0000"/>
              </a:gs>
              <a:gs pos="60000">
                <a:schemeClr val="accent1"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33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9751232"/>
              </p:ext>
            </p:extLst>
          </p:nvPr>
        </p:nvGraphicFramePr>
        <p:xfrm>
          <a:off x="247651" y="1129784"/>
          <a:ext cx="8686799" cy="5466039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868680"/>
                <a:gridCol w="3079863"/>
                <a:gridCol w="1184564"/>
                <a:gridCol w="1184564"/>
                <a:gridCol w="1184564"/>
                <a:gridCol w="1184564"/>
              </a:tblGrid>
              <a:tr h="40950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 (оценка)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(прогноз)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(прогноз)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(прогноз)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4800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963 418,6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800 049,7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797 266,2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802 004,2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48001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Обшегосударственные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вопросы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61 577,4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60 779,4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60 507,7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60 422,7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48001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1 423,3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1 549,6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1 567,0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1 624,1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40950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правоохранительная деятельность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7 698,5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4 482,1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4 467,0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4 467,0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48001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04 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экономика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80 455,8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16 018,6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16 568,0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16 941,0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48001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35 020,7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945,0</a:t>
                      </a:r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3 345,8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3 270,8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48001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555 204,2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573 983,2</a:t>
                      </a:r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567 964,2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562 472,6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48001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82 208,5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79 582,2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79 883,6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81 226,0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48001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44 545,7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35 180,5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33 305,0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33 275,4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48001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24 009,3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3 050,3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3 050,3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3 050,3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48001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604,0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496,2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496,2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496,2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40950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230,5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94,0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40950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поселений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70 440,7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18 888,6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17 252,7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16 921,7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48001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Условно-утвержденные расходы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8 850,0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17 830,0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«Малопургинский район» по разделам в 2017-2020 годах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91450" y="802957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    Тыс. 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2636726"/>
              </p:ext>
            </p:extLst>
          </p:nvPr>
        </p:nvGraphicFramePr>
        <p:xfrm>
          <a:off x="228601" y="1524003"/>
          <a:ext cx="8686799" cy="5184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334"/>
                <a:gridCol w="3539066"/>
                <a:gridCol w="1206500"/>
                <a:gridCol w="1045633"/>
                <a:gridCol w="1045633"/>
                <a:gridCol w="1045633"/>
              </a:tblGrid>
              <a:tr h="333474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33347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333474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Обшегосударственные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вопросы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333474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39378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правоохранительная деятельность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333474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04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экономика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333474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333474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57,6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71,7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71,2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70,1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333474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333474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333474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333474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39378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39378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поселений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33347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Условно-утвержденные расходы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252728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образования «Малопургинский район» по разделам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2017-2020 годах в % к общему объему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1686450"/>
              </p:ext>
            </p:extLst>
          </p:nvPr>
        </p:nvGraphicFramePr>
        <p:xfrm>
          <a:off x="457200" y="1523999"/>
          <a:ext cx="2590800" cy="1219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«Малопургинский район» в расчете на душу населения в 2018 году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90875" y="1676400"/>
            <a:ext cx="5562600" cy="9144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i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расходов бюджета муниципального образования «Малопургинский район» приходится на одного жителя района</a:t>
            </a:r>
            <a:endParaRPr lang="ru-RU" b="1" i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2107810"/>
              </p:ext>
            </p:extLst>
          </p:nvPr>
        </p:nvGraphicFramePr>
        <p:xfrm>
          <a:off x="457200" y="2743200"/>
          <a:ext cx="26670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190875" y="2895600"/>
            <a:ext cx="5562600" cy="8382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3000">
                <a:schemeClr val="accent1">
                  <a:tint val="44500"/>
                  <a:satMod val="16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i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расходов бюджета муниципального образования «Малопургинский район» на </a:t>
            </a:r>
            <a:r>
              <a:rPr lang="ru-RU" b="1" i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образование</a:t>
            </a:r>
            <a:r>
              <a:rPr lang="ru-RU" i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приходится на одного жителя района</a:t>
            </a:r>
            <a:endParaRPr lang="ru-RU" i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2433579"/>
              </p:ext>
            </p:extLst>
          </p:nvPr>
        </p:nvGraphicFramePr>
        <p:xfrm>
          <a:off x="762000" y="5334000"/>
          <a:ext cx="22860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200400" y="5562600"/>
            <a:ext cx="5562600" cy="914400"/>
          </a:xfrm>
          <a:prstGeom prst="rect">
            <a:avLst/>
          </a:prstGeom>
          <a:gradFill>
            <a:gsLst>
              <a:gs pos="0">
                <a:srgbClr val="00B050"/>
              </a:gs>
              <a:gs pos="53000">
                <a:schemeClr val="accent1">
                  <a:tint val="44500"/>
                  <a:satMod val="16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i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расходов бюджета муниципального образования «Малопургинский район» на решение </a:t>
            </a:r>
            <a:r>
              <a:rPr lang="ru-RU" b="1" i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общегосударственных вопросов</a:t>
            </a:r>
            <a:r>
              <a:rPr lang="ru-RU" i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приходится на одного жителя района</a:t>
            </a:r>
            <a:endParaRPr lang="ru-RU" i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584403"/>
              </p:ext>
            </p:extLst>
          </p:nvPr>
        </p:nvGraphicFramePr>
        <p:xfrm>
          <a:off x="762000" y="4010025"/>
          <a:ext cx="22860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3190875" y="4191000"/>
            <a:ext cx="5562600" cy="914400"/>
          </a:xfrm>
          <a:prstGeom prst="rect">
            <a:avLst/>
          </a:prstGeom>
          <a:gradFill>
            <a:gsLst>
              <a:gs pos="0">
                <a:srgbClr val="FFFF00"/>
              </a:gs>
              <a:gs pos="53000">
                <a:schemeClr val="accent1">
                  <a:tint val="44500"/>
                  <a:satMod val="16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i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расходов бюджета муниципального образования «Малопургинский район» на </a:t>
            </a:r>
            <a:r>
              <a:rPr lang="ru-RU" b="1" i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культуру</a:t>
            </a:r>
            <a:r>
              <a:rPr lang="ru-RU" i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приходится на одного жителя района</a:t>
            </a:r>
            <a:endParaRPr lang="ru-RU" i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7386182"/>
              </p:ext>
            </p:extLst>
          </p:nvPr>
        </p:nvGraphicFramePr>
        <p:xfrm>
          <a:off x="228600" y="2590800"/>
          <a:ext cx="86868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9906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в области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году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286000"/>
            <a:ext cx="8763000" cy="40011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49000">
                <a:schemeClr val="bg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Расходы на образование, всего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573 983,2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 рублей, в том числе: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7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i?id=211289141-04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655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sz="3400" u="sng" dirty="0" smtClean="0">
                <a:solidFill>
                  <a:srgbClr val="FF0000"/>
                </a:solidFill>
                <a:latin typeface="Times New Roman" pitchFamily="18" charset="0"/>
              </a:rPr>
              <a:t>Б</a:t>
            </a:r>
            <a:r>
              <a:rPr lang="ru-RU" sz="3400" b="1" u="sng" dirty="0" smtClean="0">
                <a:solidFill>
                  <a:srgbClr val="FF0000"/>
                </a:solidFill>
                <a:latin typeface="Times New Roman" pitchFamily="18" charset="0"/>
              </a:rPr>
              <a:t>юджет</a:t>
            </a:r>
            <a:r>
              <a:rPr lang="ru-RU" sz="3400" dirty="0" smtClean="0">
                <a:solidFill>
                  <a:srgbClr val="FF0000"/>
                </a:solidFill>
                <a:latin typeface="Times New Roman" pitchFamily="18" charset="0"/>
              </a:rPr>
              <a:t> 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</a:rPr>
              <a:t>—</a:t>
            </a:r>
            <a:r>
              <a:rPr lang="ru-RU" sz="3400" dirty="0" smtClean="0">
                <a:latin typeface="Times New Roman" pitchFamily="18" charset="0"/>
              </a:rPr>
              <a:t> 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</a:rPr>
              <a:t>(от старонормандского bougette — кошель, сумка, кожаный мешок)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eaLnBrk="1" hangingPunct="1">
              <a:buFont typeface="Wingdings" pitchFamily="2" charset="2"/>
              <a:buNone/>
            </a:pPr>
            <a:endParaRPr lang="ru-RU" sz="3400" dirty="0" smtClean="0">
              <a:solidFill>
                <a:srgbClr val="990000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100" dirty="0" smtClean="0">
                <a:solidFill>
                  <a:srgbClr val="990000"/>
                </a:solidFill>
                <a:latin typeface="Times New Roman" pitchFamily="18" charset="0"/>
              </a:rPr>
              <a:t>     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 eaLnBrk="1" hangingPunct="1"/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</a:rPr>
              <a:t>Что такое бюджет?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0128447"/>
              </p:ext>
            </p:extLst>
          </p:nvPr>
        </p:nvGraphicFramePr>
        <p:xfrm>
          <a:off x="200025" y="1647826"/>
          <a:ext cx="8686800" cy="5002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38328"/>
            <a:ext cx="8686800" cy="125272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в области культуры </a:t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371600"/>
            <a:ext cx="8743951" cy="40011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2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16200000" scaled="1"/>
            <a:tileRect/>
          </a:gradFill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культуру,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79 582,2 тыс. рублей, в том числе: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80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9066457"/>
              </p:ext>
            </p:extLst>
          </p:nvPr>
        </p:nvGraphicFramePr>
        <p:xfrm>
          <a:off x="228600" y="1556266"/>
          <a:ext cx="8686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62128"/>
            <a:ext cx="8686800" cy="804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в области социальной политики в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году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371600"/>
            <a:ext cx="8686800" cy="369332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50000">
                <a:schemeClr val="bg1"/>
              </a:gs>
              <a:gs pos="100000">
                <a:schemeClr val="accent1">
                  <a:lumMod val="75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Общий объем расходов на социальную политику в 2018 году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35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180,5 тыс. рублей</a:t>
            </a: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07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9000" contrast="3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686800" cy="5638800"/>
          </a:xfrm>
          <a:prstGeom prst="roundRect">
            <a:avLst>
              <a:gd name="adj" fmla="val 8594"/>
            </a:avLst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3000">
                <a:schemeClr val="accent1"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305800" cy="788987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такое дорожные фонды?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867400"/>
          </a:xfr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indent="747713" algn="just"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Прогнозный объем расходов дорожного фонда на 2018 год составит   13 082,0 тыс. рублей и на плановый период 2019 и 2020 годов 14 758,0 тыс. рублей и 15 131,0 тыс. рублей соответственно (формируется за счет доходов от поступления акцизов на нефтепродукты).</a:t>
            </a:r>
          </a:p>
          <a:p>
            <a:pPr marL="0" indent="747713" algn="just">
              <a:buNone/>
            </a:pP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747713" algn="just"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Средства дорожного фонда планируется расходовать на:</a:t>
            </a:r>
          </a:p>
          <a:p>
            <a:pPr marL="0" indent="747713" algn="just">
              <a:buNone/>
            </a:pP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1"/>
            <a:ext cx="8686800" cy="609599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асходы дорожного фонда в 2018 - 2020 годах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4800" y="2895600"/>
            <a:ext cx="5562600" cy="3657600"/>
          </a:xfrm>
          <a:prstGeom prst="round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3000">
                <a:schemeClr val="accent1"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16200000" scaled="1"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</a:t>
            </a:r>
            <a:r>
              <a:rPr lang="ru-RU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7 166,0 тыс. рублей в 2018 году</a:t>
            </a:r>
          </a:p>
          <a:p>
            <a:pPr algn="ctr"/>
            <a:r>
              <a:rPr lang="ru-RU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8 556,0 тыс. рублей в 2019 году</a:t>
            </a:r>
          </a:p>
          <a:p>
            <a:pPr algn="ctr"/>
            <a:r>
              <a:rPr lang="ru-RU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8 929,0 тыс. рублей в 2020 году</a:t>
            </a:r>
          </a:p>
          <a:p>
            <a:pPr algn="just">
              <a:buFontTx/>
              <a:buChar char="-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проектирование, проведение государственной экспертизы  проектно- сметной  документации, строительство, реконструкцию, </a:t>
            </a: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капитальный ремонт, ремонт и содержание  автомобильных дорог местного значения;</a:t>
            </a: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-оформление права муниципальной собственности на автомобильные дороги общего пользования местного значения и земельные участки под ними;</a:t>
            </a: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-  приобретение дорожно-эксплуатационной техники и другого имущества, необходимого для строительства, ремонта дорог общего пользования местного значения;</a:t>
            </a: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- установку и обслуживание стационарных комплексов фотовидеофиксации нарушений правил дорожного движения на улично-дорожной сети.</a:t>
            </a: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19800" y="2895600"/>
            <a:ext cx="2895600" cy="3657600"/>
          </a:xfrm>
          <a:prstGeom prst="round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3000">
                <a:schemeClr val="accent1"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16200000" scaled="1"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5 916,0 тыс. рублей  в 2018 году и по </a:t>
            </a:r>
          </a:p>
          <a:p>
            <a:pPr algn="ctr"/>
            <a:r>
              <a:rPr lang="ru-RU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6 202,0 тыс. рублей в 2019 и 2020 годах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направить в виде межбюджетных трансфертов в бюджеты поселений для осуществления мероприятий по содержанию дорог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2583055"/>
              </p:ext>
            </p:extLst>
          </p:nvPr>
        </p:nvGraphicFramePr>
        <p:xfrm>
          <a:off x="228600" y="1066800"/>
          <a:ext cx="8686798" cy="54864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685800"/>
                <a:gridCol w="5791200"/>
                <a:gridCol w="2209798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 (тыс.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440902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r>
                        <a:rPr lang="ru-RU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расходов на реализацию программ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788 781,5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630795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образования и воспитание в муниципальном образовании «Малопургинский район» на 2015-2020 годы</a:t>
                      </a:r>
                      <a:endParaRPr lang="ru-RU" sz="1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576 453,4</a:t>
                      </a:r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793625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здоровья и формирование здорового образа жизни</a:t>
                      </a:r>
                      <a:r>
                        <a:rPr lang="ru-RU" sz="1600" b="0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населения муниципального образования «Малопургинский район» на 2015-2020 годы</a:t>
                      </a:r>
                      <a:endParaRPr lang="ru-RU" sz="1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4 197,3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584196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 в муниципальном образовании «Малопургинский район» на 2015-2020 годы</a:t>
                      </a:r>
                      <a:endParaRPr lang="ru-RU" sz="1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79 382,2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64298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населения муниципального образования «Малопургинский район» на 2015-2020 годы</a:t>
                      </a:r>
                      <a:endParaRPr lang="ru-RU" sz="1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33 459,6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55112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условий для устойчивого экономического развития на 2015-2020 годы</a:t>
                      </a:r>
                      <a:endParaRPr lang="ru-RU" sz="1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1 311,0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72710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безопасности на территории муниципального образования «Малопургинский район» на 2015-2020 годы</a:t>
                      </a:r>
                      <a:endParaRPr lang="ru-RU" sz="1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4 981,2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506064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80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 хозяйство на 2015-2020 годы</a:t>
                      </a:r>
                      <a:endParaRPr lang="ru-RU" sz="1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17 762,6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1"/>
            <a:ext cx="8686800" cy="685799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муниципального образования «Малопургинский  район»  в 2018 году на реализацию муниципальных программ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939271"/>
              </p:ext>
            </p:extLst>
          </p:nvPr>
        </p:nvGraphicFramePr>
        <p:xfrm>
          <a:off x="228600" y="1371600"/>
          <a:ext cx="8686798" cy="5257801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685800"/>
                <a:gridCol w="5791200"/>
                <a:gridCol w="2209798"/>
              </a:tblGrid>
              <a:tr h="43116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 (тыс. руб.)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690105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90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Энергосбережение и повышение энергетической эффективности муниципального образования «Малопургинский район» на 2015-2020 годы</a:t>
                      </a:r>
                      <a:endParaRPr lang="ru-RU" sz="1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396319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</a:t>
                      </a:r>
                      <a:r>
                        <a:rPr lang="ru-RU" sz="1600" b="0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управление</a:t>
                      </a:r>
                      <a:endParaRPr lang="ru-RU" sz="1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69 381,2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824345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Благоустройство и охрана окружающей среды муниципального образования</a:t>
                      </a:r>
                      <a:r>
                        <a:rPr lang="ru-RU" sz="1600" b="0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«Малопургинский район» на 2015-2020 годы</a:t>
                      </a:r>
                      <a:endParaRPr lang="ru-RU" sz="1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1 378,0</a:t>
                      </a:r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69324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Профилактика правонарушений в муниципальном образовании «Малопургинский район» на 2015-2020 годы</a:t>
                      </a:r>
                      <a:endParaRPr lang="ru-RU" sz="1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555654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Противодействие коррупции в муниципальном образовании</a:t>
                      </a:r>
                      <a:r>
                        <a:rPr lang="ru-RU" sz="1600" b="0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«Малопургинский район» на 2016-2020 годы»</a:t>
                      </a:r>
                      <a:endParaRPr lang="ru-RU" sz="1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833481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1" marR="82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Комплексные меры противодействия</a:t>
                      </a:r>
                      <a:r>
                        <a:rPr lang="ru-RU" sz="1600" b="0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злоупотреблению наркотиками и их незаконному обороту в Малопургинском районе</a:t>
                      </a:r>
                      <a:endParaRPr lang="ru-RU" sz="1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1" marR="82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833481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1" marR="82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Профилактика природно-очаговых</a:t>
                      </a:r>
                      <a:r>
                        <a:rPr lang="ru-RU" sz="1600" b="0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инфекций в муниципальном образовании «Малопургинский район» на 2016-2020 годы</a:t>
                      </a:r>
                      <a:endParaRPr lang="ru-RU" sz="1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1" marR="82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90600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муниципального образования «Малопургинский  район»  в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 на реализацию муниципальных программ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(продолжение)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64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86400"/>
          </a:xfrm>
        </p:spPr>
        <p:txBody>
          <a:bodyPr>
            <a:normAutofit fontScale="92500" lnSpcReduction="20000"/>
          </a:bodyPr>
          <a:lstStyle/>
          <a:p>
            <a:pPr>
              <a:buClrTx/>
            </a:pPr>
            <a:r>
              <a:rPr lang="ru-RU" sz="2000" b="1" u="sng" dirty="0" smtClean="0">
                <a:solidFill>
                  <a:srgbClr val="FF0000"/>
                </a:solidFill>
              </a:rPr>
              <a:t>Бюджет муниципального образования </a:t>
            </a:r>
            <a:r>
              <a:rPr lang="ru-RU" sz="2000" dirty="0" smtClean="0">
                <a:solidFill>
                  <a:schemeClr val="tx1"/>
                </a:solidFill>
              </a:rPr>
              <a:t>– фонд денежных средств, предназначенный для финансирования функций, отнесенных к предметам ведения местного самоуправления</a:t>
            </a:r>
            <a:endParaRPr lang="ru-RU" sz="2000" dirty="0">
              <a:solidFill>
                <a:schemeClr val="tx1"/>
              </a:solidFill>
            </a:endParaRPr>
          </a:p>
          <a:p>
            <a:pPr>
              <a:buClrTx/>
            </a:pPr>
            <a:r>
              <a:rPr lang="ru-RU" sz="2000" b="1" u="sng" dirty="0" smtClean="0">
                <a:solidFill>
                  <a:srgbClr val="FF0000"/>
                </a:solidFill>
              </a:rPr>
              <a:t>Бюджет консолидированный </a:t>
            </a:r>
            <a:r>
              <a:rPr lang="ru-RU" sz="2000" dirty="0" smtClean="0">
                <a:solidFill>
                  <a:schemeClr val="tx1"/>
                </a:solidFill>
              </a:rPr>
              <a:t>– включает в себя бюджет района и бюджеты муниципальных образований-поселений, входящих в состав муниципального образования «Малопургинский район»</a:t>
            </a:r>
            <a:endParaRPr lang="ru-RU" sz="2000" dirty="0">
              <a:solidFill>
                <a:schemeClr val="tx1"/>
              </a:solidFill>
            </a:endParaRPr>
          </a:p>
          <a:p>
            <a:pPr>
              <a:buClrTx/>
            </a:pPr>
            <a:r>
              <a:rPr lang="ru-RU" sz="2000" b="1" u="sng" dirty="0" smtClean="0">
                <a:solidFill>
                  <a:srgbClr val="FF0000"/>
                </a:solidFill>
              </a:rPr>
              <a:t>Муниципальный долг </a:t>
            </a:r>
            <a:r>
              <a:rPr lang="ru-RU" sz="2000" dirty="0" smtClean="0">
                <a:solidFill>
                  <a:schemeClr val="tx1"/>
                </a:solidFill>
              </a:rPr>
              <a:t>– обязательства государства (района) по полученным кредитам, предоставленным гарантиям перед кредиторами по обязательствам заемщиков</a:t>
            </a:r>
          </a:p>
          <a:p>
            <a:pPr>
              <a:buClrTx/>
            </a:pPr>
            <a:r>
              <a:rPr lang="ru-RU" sz="2000" b="1" u="sng" dirty="0">
                <a:solidFill>
                  <a:srgbClr val="FF0000"/>
                </a:solidFill>
              </a:rPr>
              <a:t>Муниципальное учреждение </a:t>
            </a:r>
            <a:r>
              <a:rPr lang="ru-RU" sz="2000" dirty="0">
                <a:solidFill>
                  <a:schemeClr val="tx1"/>
                </a:solidFill>
              </a:rPr>
              <a:t>—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некоммерческая организация, созданная Российской Федерацией, субъектом Российской Федерации или муниципальным образованием для оказания муниципальных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услуг, выполнения работ.</a:t>
            </a:r>
          </a:p>
          <a:p>
            <a:pPr>
              <a:buClrTx/>
            </a:pPr>
            <a:r>
              <a:rPr lang="ru-RU" sz="2000" b="1" u="sng" dirty="0">
                <a:solidFill>
                  <a:srgbClr val="FF0000"/>
                </a:solidFill>
              </a:rPr>
              <a:t>Муниципальная программа </a:t>
            </a:r>
            <a:r>
              <a:rPr lang="ru-RU" sz="2000" dirty="0">
                <a:solidFill>
                  <a:schemeClr val="tx1"/>
                </a:solidFill>
              </a:rPr>
              <a:t>— комплекс мероприятий и инструментов муниципальной политики, обеспечивающих в рамках реализации ключевых муниципальных функций достижение приоритетов и целей политики в сфере социально-экономического развития.</a:t>
            </a:r>
          </a:p>
          <a:p>
            <a:pPr>
              <a:buClrTx/>
            </a:pPr>
            <a:r>
              <a:rPr lang="ru-RU" sz="2000" b="1" u="sng" dirty="0">
                <a:solidFill>
                  <a:srgbClr val="FF0000"/>
                </a:solidFill>
              </a:rPr>
              <a:t>Муниципальные услуги (работы) </a:t>
            </a:r>
            <a:r>
              <a:rPr lang="ru-RU" sz="2000" dirty="0">
                <a:solidFill>
                  <a:schemeClr val="tx1"/>
                </a:solidFill>
              </a:rPr>
              <a:t>– работы (услуги), оказываемые (выполняемые) органами местного самоуправления, муниципальными учреждениями и в случаях, установленных законодательством Российской Федерации, иными юридическими лицами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Азбука бюджета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05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4408350"/>
              </p:ext>
            </p:extLst>
          </p:nvPr>
        </p:nvGraphicFramePr>
        <p:xfrm>
          <a:off x="2895600" y="1447800"/>
          <a:ext cx="62484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905000"/>
            <a:ext cx="31242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solidFill>
                  <a:srgbClr val="FF0000"/>
                </a:solidFill>
              </a:rPr>
              <a:t>Бюджетный процесс </a:t>
            </a:r>
            <a:r>
              <a:rPr lang="ru-RU" sz="1800" dirty="0" smtClean="0"/>
              <a:t>- </a:t>
            </a:r>
            <a:r>
              <a:rPr lang="ru-RU" sz="1800" dirty="0"/>
              <a:t>это деятельность органов местного самоуправления и иных участников по составлению и рассмотрению проектов бюджетов, утверждению и исполнению бюджетов, контролю за их исполнением, а также по осуществлению бюджетного учета, составлению, проверке, рассмотрению и утверждению бюджетной отчетности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211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4736983"/>
              </p:ext>
            </p:extLst>
          </p:nvPr>
        </p:nvGraphicFramePr>
        <p:xfrm>
          <a:off x="228600" y="1524000"/>
          <a:ext cx="8686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286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Основные направления бюджетной политики на 2018 год и на плановый период 2019 и 2020 годов</a:t>
            </a:r>
            <a:r>
              <a:rPr lang="ru-RU" sz="2400" b="1" dirty="0" smtClean="0">
                <a:latin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(установлены Постановлением Администрации муниципального образования «Малопургинский район» от 11 октября 2017 года № 1128)</a:t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05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274738"/>
              </p:ext>
            </p:extLst>
          </p:nvPr>
        </p:nvGraphicFramePr>
        <p:xfrm>
          <a:off x="228600" y="1295400"/>
          <a:ext cx="86868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5707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Основные направления бюджетной политики на 2018 год и на плановый период 2019 и 2020 годов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(продолжение)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58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3486422"/>
              </p:ext>
            </p:extLst>
          </p:nvPr>
        </p:nvGraphicFramePr>
        <p:xfrm>
          <a:off x="228600" y="1193800"/>
          <a:ext cx="86868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2847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Основные направления бюджетной политики на 2018 год и на плановый период 2019 и 2020 годов(продолжение)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7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налоговой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на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 и на плановый период 2019 и 2020 годов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9749930"/>
              </p:ext>
            </p:extLst>
          </p:nvPr>
        </p:nvGraphicFramePr>
        <p:xfrm>
          <a:off x="304800" y="1752600"/>
          <a:ext cx="8610600" cy="460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321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11320</TotalTime>
  <Words>3403</Words>
  <Application>Microsoft Office PowerPoint</Application>
  <PresentationFormat>Экран (4:3)</PresentationFormat>
  <Paragraphs>849</Paragraphs>
  <Slides>35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Волна</vt:lpstr>
      <vt:lpstr>Муниципальное образование  «Малопургинский район»</vt:lpstr>
      <vt:lpstr>Основные характеристики муниципального образования «Малопургинский район»</vt:lpstr>
      <vt:lpstr>Что такое бюджет?</vt:lpstr>
      <vt:lpstr>Азбука бюджета</vt:lpstr>
      <vt:lpstr>Бюджетный процесс</vt:lpstr>
      <vt:lpstr>Основные направления бюджетной политики на 2018 год и на плановый период 2019 и 2020 годов (установлены Постановлением Администрации муниципального образования «Малопургинский район» от 11 октября 2017 года № 1128) </vt:lpstr>
      <vt:lpstr>Основные направления бюджетной политики на 2018 год и на плановый период 2019 и 2020 годов(продолжение)</vt:lpstr>
      <vt:lpstr>Основные направления бюджетной политики на 2018 год и на плановый период 2019 и 2020 годов(продолжение)</vt:lpstr>
      <vt:lpstr>Основные направления налоговой политики на 2018 год и на плановый период 2019 и 2020 годов</vt:lpstr>
      <vt:lpstr>Основа формирования проекта бюджета</vt:lpstr>
      <vt:lpstr> Основные показатели социально-экономического развития  муниципального образования «Малопургинский район» </vt:lpstr>
      <vt:lpstr>Презентация PowerPoint</vt:lpstr>
      <vt:lpstr>ДОХОДЫ – РАСХОДЫ = ДЕФИЦИТ (ПРОФИЦИТ)</vt:lpstr>
      <vt:lpstr>ДОХОДЫ БЮДЖЕТА</vt:lpstr>
      <vt:lpstr>Презентация PowerPoint</vt:lpstr>
      <vt:lpstr>  Распределение налогов, уплачиваемых жителями Малопургинского района между бюджетами бюджетной системы </vt:lpstr>
      <vt:lpstr>Презентация PowerPoint</vt:lpstr>
      <vt:lpstr>     Основные характеристики проекта бюджета муниципального образования «Малопургинский район» на 2018 год и на плановый период 2019 и 2020 годов                                                                                                                     </vt:lpstr>
      <vt:lpstr>   Динамика поступления налоговых и неналоговых доходов в бюджет муниципального образования «Малопургинский район» за 2011-2020 годы                                                                                                   тыс. рублей                                                                                                                                                                                            </vt:lpstr>
      <vt:lpstr>Структура доходов бюджета муниципального образования «Малопургинский район»  на 2018-2020 годы</vt:lpstr>
      <vt:lpstr>Основные источники формирования налоговых и  неналоговых доходов бюджета муниципального образования «Малопургинский район» в 2017 - 2020 годах</vt:lpstr>
      <vt:lpstr>Безвозмездные поступления  в бюджет муниципального образования «Малопругинский район» в 2018-2020 годах</vt:lpstr>
      <vt:lpstr>Расходы бюджета</vt:lpstr>
      <vt:lpstr>Структура расходов  бюджета муниципального образования «Малопургинский район» в 2018 году</vt:lpstr>
      <vt:lpstr>Расходы социальной направленности бюджета муниципального образования «Малопургинский район» на 2018 год</vt:lpstr>
      <vt:lpstr>Расходы бюджета муниципального образования «Малопургинский район» по разделам в 2017-2020 годах</vt:lpstr>
      <vt:lpstr>Структура расходов бюджета муниципального образования «Малопургинский район» по разделам в 2017-2020 годах в % к общему объему</vt:lpstr>
      <vt:lpstr>Расходы бюджета муниципального образования «Малопургинский район» в расчете на душу населения в 2018 году</vt:lpstr>
      <vt:lpstr>Основные направления расходов в области образования в 2018 году</vt:lpstr>
      <vt:lpstr>Основные направления расходов в области культуры  в 2018 году </vt:lpstr>
      <vt:lpstr>Основные направления расходов в области социальной политики в 2018 году</vt:lpstr>
      <vt:lpstr>Что такое дорожные фонды?</vt:lpstr>
      <vt:lpstr>Расходы дорожного фонда в 2018 - 2020 годах</vt:lpstr>
      <vt:lpstr>Расходы муниципального образования «Малопургинский  район»  в 2018 году на реализацию муниципальных программ</vt:lpstr>
      <vt:lpstr>Расходы муниципального образования «Малопургинский  район»  в 2018 году на реализацию муниципальных программ (продолжение)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933</cp:revision>
  <cp:lastPrinted>2016-11-22T10:27:33Z</cp:lastPrinted>
  <dcterms:created xsi:type="dcterms:W3CDTF">1601-01-01T00:00:00Z</dcterms:created>
  <dcterms:modified xsi:type="dcterms:W3CDTF">2017-12-20T07:53:26Z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