
<file path=[Content_Types].xml><?xml version="1.0" encoding="utf-8"?>
<Types xmlns="http://schemas.openxmlformats.org/package/2006/content-types">
  <Default Extension="bin" ContentType="application/vnd.ms-office.activeX"/>
  <Default Extension="jpeg" ContentType="image/jpeg"/>
  <Default Extension="wmf" ContentType="image/x-wmf"/>
  <Default Extension="emf" ContentType="image/x-emf"/>
  <Default Extension="xls" ContentType="application/vnd.ms-excel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activeX/activeX1.xml" ContentType="application/vnd.ms-office.activeX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embeddings/oleObject1.bin" ContentType="application/vnd.openxmlformats-officedocument.oleObject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0" r:id="rId1"/>
  </p:sldMasterIdLst>
  <p:notesMasterIdLst>
    <p:notesMasterId r:id="rId24"/>
  </p:notesMasterIdLst>
  <p:sldIdLst>
    <p:sldId id="256" r:id="rId2"/>
    <p:sldId id="315" r:id="rId3"/>
    <p:sldId id="316" r:id="rId4"/>
    <p:sldId id="318" r:id="rId5"/>
    <p:sldId id="314" r:id="rId6"/>
    <p:sldId id="319" r:id="rId7"/>
    <p:sldId id="271" r:id="rId8"/>
    <p:sldId id="272" r:id="rId9"/>
    <p:sldId id="273" r:id="rId10"/>
    <p:sldId id="288" r:id="rId11"/>
    <p:sldId id="299" r:id="rId12"/>
    <p:sldId id="300" r:id="rId13"/>
    <p:sldId id="277" r:id="rId14"/>
    <p:sldId id="306" r:id="rId15"/>
    <p:sldId id="307" r:id="rId16"/>
    <p:sldId id="308" r:id="rId17"/>
    <p:sldId id="278" r:id="rId18"/>
    <p:sldId id="301" r:id="rId19"/>
    <p:sldId id="302" r:id="rId20"/>
    <p:sldId id="303" r:id="rId21"/>
    <p:sldId id="285" r:id="rId22"/>
    <p:sldId id="286" r:id="rId23"/>
  </p:sldIdLst>
  <p:sldSz cx="9144000" cy="6858000" type="screen4x3"/>
  <p:notesSz cx="6797675" cy="987425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6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31B6FD"/>
    <a:srgbClr val="F273AF"/>
    <a:srgbClr val="4584D3"/>
    <a:srgbClr val="DBFDEB"/>
    <a:srgbClr val="CCFFCC"/>
    <a:srgbClr val="98A32D"/>
    <a:srgbClr val="FFFFFF"/>
    <a:srgbClr val="DCEEA7"/>
    <a:srgbClr val="DAB8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Стиль из темы 1 - акцент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DA37D80-6434-44D0-A028-1B22A696006F}" styleName="Светлый стиль 3 - акцент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E8B1032C-EA38-4F05-BA0D-38AFFFC7BED3}" styleName="Светлый стиль 3 - акцент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451" autoAdjust="0"/>
  </p:normalViewPr>
  <p:slideViewPr>
    <p:cSldViewPr>
      <p:cViewPr varScale="1">
        <p:scale>
          <a:sx n="104" d="100"/>
          <a:sy n="104" d="100"/>
        </p:scale>
        <p:origin x="-1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9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978C9E23-D4B0-11CE-BF2D-00AA003F40D0}" ax:persistence="persistStorage" r:id="rId1"/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2235055314347389"/>
          <c:y val="0.182610755386346"/>
          <c:w val="0.45958005249343825"/>
          <c:h val="0.6315780479363156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2018 год</c:v>
                </c:pt>
              </c:strCache>
            </c:strRef>
          </c:tx>
          <c:explosion val="16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spPr>
              <a:solidFill>
                <a:srgbClr val="00B050"/>
              </a:solidFill>
            </c:spPr>
          </c:dPt>
          <c:dPt>
            <c:idx val="2"/>
            <c:bubble3D val="0"/>
            <c:spPr>
              <a:solidFill>
                <a:srgbClr val="FF66FF"/>
              </a:solidFill>
            </c:spPr>
          </c:dPt>
          <c:cat>
            <c:strRef>
              <c:f>Лист1!$A$2:$A$4</c:f>
              <c:strCache>
                <c:ptCount val="3"/>
                <c:pt idx="0">
                  <c:v>Налоговые доходы</c:v>
                </c:pt>
                <c:pt idx="1">
                  <c:v>Неналоговые доходы</c:v>
                </c:pt>
                <c:pt idx="2">
                  <c:v>Безвозмездные поступления</c:v>
                </c:pt>
              </c:strCache>
            </c:strRef>
          </c:cat>
          <c:val>
            <c:numRef>
              <c:f>Лист1!$B$2:$B$4</c:f>
              <c:numCache>
                <c:formatCode>#,##0.0</c:formatCode>
                <c:ptCount val="3"/>
                <c:pt idx="0">
                  <c:v>19</c:v>
                </c:pt>
                <c:pt idx="1">
                  <c:v>1</c:v>
                </c:pt>
                <c:pt idx="2">
                  <c:v>80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0"/>
        </c:dLbls>
      </c:pie3DChart>
    </c:plotArea>
    <c:legend>
      <c:legendPos val="r"/>
      <c:layout>
        <c:manualLayout>
          <c:xMode val="edge"/>
          <c:yMode val="edge"/>
          <c:x val="0.6740436351706045"/>
          <c:y val="0.35766699835597526"/>
          <c:w val="0.32595636482939694"/>
          <c:h val="0.37761919183179032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zero"/>
    <c:showDLblsOverMax val="0"/>
  </c:chart>
  <c:spPr>
    <a:solidFill>
      <a:srgbClr val="CCFFCC">
        <a:alpha val="0"/>
      </a:srgb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26"/>
    </mc:Choice>
    <mc:Fallback>
      <c:style val="26"/>
    </mc:Fallback>
  </mc:AlternateContent>
  <c:chart>
    <c:autoTitleDeleted val="1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2.8339617360976E-2"/>
          <c:y val="5.5682359494302766E-2"/>
          <c:w val="0.60158677505336722"/>
          <c:h val="0.50919141029418657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53"/>
          <c:dPt>
            <c:idx val="0"/>
            <c:bubble3D val="0"/>
            <c:spPr>
              <a:solidFill>
                <a:srgbClr val="FFFF00"/>
              </a:solidFill>
            </c:spPr>
          </c:dPt>
          <c:dPt>
            <c:idx val="1"/>
            <c:bubble3D val="0"/>
            <c:explosion val="47"/>
            <c:spPr>
              <a:solidFill>
                <a:srgbClr val="FF66FF"/>
              </a:solidFill>
            </c:spPr>
          </c:dPt>
          <c:dPt>
            <c:idx val="2"/>
            <c:bubble3D val="0"/>
            <c:spPr>
              <a:solidFill>
                <a:srgbClr val="00FF00"/>
              </a:solidFill>
            </c:spPr>
          </c:dPt>
          <c:dPt>
            <c:idx val="3"/>
            <c:bubble3D val="0"/>
            <c:spPr>
              <a:solidFill>
                <a:srgbClr val="FF0000"/>
              </a:solidFill>
            </c:spPr>
          </c:dPt>
          <c:dPt>
            <c:idx val="4"/>
            <c:bubble3D val="0"/>
            <c:spPr>
              <a:solidFill>
                <a:srgbClr val="B3D8EF"/>
              </a:solidFill>
            </c:spPr>
          </c:dPt>
          <c:dPt>
            <c:idx val="5"/>
            <c:bubble3D val="0"/>
            <c:spPr>
              <a:solidFill>
                <a:srgbClr val="00CC99"/>
              </a:solidFill>
            </c:spPr>
          </c:dPt>
          <c:dPt>
            <c:idx val="6"/>
            <c:bubble3D val="0"/>
            <c:spPr>
              <a:solidFill>
                <a:srgbClr val="002060"/>
              </a:solidFill>
            </c:spPr>
          </c:dPt>
          <c:dPt>
            <c:idx val="7"/>
            <c:bubble3D val="0"/>
            <c:spPr>
              <a:solidFill>
                <a:schemeClr val="tx1"/>
              </a:solidFill>
            </c:spPr>
          </c:dPt>
          <c:dLbls>
            <c:dLbl>
              <c:idx val="2"/>
              <c:layout>
                <c:manualLayout>
                  <c:x val="5.3785588124060082E-3"/>
                  <c:y val="-3.6790562594718346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</c:dLbl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Лист1!$A$2:$A$9</c:f>
              <c:strCache>
                <c:ptCount val="8"/>
                <c:pt idx="0">
                  <c:v>Расходы социальной направленности</c:v>
                </c:pt>
                <c:pt idx="1">
                  <c:v>Межбюджетные трансферты</c:v>
                </c:pt>
                <c:pt idx="2">
                  <c:v>Общегосударственные вопросы</c:v>
                </c:pt>
                <c:pt idx="3">
                  <c:v>Расходы на обеспечение безопасности</c:v>
                </c:pt>
                <c:pt idx="4">
                  <c:v>Национальная экономика</c:v>
                </c:pt>
                <c:pt idx="5">
                  <c:v>Жилищно-коммунальное хозяйство</c:v>
                </c:pt>
                <c:pt idx="6">
                  <c:v>Обслуживание муниципального долга</c:v>
                </c:pt>
                <c:pt idx="7">
                  <c:v>Средства массовой информации</c:v>
                </c:pt>
              </c:strCache>
            </c:strRef>
          </c:cat>
          <c:val>
            <c:numRef>
              <c:f>Лист1!$B$2:$B$9</c:f>
              <c:numCache>
                <c:formatCode>General</c:formatCode>
                <c:ptCount val="8"/>
                <c:pt idx="0">
                  <c:v>174811.5</c:v>
                </c:pt>
                <c:pt idx="1">
                  <c:v>4745</c:v>
                </c:pt>
                <c:pt idx="2">
                  <c:v>11520.4</c:v>
                </c:pt>
                <c:pt idx="3">
                  <c:v>1071.0999999999999</c:v>
                </c:pt>
                <c:pt idx="4">
                  <c:v>2145.1999999999998</c:v>
                </c:pt>
                <c:pt idx="5">
                  <c:v>1386.1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</c:pie3DChart>
    </c:plotArea>
    <c:legend>
      <c:legendPos val="t"/>
      <c:layout>
        <c:manualLayout>
          <c:xMode val="edge"/>
          <c:yMode val="edge"/>
          <c:x val="0.60431086340477058"/>
          <c:y val="1.7157916431185588E-3"/>
          <c:w val="0.3956891365952297"/>
          <c:h val="0.54853285222736914"/>
        </c:manualLayout>
      </c:layout>
      <c:overlay val="0"/>
      <c:spPr>
        <a:scene3d>
          <a:camera prst="orthographicFront"/>
          <a:lightRig rig="threePt" dir="t"/>
        </a:scene3d>
        <a:sp3d>
          <a:bevelT/>
        </a:sp3d>
      </c:spPr>
      <c:txPr>
        <a:bodyPr/>
        <a:lstStyle/>
        <a:p>
          <a:pPr>
            <a:defRPr sz="1400">
              <a:solidFill>
                <a:schemeClr val="accent2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zero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0A6D7A-C020-493A-AB44-A8475828C5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B3DA8C3-8B91-472B-A367-1715EA9F1B6B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Повышение устойчивости бюджета и гарантированное исполнение всех социальных обязательств</a:t>
          </a:r>
          <a:endParaRPr lang="ru-RU" sz="2000" b="1" dirty="0">
            <a:solidFill>
              <a:schemeClr val="tx1"/>
            </a:solidFill>
          </a:endParaRPr>
        </a:p>
      </dgm:t>
    </dgm:pt>
    <dgm:pt modelId="{F1807FC3-64EC-48DA-A5C0-E5B7EAC8F9C3}" type="parTrans" cxnId="{C9C2CE3A-E657-49E8-9664-802A8120C9F9}">
      <dgm:prSet/>
      <dgm:spPr/>
      <dgm:t>
        <a:bodyPr/>
        <a:lstStyle/>
        <a:p>
          <a:endParaRPr lang="ru-RU"/>
        </a:p>
      </dgm:t>
    </dgm:pt>
    <dgm:pt modelId="{9325C95A-899F-40E5-AC32-BA48E2804A2D}" type="sibTrans" cxnId="{C9C2CE3A-E657-49E8-9664-802A8120C9F9}">
      <dgm:prSet/>
      <dgm:spPr/>
      <dgm:t>
        <a:bodyPr/>
        <a:lstStyle/>
        <a:p>
          <a:endParaRPr lang="ru-RU"/>
        </a:p>
      </dgm:t>
    </dgm:pt>
    <dgm:pt modelId="{D8EA9587-6B91-4F5E-9880-25966FAE98D4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  <a:latin typeface="+mn-lt"/>
            </a:rPr>
            <a:t>Планирование бюджета района </a:t>
          </a:r>
          <a:r>
            <a:rPr lang="ru-RU" sz="2000" b="1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 2018 год и на плановый период 2019 и 2020 годов </a:t>
          </a:r>
          <a:r>
            <a:rPr lang="ru-RU" sz="2000" b="1" dirty="0" smtClean="0">
              <a:solidFill>
                <a:schemeClr val="tx1"/>
              </a:solidFill>
              <a:latin typeface="+mn-lt"/>
            </a:rPr>
            <a:t>с учетом:</a:t>
          </a:r>
          <a:endParaRPr lang="ru-RU" sz="2000" b="1" dirty="0">
            <a:solidFill>
              <a:schemeClr val="tx1"/>
            </a:solidFill>
            <a:latin typeface="+mn-lt"/>
          </a:endParaRPr>
        </a:p>
      </dgm:t>
    </dgm:pt>
    <dgm:pt modelId="{6A3D511E-D3E7-4513-82AF-ED58DD4D79EE}" type="parTrans" cxnId="{775DFC5C-BFD6-4473-8C0B-FE169AB5D60F}">
      <dgm:prSet/>
      <dgm:spPr/>
      <dgm:t>
        <a:bodyPr/>
        <a:lstStyle/>
        <a:p>
          <a:endParaRPr lang="ru-RU"/>
        </a:p>
      </dgm:t>
    </dgm:pt>
    <dgm:pt modelId="{F76A8C4C-0D77-493F-BDB1-EF54A4B02EC2}" type="sibTrans" cxnId="{775DFC5C-BFD6-4473-8C0B-FE169AB5D60F}">
      <dgm:prSet/>
      <dgm:spPr/>
      <dgm:t>
        <a:bodyPr/>
        <a:lstStyle/>
        <a:p>
          <a:endParaRPr lang="ru-RU"/>
        </a:p>
      </dgm:t>
    </dgm:pt>
    <dgm:pt modelId="{01149224-ABF0-4F25-948A-12FDBCF1CF19}">
      <dgm:prSet phldrT="[Текст]" custT="1"/>
      <dgm:spPr/>
      <dgm:t>
        <a:bodyPr/>
        <a:lstStyle/>
        <a:p>
          <a:r>
            <a:rPr lang="ru-RU" sz="1600" b="1" dirty="0" smtClean="0"/>
            <a:t>оценки ожидаемого исполнения бюджета в 2017 году, уточненного прогноза показателей социально-экономического развития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 на 2018 год и на плановый период 2019 и 2020 годов</a:t>
          </a:r>
          <a:endParaRPr lang="ru-RU" sz="1600" b="1" dirty="0"/>
        </a:p>
      </dgm:t>
    </dgm:pt>
    <dgm:pt modelId="{CE322773-5592-4274-AF87-6D0739CAD9A3}" type="parTrans" cxnId="{49740248-08CD-48A8-8A2E-35A5C950A6C0}">
      <dgm:prSet/>
      <dgm:spPr/>
      <dgm:t>
        <a:bodyPr/>
        <a:lstStyle/>
        <a:p>
          <a:endParaRPr lang="ru-RU"/>
        </a:p>
      </dgm:t>
    </dgm:pt>
    <dgm:pt modelId="{AA04FD06-BCF2-4F30-B501-2681E839BADF}" type="sibTrans" cxnId="{49740248-08CD-48A8-8A2E-35A5C950A6C0}">
      <dgm:prSet/>
      <dgm:spPr/>
      <dgm:t>
        <a:bodyPr/>
        <a:lstStyle/>
        <a:p>
          <a:endParaRPr lang="ru-RU"/>
        </a:p>
      </dgm:t>
    </dgm:pt>
    <dgm:pt modelId="{38D3D982-60EA-444C-946E-7E540EE3CC92}">
      <dgm:prSet phldrT="[Текст]" custT="1"/>
      <dgm:spPr/>
      <dgm:t>
        <a:bodyPr/>
        <a:lstStyle/>
        <a:p>
          <a:r>
            <a:rPr lang="ru-RU" sz="1600" b="1" dirty="0" smtClean="0"/>
            <a:t>планов мероприятий («дорожных карт») по развитию отраслей социальной сферы с учетом достижения целевых показателей повышения оплаты труда работников бюджетной сферы в 2018 году</a:t>
          </a:r>
          <a:endParaRPr lang="ru-RU" sz="1600" b="1" dirty="0"/>
        </a:p>
      </dgm:t>
    </dgm:pt>
    <dgm:pt modelId="{EC839429-38EE-4E1F-A197-FACD6CEE3226}" type="parTrans" cxnId="{012AC9C8-657F-4D09-998A-95E202A6A0DF}">
      <dgm:prSet/>
      <dgm:spPr/>
      <dgm:t>
        <a:bodyPr/>
        <a:lstStyle/>
        <a:p>
          <a:endParaRPr lang="ru-RU"/>
        </a:p>
      </dgm:t>
    </dgm:pt>
    <dgm:pt modelId="{9FF27EDB-D537-4311-A53F-74B1CB298475}" type="sibTrans" cxnId="{012AC9C8-657F-4D09-998A-95E202A6A0DF}">
      <dgm:prSet/>
      <dgm:spPr/>
      <dgm:t>
        <a:bodyPr/>
        <a:lstStyle/>
        <a:p>
          <a:endParaRPr lang="ru-RU"/>
        </a:p>
      </dgm:t>
    </dgm:pt>
    <dgm:pt modelId="{E9B0EE86-FA64-4401-87E7-10BE7A132296}">
      <dgm:prSet phldrT="[Текст]" custT="1"/>
      <dgm:spPr/>
      <dgm:t>
        <a:bodyPr/>
        <a:lstStyle/>
        <a:p>
          <a:r>
            <a:rPr lang="ru-RU" sz="1600" b="1" dirty="0" smtClean="0"/>
            <a:t>ежегодного изменения объемов целевых межбюджетных трансфертов, предоставляемых из республиканского бюджета</a:t>
          </a:r>
          <a:endParaRPr lang="ru-RU" sz="1600" b="1" dirty="0"/>
        </a:p>
      </dgm:t>
    </dgm:pt>
    <dgm:pt modelId="{C6EFECA1-8138-4776-A948-78BB049D35BF}" type="parTrans" cxnId="{76776CE7-3EC9-471B-A401-5B8F7EB75CE2}">
      <dgm:prSet/>
      <dgm:spPr/>
      <dgm:t>
        <a:bodyPr/>
        <a:lstStyle/>
        <a:p>
          <a:endParaRPr lang="ru-RU"/>
        </a:p>
      </dgm:t>
    </dgm:pt>
    <dgm:pt modelId="{A00190CE-3839-4BFE-9450-888189F84D34}" type="sibTrans" cxnId="{76776CE7-3EC9-471B-A401-5B8F7EB75CE2}">
      <dgm:prSet/>
      <dgm:spPr/>
      <dgm:t>
        <a:bodyPr/>
        <a:lstStyle/>
        <a:p>
          <a:endParaRPr lang="ru-RU"/>
        </a:p>
      </dgm:t>
    </dgm:pt>
    <dgm:pt modelId="{DC15CA21-C4C2-450A-9C64-6D0AA0C97003}">
      <dgm:prSet phldrT="[Текст]" custT="1"/>
      <dgm:spPr>
        <a:gradFill rotWithShape="0">
          <a:gsLst>
            <a:gs pos="2400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Соблюдение обязательств по заключенным соглашениям о</a:t>
          </a:r>
          <a:br>
            <a:rPr lang="ru-RU" sz="1800" b="1" dirty="0" smtClean="0">
              <a:solidFill>
                <a:schemeClr val="tx1"/>
              </a:solidFill>
            </a:rPr>
          </a:br>
          <a:r>
            <a:rPr lang="ru-RU" sz="1800" b="1" dirty="0" smtClean="0">
              <a:solidFill>
                <a:schemeClr val="tx1"/>
              </a:solidFill>
            </a:rPr>
            <a:t>предоставлении бюджетных кредитов из республиканского бюджета для частичного покрытия дефицита бюджета района и соглашениям о предоставлении межбюджетных трансфертов из республиканского бюджета бюджету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  <a:latin typeface="+mn-lt"/>
          </a:endParaRPr>
        </a:p>
      </dgm:t>
    </dgm:pt>
    <dgm:pt modelId="{6EB5FB2D-A067-413B-9A96-9C1D37140FBF}" type="parTrans" cxnId="{CC661907-4AE1-45C3-956B-FBC679BDF189}">
      <dgm:prSet/>
      <dgm:spPr/>
      <dgm:t>
        <a:bodyPr/>
        <a:lstStyle/>
        <a:p>
          <a:endParaRPr lang="ru-RU"/>
        </a:p>
      </dgm:t>
    </dgm:pt>
    <dgm:pt modelId="{CA95B858-D11D-4DE6-B9FD-8AD7045AB03A}" type="sibTrans" cxnId="{CC661907-4AE1-45C3-956B-FBC679BDF189}">
      <dgm:prSet/>
      <dgm:spPr/>
      <dgm:t>
        <a:bodyPr/>
        <a:lstStyle/>
        <a:p>
          <a:endParaRPr lang="ru-RU"/>
        </a:p>
      </dgm:t>
    </dgm:pt>
    <dgm:pt modelId="{259DFEA1-F96D-44E6-B20E-A6B1A23D2ACF}" type="pres">
      <dgm:prSet presAssocID="{480A6D7A-C020-493A-AB44-A8475828C5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AF3FEC88-9754-416A-8186-33A3B3C28868}" type="pres">
      <dgm:prSet presAssocID="{FB3DA8C3-8B91-472B-A367-1715EA9F1B6B}" presName="parentText" presStyleLbl="node1" presStyleIdx="0" presStyleCnt="3" custScaleY="48175" custLinFactY="-2482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7EF8FC2-EB53-432C-91F1-3156E57D4F86}" type="pres">
      <dgm:prSet presAssocID="{9325C95A-899F-40E5-AC32-BA48E2804A2D}" presName="spacer" presStyleCnt="0"/>
      <dgm:spPr/>
    </dgm:pt>
    <dgm:pt modelId="{BE009EB4-12F8-493B-809A-503A74EE649C}" type="pres">
      <dgm:prSet presAssocID="{D8EA9587-6B91-4F5E-9880-25966FAE98D4}" presName="parentText" presStyleLbl="node1" presStyleIdx="1" presStyleCnt="3" custScaleY="47489" custLinFactNeighborX="-2632" custLinFactNeighborY="-911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8F962C-A6E7-4ABE-8F7B-C52F89CE76DD}" type="pres">
      <dgm:prSet presAssocID="{F76A8C4C-0D77-493F-BDB1-EF54A4B02EC2}" presName="spacer" presStyleCnt="0"/>
      <dgm:spPr/>
    </dgm:pt>
    <dgm:pt modelId="{18ACF8EE-347B-4FB8-B874-E7A967D09165}" type="pres">
      <dgm:prSet presAssocID="{DC15CA21-C4C2-450A-9C64-6D0AA0C97003}" presName="parentText" presStyleLbl="node1" presStyleIdx="2" presStyleCnt="3" custScaleY="97292" custLinFactNeighborX="-877" custLinFactNeighborY="9503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DA3507F-C883-4546-B088-BB08FDF2DE76}" type="pres">
      <dgm:prSet presAssocID="{DC15CA21-C4C2-450A-9C64-6D0AA0C97003}" presName="childText" presStyleLbl="revTx" presStyleIdx="0" presStyleCnt="1" custScaleY="101069" custLinFactY="-7416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12AC9C8-657F-4D09-998A-95E202A6A0DF}" srcId="{DC15CA21-C4C2-450A-9C64-6D0AA0C97003}" destId="{38D3D982-60EA-444C-946E-7E540EE3CC92}" srcOrd="1" destOrd="0" parTransId="{EC839429-38EE-4E1F-A197-FACD6CEE3226}" sibTransId="{9FF27EDB-D537-4311-A53F-74B1CB298475}"/>
    <dgm:cxn modelId="{C1EBDFEF-2F5C-415E-AD1C-B7C0FDA2F331}" type="presOf" srcId="{480A6D7A-C020-493A-AB44-A8475828C53A}" destId="{259DFEA1-F96D-44E6-B20E-A6B1A23D2ACF}" srcOrd="0" destOrd="0" presId="urn:microsoft.com/office/officeart/2005/8/layout/vList2"/>
    <dgm:cxn modelId="{CD934B30-DDBD-4366-A16A-F723A77A8EFD}" type="presOf" srcId="{38D3D982-60EA-444C-946E-7E540EE3CC92}" destId="{BDA3507F-C883-4546-B088-BB08FDF2DE76}" srcOrd="0" destOrd="1" presId="urn:microsoft.com/office/officeart/2005/8/layout/vList2"/>
    <dgm:cxn modelId="{FC833006-BB32-4151-898A-3ABB7E8B7086}" type="presOf" srcId="{D8EA9587-6B91-4F5E-9880-25966FAE98D4}" destId="{BE009EB4-12F8-493B-809A-503A74EE649C}" srcOrd="0" destOrd="0" presId="urn:microsoft.com/office/officeart/2005/8/layout/vList2"/>
    <dgm:cxn modelId="{E69E9309-D1FD-43E3-B958-5079F8CA6ED0}" type="presOf" srcId="{E9B0EE86-FA64-4401-87E7-10BE7A132296}" destId="{BDA3507F-C883-4546-B088-BB08FDF2DE76}" srcOrd="0" destOrd="2" presId="urn:microsoft.com/office/officeart/2005/8/layout/vList2"/>
    <dgm:cxn modelId="{C9C2CE3A-E657-49E8-9664-802A8120C9F9}" srcId="{480A6D7A-C020-493A-AB44-A8475828C53A}" destId="{FB3DA8C3-8B91-472B-A367-1715EA9F1B6B}" srcOrd="0" destOrd="0" parTransId="{F1807FC3-64EC-48DA-A5C0-E5B7EAC8F9C3}" sibTransId="{9325C95A-899F-40E5-AC32-BA48E2804A2D}"/>
    <dgm:cxn modelId="{76776CE7-3EC9-471B-A401-5B8F7EB75CE2}" srcId="{DC15CA21-C4C2-450A-9C64-6D0AA0C97003}" destId="{E9B0EE86-FA64-4401-87E7-10BE7A132296}" srcOrd="2" destOrd="0" parTransId="{C6EFECA1-8138-4776-A948-78BB049D35BF}" sibTransId="{A00190CE-3839-4BFE-9450-888189F84D34}"/>
    <dgm:cxn modelId="{CC661907-4AE1-45C3-956B-FBC679BDF189}" srcId="{480A6D7A-C020-493A-AB44-A8475828C53A}" destId="{DC15CA21-C4C2-450A-9C64-6D0AA0C97003}" srcOrd="2" destOrd="0" parTransId="{6EB5FB2D-A067-413B-9A96-9C1D37140FBF}" sibTransId="{CA95B858-D11D-4DE6-B9FD-8AD7045AB03A}"/>
    <dgm:cxn modelId="{D98BB645-557B-48A1-9FCE-7AA0F4CE6DE9}" type="presOf" srcId="{01149224-ABF0-4F25-948A-12FDBCF1CF19}" destId="{BDA3507F-C883-4546-B088-BB08FDF2DE76}" srcOrd="0" destOrd="0" presId="urn:microsoft.com/office/officeart/2005/8/layout/vList2"/>
    <dgm:cxn modelId="{49740248-08CD-48A8-8A2E-35A5C950A6C0}" srcId="{DC15CA21-C4C2-450A-9C64-6D0AA0C97003}" destId="{01149224-ABF0-4F25-948A-12FDBCF1CF19}" srcOrd="0" destOrd="0" parTransId="{CE322773-5592-4274-AF87-6D0739CAD9A3}" sibTransId="{AA04FD06-BCF2-4F30-B501-2681E839BADF}"/>
    <dgm:cxn modelId="{7863407E-085E-476B-8731-87994713D1D0}" type="presOf" srcId="{FB3DA8C3-8B91-472B-A367-1715EA9F1B6B}" destId="{AF3FEC88-9754-416A-8186-33A3B3C28868}" srcOrd="0" destOrd="0" presId="urn:microsoft.com/office/officeart/2005/8/layout/vList2"/>
    <dgm:cxn modelId="{B2D4A75A-4CA9-49E5-860C-63B00D76A36E}" type="presOf" srcId="{DC15CA21-C4C2-450A-9C64-6D0AA0C97003}" destId="{18ACF8EE-347B-4FB8-B874-E7A967D09165}" srcOrd="0" destOrd="0" presId="urn:microsoft.com/office/officeart/2005/8/layout/vList2"/>
    <dgm:cxn modelId="{775DFC5C-BFD6-4473-8C0B-FE169AB5D60F}" srcId="{480A6D7A-C020-493A-AB44-A8475828C53A}" destId="{D8EA9587-6B91-4F5E-9880-25966FAE98D4}" srcOrd="1" destOrd="0" parTransId="{6A3D511E-D3E7-4513-82AF-ED58DD4D79EE}" sibTransId="{F76A8C4C-0D77-493F-BDB1-EF54A4B02EC2}"/>
    <dgm:cxn modelId="{44AE3D81-C087-4824-9717-8BA91A73C682}" type="presParOf" srcId="{259DFEA1-F96D-44E6-B20E-A6B1A23D2ACF}" destId="{AF3FEC88-9754-416A-8186-33A3B3C28868}" srcOrd="0" destOrd="0" presId="urn:microsoft.com/office/officeart/2005/8/layout/vList2"/>
    <dgm:cxn modelId="{B8200899-0EA9-4020-AFDA-07B3846B22F6}" type="presParOf" srcId="{259DFEA1-F96D-44E6-B20E-A6B1A23D2ACF}" destId="{F7EF8FC2-EB53-432C-91F1-3156E57D4F86}" srcOrd="1" destOrd="0" presId="urn:microsoft.com/office/officeart/2005/8/layout/vList2"/>
    <dgm:cxn modelId="{E0BDD463-B12C-4C08-A292-071BC3A41A17}" type="presParOf" srcId="{259DFEA1-F96D-44E6-B20E-A6B1A23D2ACF}" destId="{BE009EB4-12F8-493B-809A-503A74EE649C}" srcOrd="2" destOrd="0" presId="urn:microsoft.com/office/officeart/2005/8/layout/vList2"/>
    <dgm:cxn modelId="{36F55C66-6C6F-4C7C-8C65-3B58E20EE28B}" type="presParOf" srcId="{259DFEA1-F96D-44E6-B20E-A6B1A23D2ACF}" destId="{6C8F962C-A6E7-4ABE-8F7B-C52F89CE76DD}" srcOrd="3" destOrd="0" presId="urn:microsoft.com/office/officeart/2005/8/layout/vList2"/>
    <dgm:cxn modelId="{856B911D-91DD-41A4-B6F9-8F3E9627CB44}" type="presParOf" srcId="{259DFEA1-F96D-44E6-B20E-A6B1A23D2ACF}" destId="{18ACF8EE-347B-4FB8-B874-E7A967D09165}" srcOrd="4" destOrd="0" presId="urn:microsoft.com/office/officeart/2005/8/layout/vList2"/>
    <dgm:cxn modelId="{B97E1117-06DC-4665-84E2-831FE6AD8589}" type="presParOf" srcId="{259DFEA1-F96D-44E6-B20E-A6B1A23D2ACF}" destId="{BDA3507F-C883-4546-B088-BB08FDF2DE76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A76B326A-B1A6-4289-8661-B4FCEBAC4D5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90CB856-25D9-4CFB-A2AD-FD0F9CA12B7D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Совершенствование применяемых инструментов реализации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бюджетной политики, в том числе за счет:</a:t>
          </a:r>
          <a:endParaRPr lang="ru-RU" sz="2000" b="1" dirty="0">
            <a:solidFill>
              <a:schemeClr val="tx1"/>
            </a:solidFill>
          </a:endParaRPr>
        </a:p>
      </dgm:t>
    </dgm:pt>
    <dgm:pt modelId="{4A253B56-A39F-4A6B-9E93-7FD696550198}" type="parTrans" cxnId="{03162FDF-2B5F-4BFD-945F-FE759B6F5D7E}">
      <dgm:prSet/>
      <dgm:spPr/>
      <dgm:t>
        <a:bodyPr/>
        <a:lstStyle/>
        <a:p>
          <a:endParaRPr lang="ru-RU"/>
        </a:p>
      </dgm:t>
    </dgm:pt>
    <dgm:pt modelId="{EF057A0D-4297-44E4-BC5D-339A246363B3}" type="sibTrans" cxnId="{03162FDF-2B5F-4BFD-945F-FE759B6F5D7E}">
      <dgm:prSet/>
      <dgm:spPr/>
      <dgm:t>
        <a:bodyPr/>
        <a:lstStyle/>
        <a:p>
          <a:endParaRPr lang="ru-RU"/>
        </a:p>
      </dgm:t>
    </dgm:pt>
    <dgm:pt modelId="{29B0CE07-02B5-479C-87F3-72F2FDA3CD79}">
      <dgm:prSet phldrT="[Текст]" custT="1"/>
      <dgm:spPr/>
      <dgm:t>
        <a:bodyPr/>
        <a:lstStyle/>
        <a:p>
          <a:r>
            <a:rPr lang="ru-RU" sz="1600" b="1" dirty="0" smtClean="0"/>
            <a:t>повышения качества оценки достигаемых результатов, корректировки целей и показателей, по результатам оценки, муниципальных программ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82095353-BABB-47FE-84D6-F25EA08B49B5}" type="parTrans" cxnId="{737A1BFC-408B-42FF-848F-DA0257808157}">
      <dgm:prSet/>
      <dgm:spPr/>
      <dgm:t>
        <a:bodyPr/>
        <a:lstStyle/>
        <a:p>
          <a:endParaRPr lang="ru-RU"/>
        </a:p>
      </dgm:t>
    </dgm:pt>
    <dgm:pt modelId="{E8CF776B-B2DD-4492-B913-5820985C9555}" type="sibTrans" cxnId="{737A1BFC-408B-42FF-848F-DA0257808157}">
      <dgm:prSet/>
      <dgm:spPr/>
      <dgm:t>
        <a:bodyPr/>
        <a:lstStyle/>
        <a:p>
          <a:endParaRPr lang="ru-RU"/>
        </a:p>
      </dgm:t>
    </dgm:pt>
    <dgm:pt modelId="{00811474-F18E-416D-AA31-F3173855BFB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Формирование благоприятной деловой среды для реализации</a:t>
          </a:r>
          <a:br>
            <a:rPr lang="ru-RU" sz="2000" b="1" dirty="0" smtClean="0">
              <a:solidFill>
                <a:schemeClr val="tx1"/>
              </a:solidFill>
            </a:rPr>
          </a:br>
          <a:r>
            <a:rPr lang="ru-RU" sz="2000" b="1" dirty="0" smtClean="0">
              <a:solidFill>
                <a:schemeClr val="tx1"/>
              </a:solidFill>
            </a:rPr>
            <a:t>инвестиционных проектов</a:t>
          </a:r>
          <a:endParaRPr lang="ru-RU" sz="2000" b="1" dirty="0">
            <a:solidFill>
              <a:schemeClr val="tx1"/>
            </a:solidFill>
          </a:endParaRPr>
        </a:p>
      </dgm:t>
    </dgm:pt>
    <dgm:pt modelId="{6CC6076E-D6B5-49C0-A517-FE79EE5083B6}" type="parTrans" cxnId="{B54376D6-0361-405A-A9C1-5C47F17F9CD8}">
      <dgm:prSet/>
      <dgm:spPr/>
      <dgm:t>
        <a:bodyPr/>
        <a:lstStyle/>
        <a:p>
          <a:endParaRPr lang="ru-RU"/>
        </a:p>
      </dgm:t>
    </dgm:pt>
    <dgm:pt modelId="{09D156B9-E58C-4AF9-A64C-804C0F64C0C5}" type="sibTrans" cxnId="{B54376D6-0361-405A-A9C1-5C47F17F9CD8}">
      <dgm:prSet/>
      <dgm:spPr/>
      <dgm:t>
        <a:bodyPr/>
        <a:lstStyle/>
        <a:p>
          <a:endParaRPr lang="ru-RU"/>
        </a:p>
      </dgm:t>
    </dgm:pt>
    <dgm:pt modelId="{13305821-EDD7-495F-9148-C2D7A21D2A89}">
      <dgm:prSet phldrT="[Текст]" custT="1"/>
      <dgm:spPr/>
      <dgm:t>
        <a:bodyPr/>
        <a:lstStyle/>
        <a:p>
          <a:r>
            <a:rPr lang="ru-RU" sz="1600" b="1" dirty="0" smtClean="0"/>
            <a:t>повышения эффективности процедур проведения закупок для обеспечения муниципальных нужд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62DF9230-0CE4-42A9-A931-BCAD2E0383B9}" type="parTrans" cxnId="{6442E3E4-25A4-47B7-BD3E-06ECA589886A}">
      <dgm:prSet/>
      <dgm:spPr/>
      <dgm:t>
        <a:bodyPr/>
        <a:lstStyle/>
        <a:p>
          <a:endParaRPr lang="ru-RU"/>
        </a:p>
      </dgm:t>
    </dgm:pt>
    <dgm:pt modelId="{F1355606-17FA-429B-A292-92D44084F5E9}" type="sibTrans" cxnId="{6442E3E4-25A4-47B7-BD3E-06ECA589886A}">
      <dgm:prSet/>
      <dgm:spPr/>
      <dgm:t>
        <a:bodyPr/>
        <a:lstStyle/>
        <a:p>
          <a:endParaRPr lang="ru-RU"/>
        </a:p>
      </dgm:t>
    </dgm:pt>
    <dgm:pt modelId="{F8213379-0FFF-4F2A-B94B-8EE6CE5D5FA6}">
      <dgm:prSet phldrT="[Текст]" custT="1"/>
      <dgm:spPr/>
      <dgm:t>
        <a:bodyPr/>
        <a:lstStyle/>
        <a:p>
          <a:r>
            <a:rPr lang="ru-RU" sz="1600" b="1" dirty="0" smtClean="0"/>
            <a:t>обеспечения эффективного контроля расходования бюджетных средств на всех этапах планирования, размещения муниципального заказа и исполнения контрактов;</a:t>
          </a:r>
          <a:endParaRPr lang="ru-RU" sz="1600" b="1" dirty="0"/>
        </a:p>
      </dgm:t>
    </dgm:pt>
    <dgm:pt modelId="{492FD88D-3891-4634-9548-776568E33910}" type="parTrans" cxnId="{D82A43B8-534A-4B0C-8726-28BAA4109DAA}">
      <dgm:prSet/>
      <dgm:spPr/>
      <dgm:t>
        <a:bodyPr/>
        <a:lstStyle/>
        <a:p>
          <a:endParaRPr lang="ru-RU"/>
        </a:p>
      </dgm:t>
    </dgm:pt>
    <dgm:pt modelId="{8C594D8F-820C-4EC5-994D-458327962535}" type="sibTrans" cxnId="{D82A43B8-534A-4B0C-8726-28BAA4109DAA}">
      <dgm:prSet/>
      <dgm:spPr/>
      <dgm:t>
        <a:bodyPr/>
        <a:lstStyle/>
        <a:p>
          <a:endParaRPr lang="ru-RU"/>
        </a:p>
      </dgm:t>
    </dgm:pt>
    <dgm:pt modelId="{F7E0EA63-0535-4DA9-8269-B321BF55C485}">
      <dgm:prSet phldrT="[Текст]" custT="1"/>
      <dgm:spPr/>
      <dgm:t>
        <a:bodyPr/>
        <a:lstStyle/>
        <a:p>
          <a:r>
            <a:rPr lang="ru-RU" sz="1600" b="1" dirty="0" smtClean="0"/>
            <a:t>использования конкурентных способов отбора организаций для оказания муниципальных услуг, в том числе путем проведения конкурсов и аукционов;</a:t>
          </a:r>
          <a:endParaRPr lang="ru-RU" sz="1600" b="1" dirty="0"/>
        </a:p>
      </dgm:t>
    </dgm:pt>
    <dgm:pt modelId="{AC43B416-885B-497D-B7D9-F338D89DC09B}" type="parTrans" cxnId="{7E5B9852-AD84-4B15-BCA3-14000C3CCF6F}">
      <dgm:prSet/>
      <dgm:spPr/>
      <dgm:t>
        <a:bodyPr/>
        <a:lstStyle/>
        <a:p>
          <a:endParaRPr lang="ru-RU"/>
        </a:p>
      </dgm:t>
    </dgm:pt>
    <dgm:pt modelId="{6D061FEB-35EA-4494-8ED2-FC26FA28AF3D}" type="sibTrans" cxnId="{7E5B9852-AD84-4B15-BCA3-14000C3CCF6F}">
      <dgm:prSet/>
      <dgm:spPr/>
      <dgm:t>
        <a:bodyPr/>
        <a:lstStyle/>
        <a:p>
          <a:endParaRPr lang="ru-RU"/>
        </a:p>
      </dgm:t>
    </dgm:pt>
    <dgm:pt modelId="{8561EFF0-F126-46A1-96AA-2A36838AC04A}">
      <dgm:prSet phldrT="[Текст]" custT="1"/>
      <dgm:spPr/>
      <dgm:t>
        <a:bodyPr/>
        <a:lstStyle/>
        <a:p>
          <a:r>
            <a:rPr lang="ru-RU" sz="1600" b="1" dirty="0" smtClean="0"/>
            <a:t>применения введенных федеральных и региональных перечней муниципальных услуг и работ, не включенных в общероссийские базовые (отраслевые) перечни, в целях более оперативного включения новых услуг и работ, необходимых для формирования муниципального задания</a:t>
          </a:r>
          <a:r>
            <a:rPr lang="ru-RU" sz="1600" b="0" dirty="0" smtClean="0"/>
            <a:t>;</a:t>
          </a:r>
          <a:endParaRPr lang="ru-RU" sz="1600" b="0" dirty="0"/>
        </a:p>
      </dgm:t>
    </dgm:pt>
    <dgm:pt modelId="{7DAF9637-00C0-49F7-89C0-4AF8C7F1A742}" type="parTrans" cxnId="{38B33B49-3FB6-4504-A44A-414BDCCA49A0}">
      <dgm:prSet/>
      <dgm:spPr/>
      <dgm:t>
        <a:bodyPr/>
        <a:lstStyle/>
        <a:p>
          <a:endParaRPr lang="ru-RU"/>
        </a:p>
      </dgm:t>
    </dgm:pt>
    <dgm:pt modelId="{227A95E9-A4C7-40D9-A53B-FC3399CE7364}" type="sibTrans" cxnId="{38B33B49-3FB6-4504-A44A-414BDCCA49A0}">
      <dgm:prSet/>
      <dgm:spPr/>
      <dgm:t>
        <a:bodyPr/>
        <a:lstStyle/>
        <a:p>
          <a:endParaRPr lang="ru-RU"/>
        </a:p>
      </dgm:t>
    </dgm:pt>
    <dgm:pt modelId="{09067442-59A6-4F42-8A61-D24717270A7C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1800" b="1" dirty="0" smtClean="0">
              <a:solidFill>
                <a:schemeClr val="tx1"/>
              </a:solidFill>
            </a:rPr>
            <a:t>Сохранение безопасного уровня муниципального долга, в том числе за счет реализации мероприятий Плана оздоровления муниципальных финансов муниципального образования «</a:t>
          </a:r>
          <a:r>
            <a:rPr lang="ru-RU" sz="18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dirty="0" smtClean="0">
              <a:solidFill>
                <a:schemeClr val="tx1"/>
              </a:solidFill>
            </a:rPr>
            <a:t> район»</a:t>
          </a:r>
          <a:endParaRPr lang="ru-RU" sz="1800" b="1" dirty="0">
            <a:solidFill>
              <a:schemeClr val="tx1"/>
            </a:solidFill>
          </a:endParaRPr>
        </a:p>
      </dgm:t>
    </dgm:pt>
    <dgm:pt modelId="{85EB2677-95DA-4D5A-9953-5C768E071BD8}" type="parTrans" cxnId="{2C4BF0F2-B840-4249-ACD9-9DF46DAC9AF8}">
      <dgm:prSet/>
      <dgm:spPr/>
      <dgm:t>
        <a:bodyPr/>
        <a:lstStyle/>
        <a:p>
          <a:endParaRPr lang="ru-RU"/>
        </a:p>
      </dgm:t>
    </dgm:pt>
    <dgm:pt modelId="{94F2CDE2-1AE3-46FC-AA0E-52FB6C1D0912}" type="sibTrans" cxnId="{2C4BF0F2-B840-4249-ACD9-9DF46DAC9AF8}">
      <dgm:prSet/>
      <dgm:spPr/>
      <dgm:t>
        <a:bodyPr/>
        <a:lstStyle/>
        <a:p>
          <a:endParaRPr lang="ru-RU"/>
        </a:p>
      </dgm:t>
    </dgm:pt>
    <dgm:pt modelId="{1EDD2E1F-7D23-435C-8498-29151650CCEA}" type="pres">
      <dgm:prSet presAssocID="{A76B326A-B1A6-4289-8661-B4FCEBAC4D5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FB3B9877-007F-4FF8-A415-B5437830542E}" type="pres">
      <dgm:prSet presAssocID="{390CB856-25D9-4CFB-A2AD-FD0F9CA12B7D}" presName="parentText" presStyleLbl="node1" presStyleIdx="0" presStyleCnt="3" custScaleY="51527" custLinFactY="-8520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F114E1F-324D-4FB7-9CA1-D1BA73F37C2C}" type="pres">
      <dgm:prSet presAssocID="{EF057A0D-4297-44E4-BC5D-339A246363B3}" presName="spacer" presStyleCnt="0"/>
      <dgm:spPr/>
    </dgm:pt>
    <dgm:pt modelId="{7279439A-EF8C-446A-9EB9-80931C7D90B5}" type="pres">
      <dgm:prSet presAssocID="{00811474-F18E-416D-AA31-F3173855BFB5}" presName="parentText" presStyleLbl="node1" presStyleIdx="1" presStyleCnt="3" custScaleY="47763" custLinFactY="238058" custLinFactNeighborX="877" custLinFactNeighborY="3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188199A-D52B-4A77-9356-751F841D2317}" type="pres">
      <dgm:prSet presAssocID="{09D156B9-E58C-4AF9-A64C-804C0F64C0C5}" presName="spacer" presStyleCnt="0"/>
      <dgm:spPr/>
    </dgm:pt>
    <dgm:pt modelId="{62964730-F35C-4B94-B924-BBC8F782E8C3}" type="pres">
      <dgm:prSet presAssocID="{09067442-59A6-4F42-8A61-D24717270A7C}" presName="parentText" presStyleLbl="node1" presStyleIdx="2" presStyleCnt="3" custScaleY="70814" custLinFactNeighborY="9848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31821F8-B9CD-4082-B3DD-39FDDDB4C7BE}" type="pres">
      <dgm:prSet presAssocID="{09067442-59A6-4F42-8A61-D24717270A7C}" presName="childText" presStyleLbl="revTx" presStyleIdx="0" presStyleCnt="1" custLinFactY="-1490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9C3B454-FE14-4843-87EC-3C12CC083344}" type="presOf" srcId="{A76B326A-B1A6-4289-8661-B4FCEBAC4D59}" destId="{1EDD2E1F-7D23-435C-8498-29151650CCEA}" srcOrd="0" destOrd="0" presId="urn:microsoft.com/office/officeart/2005/8/layout/vList2"/>
    <dgm:cxn modelId="{E93DFABB-3F76-4E24-92F0-FEE4C13E7A21}" type="presOf" srcId="{8561EFF0-F126-46A1-96AA-2A36838AC04A}" destId="{931821F8-B9CD-4082-B3DD-39FDDDB4C7BE}" srcOrd="0" destOrd="4" presId="urn:microsoft.com/office/officeart/2005/8/layout/vList2"/>
    <dgm:cxn modelId="{B54376D6-0361-405A-A9C1-5C47F17F9CD8}" srcId="{A76B326A-B1A6-4289-8661-B4FCEBAC4D59}" destId="{00811474-F18E-416D-AA31-F3173855BFB5}" srcOrd="1" destOrd="0" parTransId="{6CC6076E-D6B5-49C0-A517-FE79EE5083B6}" sibTransId="{09D156B9-E58C-4AF9-A64C-804C0F64C0C5}"/>
    <dgm:cxn modelId="{38B33B49-3FB6-4504-A44A-414BDCCA49A0}" srcId="{09067442-59A6-4F42-8A61-D24717270A7C}" destId="{8561EFF0-F126-46A1-96AA-2A36838AC04A}" srcOrd="4" destOrd="0" parTransId="{7DAF9637-00C0-49F7-89C0-4AF8C7F1A742}" sibTransId="{227A95E9-A4C7-40D9-A53B-FC3399CE7364}"/>
    <dgm:cxn modelId="{B82D8EA5-321D-4849-8881-88056B93286E}" type="presOf" srcId="{F8213379-0FFF-4F2A-B94B-8EE6CE5D5FA6}" destId="{931821F8-B9CD-4082-B3DD-39FDDDB4C7BE}" srcOrd="0" destOrd="2" presId="urn:microsoft.com/office/officeart/2005/8/layout/vList2"/>
    <dgm:cxn modelId="{BDC58DF2-CB0F-4EDA-BF25-19E3803643E7}" type="presOf" srcId="{F7E0EA63-0535-4DA9-8269-B321BF55C485}" destId="{931821F8-B9CD-4082-B3DD-39FDDDB4C7BE}" srcOrd="0" destOrd="3" presId="urn:microsoft.com/office/officeart/2005/8/layout/vList2"/>
    <dgm:cxn modelId="{2C4BF0F2-B840-4249-ACD9-9DF46DAC9AF8}" srcId="{A76B326A-B1A6-4289-8661-B4FCEBAC4D59}" destId="{09067442-59A6-4F42-8A61-D24717270A7C}" srcOrd="2" destOrd="0" parTransId="{85EB2677-95DA-4D5A-9953-5C768E071BD8}" sibTransId="{94F2CDE2-1AE3-46FC-AA0E-52FB6C1D0912}"/>
    <dgm:cxn modelId="{6442E3E4-25A4-47B7-BD3E-06ECA589886A}" srcId="{09067442-59A6-4F42-8A61-D24717270A7C}" destId="{13305821-EDD7-495F-9148-C2D7A21D2A89}" srcOrd="1" destOrd="0" parTransId="{62DF9230-0CE4-42A9-A931-BCAD2E0383B9}" sibTransId="{F1355606-17FA-429B-A292-92D44084F5E9}"/>
    <dgm:cxn modelId="{8F919FFA-D1E9-4821-8586-BB26C2A692DD}" type="presOf" srcId="{29B0CE07-02B5-479C-87F3-72F2FDA3CD79}" destId="{931821F8-B9CD-4082-B3DD-39FDDDB4C7BE}" srcOrd="0" destOrd="0" presId="urn:microsoft.com/office/officeart/2005/8/layout/vList2"/>
    <dgm:cxn modelId="{03162FDF-2B5F-4BFD-945F-FE759B6F5D7E}" srcId="{A76B326A-B1A6-4289-8661-B4FCEBAC4D59}" destId="{390CB856-25D9-4CFB-A2AD-FD0F9CA12B7D}" srcOrd="0" destOrd="0" parTransId="{4A253B56-A39F-4A6B-9E93-7FD696550198}" sibTransId="{EF057A0D-4297-44E4-BC5D-339A246363B3}"/>
    <dgm:cxn modelId="{BD646788-7A0A-4955-8D59-ACBCCE08C228}" type="presOf" srcId="{13305821-EDD7-495F-9148-C2D7A21D2A89}" destId="{931821F8-B9CD-4082-B3DD-39FDDDB4C7BE}" srcOrd="0" destOrd="1" presId="urn:microsoft.com/office/officeart/2005/8/layout/vList2"/>
    <dgm:cxn modelId="{737A1BFC-408B-42FF-848F-DA0257808157}" srcId="{09067442-59A6-4F42-8A61-D24717270A7C}" destId="{29B0CE07-02B5-479C-87F3-72F2FDA3CD79}" srcOrd="0" destOrd="0" parTransId="{82095353-BABB-47FE-84D6-F25EA08B49B5}" sibTransId="{E8CF776B-B2DD-4492-B913-5820985C9555}"/>
    <dgm:cxn modelId="{B89F483B-0694-4D6B-9357-1D6F589472EC}" type="presOf" srcId="{390CB856-25D9-4CFB-A2AD-FD0F9CA12B7D}" destId="{FB3B9877-007F-4FF8-A415-B5437830542E}" srcOrd="0" destOrd="0" presId="urn:microsoft.com/office/officeart/2005/8/layout/vList2"/>
    <dgm:cxn modelId="{4A398D1A-186C-4481-9222-5DD8845F30A0}" type="presOf" srcId="{09067442-59A6-4F42-8A61-D24717270A7C}" destId="{62964730-F35C-4B94-B924-BBC8F782E8C3}" srcOrd="0" destOrd="0" presId="urn:microsoft.com/office/officeart/2005/8/layout/vList2"/>
    <dgm:cxn modelId="{06B4883A-51AF-4B20-8B01-F109DFF503B0}" type="presOf" srcId="{00811474-F18E-416D-AA31-F3173855BFB5}" destId="{7279439A-EF8C-446A-9EB9-80931C7D90B5}" srcOrd="0" destOrd="0" presId="urn:microsoft.com/office/officeart/2005/8/layout/vList2"/>
    <dgm:cxn modelId="{7E5B9852-AD84-4B15-BCA3-14000C3CCF6F}" srcId="{09067442-59A6-4F42-8A61-D24717270A7C}" destId="{F7E0EA63-0535-4DA9-8269-B321BF55C485}" srcOrd="3" destOrd="0" parTransId="{AC43B416-885B-497D-B7D9-F338D89DC09B}" sibTransId="{6D061FEB-35EA-4494-8ED2-FC26FA28AF3D}"/>
    <dgm:cxn modelId="{D82A43B8-534A-4B0C-8726-28BAA4109DAA}" srcId="{09067442-59A6-4F42-8A61-D24717270A7C}" destId="{F8213379-0FFF-4F2A-B94B-8EE6CE5D5FA6}" srcOrd="2" destOrd="0" parTransId="{492FD88D-3891-4634-9548-776568E33910}" sibTransId="{8C594D8F-820C-4EC5-994D-458327962535}"/>
    <dgm:cxn modelId="{98837059-2973-4AAD-951D-C1275EA413FC}" type="presParOf" srcId="{1EDD2E1F-7D23-435C-8498-29151650CCEA}" destId="{FB3B9877-007F-4FF8-A415-B5437830542E}" srcOrd="0" destOrd="0" presId="urn:microsoft.com/office/officeart/2005/8/layout/vList2"/>
    <dgm:cxn modelId="{D85520E1-9DE0-46EA-94B7-B7E69227590B}" type="presParOf" srcId="{1EDD2E1F-7D23-435C-8498-29151650CCEA}" destId="{EF114E1F-324D-4FB7-9CA1-D1BA73F37C2C}" srcOrd="1" destOrd="0" presId="urn:microsoft.com/office/officeart/2005/8/layout/vList2"/>
    <dgm:cxn modelId="{B3167F12-D171-4C44-92F1-A945AC02939E}" type="presParOf" srcId="{1EDD2E1F-7D23-435C-8498-29151650CCEA}" destId="{7279439A-EF8C-446A-9EB9-80931C7D90B5}" srcOrd="2" destOrd="0" presId="urn:microsoft.com/office/officeart/2005/8/layout/vList2"/>
    <dgm:cxn modelId="{2E549866-1A4C-49CE-84B1-D577D6E76531}" type="presParOf" srcId="{1EDD2E1F-7D23-435C-8498-29151650CCEA}" destId="{2188199A-D52B-4A77-9356-751F841D2317}" srcOrd="3" destOrd="0" presId="urn:microsoft.com/office/officeart/2005/8/layout/vList2"/>
    <dgm:cxn modelId="{DF432033-D5B4-4D7C-A9AC-C856426448BB}" type="presParOf" srcId="{1EDD2E1F-7D23-435C-8498-29151650CCEA}" destId="{62964730-F35C-4B94-B924-BBC8F782E8C3}" srcOrd="4" destOrd="0" presId="urn:microsoft.com/office/officeart/2005/8/layout/vList2"/>
    <dgm:cxn modelId="{7F4FB18D-A17F-4766-86CB-52B728A906D3}" type="presParOf" srcId="{1EDD2E1F-7D23-435C-8498-29151650CCEA}" destId="{931821F8-B9CD-4082-B3DD-39FDDDB4C7BE}" srcOrd="5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B4CAF70-FD7D-4F4E-B149-9CD27B9DCC44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0A58B7E2-11AF-4B5D-9429-4597B18D61E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2018 год и на плановый период 2019 и 2020 годов на решение следующих задач:</a:t>
          </a:r>
          <a:endParaRPr lang="ru-RU" sz="2000" b="1" dirty="0">
            <a:solidFill>
              <a:schemeClr val="tx1"/>
            </a:solidFill>
          </a:endParaRPr>
        </a:p>
      </dgm:t>
    </dgm:pt>
    <dgm:pt modelId="{3B0DFB1D-BAFB-4AE2-8E8F-F253D00F2261}" type="parTrans" cxnId="{A2955C77-E41E-4AA2-819C-A00A206EBB65}">
      <dgm:prSet/>
      <dgm:spPr/>
      <dgm:t>
        <a:bodyPr/>
        <a:lstStyle/>
        <a:p>
          <a:endParaRPr lang="ru-RU"/>
        </a:p>
      </dgm:t>
    </dgm:pt>
    <dgm:pt modelId="{97D2008B-962E-4650-8E21-1CD69DE641CB}" type="sibTrans" cxnId="{A2955C77-E41E-4AA2-819C-A00A206EBB65}">
      <dgm:prSet/>
      <dgm:spPr/>
      <dgm:t>
        <a:bodyPr/>
        <a:lstStyle/>
        <a:p>
          <a:endParaRPr lang="ru-RU"/>
        </a:p>
      </dgm:t>
    </dgm:pt>
    <dgm:pt modelId="{8AFDED62-F94E-485A-92D8-3931281DEC45}">
      <dgm:prSet phldrT="[Текст]" custT="1"/>
      <dgm:spPr/>
      <dgm:t>
        <a:bodyPr/>
        <a:lstStyle/>
        <a:p>
          <a:r>
            <a:rPr lang="ru-RU" sz="1600" b="1" dirty="0" smtClean="0"/>
            <a:t>снижение рисков неисполнения социально значимых и первоочередных расходных обязательств;</a:t>
          </a:r>
          <a:endParaRPr lang="ru-RU" sz="1600" b="1" dirty="0"/>
        </a:p>
      </dgm:t>
    </dgm:pt>
    <dgm:pt modelId="{6ECE2691-58EE-4005-9782-2AB7E2F94817}" type="parTrans" cxnId="{3CB6F3CD-F8F0-4666-9679-A776E76D832A}">
      <dgm:prSet/>
      <dgm:spPr/>
      <dgm:t>
        <a:bodyPr/>
        <a:lstStyle/>
        <a:p>
          <a:endParaRPr lang="ru-RU"/>
        </a:p>
      </dgm:t>
    </dgm:pt>
    <dgm:pt modelId="{77279499-4989-4F3F-82F2-7748FBEE375E}" type="sibTrans" cxnId="{3CB6F3CD-F8F0-4666-9679-A776E76D832A}">
      <dgm:prSet/>
      <dgm:spPr/>
      <dgm:t>
        <a:bodyPr/>
        <a:lstStyle/>
        <a:p>
          <a:endParaRPr lang="ru-RU"/>
        </a:p>
      </dgm:t>
    </dgm:pt>
    <dgm:pt modelId="{7351717C-AB82-412A-8D5C-467E041E4F5F}">
      <dgm:prSet phldrT="[Текст]" custT="1"/>
      <dgm:spPr/>
      <dgm:t>
        <a:bodyPr/>
        <a:lstStyle/>
        <a:p>
          <a:r>
            <a:rPr lang="ru-RU" sz="1600" b="1" dirty="0" smtClean="0"/>
            <a:t>реализация мер, направленных на укрепление финансовой дисциплины, соблюдение органами местного самоуправления требований бюджетного законодательства, экономное и эффективное использование бюджетных ресурсов</a:t>
          </a:r>
          <a:r>
            <a:rPr lang="ru-RU" sz="1600" dirty="0" smtClean="0"/>
            <a:t>.</a:t>
          </a:r>
          <a:endParaRPr lang="ru-RU" sz="1600" dirty="0"/>
        </a:p>
      </dgm:t>
    </dgm:pt>
    <dgm:pt modelId="{B6E76B23-60A9-435A-BF8E-FABFEB2E44FE}" type="parTrans" cxnId="{A1BE65B8-FAD4-4988-814B-79568C3D09DE}">
      <dgm:prSet/>
      <dgm:spPr/>
      <dgm:t>
        <a:bodyPr/>
        <a:lstStyle/>
        <a:p>
          <a:endParaRPr lang="ru-RU"/>
        </a:p>
      </dgm:t>
    </dgm:pt>
    <dgm:pt modelId="{F2AF23FE-29D0-4232-9B7D-08B57536B267}" type="sibTrans" cxnId="{A1BE65B8-FAD4-4988-814B-79568C3D09DE}">
      <dgm:prSet/>
      <dgm:spPr/>
      <dgm:t>
        <a:bodyPr/>
        <a:lstStyle/>
        <a:p>
          <a:endParaRPr lang="ru-RU"/>
        </a:p>
      </dgm:t>
    </dgm:pt>
    <dgm:pt modelId="{A3342F4C-8476-45FB-8E53-A85DF2600BF6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Финансирование дефицита бюджета муниципального образования «</a:t>
          </a:r>
          <a:r>
            <a:rPr lang="ru-RU" sz="2000" b="1" dirty="0" err="1" smtClean="0">
              <a:solidFill>
                <a:schemeClr val="tx1"/>
              </a:solidFill>
            </a:rPr>
            <a:t>Малопургинский</a:t>
          </a:r>
          <a:r>
            <a:rPr lang="ru-RU" sz="2000" b="1" dirty="0" smtClean="0">
              <a:solidFill>
                <a:schemeClr val="tx1"/>
              </a:solidFill>
            </a:rPr>
            <a:t> район», позволяющее сохранять уровень муниципального долга на экономически безопасном уровне</a:t>
          </a:r>
          <a:endParaRPr lang="ru-RU" sz="2000" b="1" dirty="0">
            <a:solidFill>
              <a:schemeClr val="tx1"/>
            </a:solidFill>
          </a:endParaRPr>
        </a:p>
      </dgm:t>
    </dgm:pt>
    <dgm:pt modelId="{CB13DF37-9D5E-4E10-A8F2-4FB46B5B0B87}" type="parTrans" cxnId="{5A482628-AABE-48EA-8AAA-54F724534B0A}">
      <dgm:prSet/>
      <dgm:spPr/>
      <dgm:t>
        <a:bodyPr/>
        <a:lstStyle/>
        <a:p>
          <a:endParaRPr lang="ru-RU"/>
        </a:p>
      </dgm:t>
    </dgm:pt>
    <dgm:pt modelId="{3424F1F5-29C4-4A70-84D4-CC4CC913D0D6}" type="sibTrans" cxnId="{5A482628-AABE-48EA-8AAA-54F724534B0A}">
      <dgm:prSet/>
      <dgm:spPr/>
      <dgm:t>
        <a:bodyPr/>
        <a:lstStyle/>
        <a:p>
          <a:endParaRPr lang="ru-RU"/>
        </a:p>
      </dgm:t>
    </dgm:pt>
    <dgm:pt modelId="{83429FB5-E0E7-4728-BF1D-5693DA5A9B05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Оптимизация структуры муниципального долга и его обслуживания</a:t>
          </a:r>
          <a:endParaRPr lang="ru-RU" sz="2000" b="1" dirty="0">
            <a:solidFill>
              <a:schemeClr val="tx1"/>
            </a:solidFill>
          </a:endParaRPr>
        </a:p>
      </dgm:t>
    </dgm:pt>
    <dgm:pt modelId="{68CB53C5-B564-43BB-8C98-0CE135779DBA}" type="parTrans" cxnId="{A381CFCA-6BBF-43DB-9DE7-EF59FECD1A9B}">
      <dgm:prSet/>
      <dgm:spPr/>
      <dgm:t>
        <a:bodyPr/>
        <a:lstStyle/>
        <a:p>
          <a:endParaRPr lang="ru-RU"/>
        </a:p>
      </dgm:t>
    </dgm:pt>
    <dgm:pt modelId="{3B92519C-FA09-4F7D-B9CE-ED411060F2D1}" type="sibTrans" cxnId="{A381CFCA-6BBF-43DB-9DE7-EF59FECD1A9B}">
      <dgm:prSet/>
      <dgm:spPr/>
      <dgm:t>
        <a:bodyPr/>
        <a:lstStyle/>
        <a:p>
          <a:endParaRPr lang="ru-RU"/>
        </a:p>
      </dgm:t>
    </dgm:pt>
    <dgm:pt modelId="{9B0EECA9-2561-47D7-9765-85750F91C753}">
      <dgm:prSet phldrT="[Текст]" custT="1"/>
      <dgm:spPr/>
      <dgm:t>
        <a:bodyPr/>
        <a:lstStyle/>
        <a:p>
          <a:r>
            <a:rPr lang="ru-RU" sz="1600" b="1" dirty="0" smtClean="0"/>
            <a:t>содействие в обеспечении сбалансированности бюджетов муниципальных образований поселений муниципального образования «</a:t>
          </a:r>
          <a:r>
            <a:rPr lang="ru-RU" sz="1600" b="1" dirty="0" err="1" smtClean="0"/>
            <a:t>Малопургинский</a:t>
          </a:r>
          <a:r>
            <a:rPr lang="ru-RU" sz="1600" b="1" dirty="0" smtClean="0"/>
            <a:t> район»;</a:t>
          </a:r>
          <a:endParaRPr lang="ru-RU" sz="1600" b="1" dirty="0"/>
        </a:p>
      </dgm:t>
    </dgm:pt>
    <dgm:pt modelId="{54D018A5-5161-4E11-AD3E-B7C78C652D4F}" type="sibTrans" cxnId="{88C35548-6BB0-4EFD-B0F1-3A4B2BC44054}">
      <dgm:prSet/>
      <dgm:spPr/>
      <dgm:t>
        <a:bodyPr/>
        <a:lstStyle/>
        <a:p>
          <a:endParaRPr lang="ru-RU"/>
        </a:p>
      </dgm:t>
    </dgm:pt>
    <dgm:pt modelId="{FECBF7A4-A663-4BD7-BB2D-9DCA37604EFF}" type="parTrans" cxnId="{88C35548-6BB0-4EFD-B0F1-3A4B2BC44054}">
      <dgm:prSet/>
      <dgm:spPr/>
      <dgm:t>
        <a:bodyPr/>
        <a:lstStyle/>
        <a:p>
          <a:endParaRPr lang="ru-RU"/>
        </a:p>
      </dgm:t>
    </dgm:pt>
    <dgm:pt modelId="{EB1AC43C-8C51-471F-94EE-D590776F3B40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  <dgm:t>
        <a:bodyPr/>
        <a:lstStyle/>
        <a:p>
          <a:pPr algn="ctr"/>
          <a:r>
            <a:rPr lang="ru-RU" sz="2000" b="1" dirty="0" smtClean="0">
              <a:solidFill>
                <a:schemeClr val="tx1"/>
              </a:solidFill>
            </a:rPr>
            <a:t>Обеспечение широкого вовлечения граждан в процедуры обсуждения и принятия бюджетных решений, общественного контроля их эффективности и результативности</a:t>
          </a:r>
          <a:endParaRPr lang="ru-RU" sz="2000" b="1" dirty="0">
            <a:solidFill>
              <a:schemeClr val="tx1"/>
            </a:solidFill>
          </a:endParaRPr>
        </a:p>
      </dgm:t>
    </dgm:pt>
    <dgm:pt modelId="{DA4592A2-7204-405B-BC6A-6E86201283F9}" type="parTrans" cxnId="{D7834AAC-7B7F-4CA5-90A5-1DABCC031900}">
      <dgm:prSet/>
      <dgm:spPr/>
      <dgm:t>
        <a:bodyPr/>
        <a:lstStyle/>
        <a:p>
          <a:endParaRPr lang="ru-RU"/>
        </a:p>
      </dgm:t>
    </dgm:pt>
    <dgm:pt modelId="{F8AC2A86-3A8D-4EA1-851A-29AC59DD5D95}" type="sibTrans" cxnId="{D7834AAC-7B7F-4CA5-90A5-1DABCC031900}">
      <dgm:prSet/>
      <dgm:spPr/>
      <dgm:t>
        <a:bodyPr/>
        <a:lstStyle/>
        <a:p>
          <a:endParaRPr lang="ru-RU"/>
        </a:p>
      </dgm:t>
    </dgm:pt>
    <dgm:pt modelId="{7501055E-F915-45B3-A34B-8BF86EDF43BE}" type="pres">
      <dgm:prSet presAssocID="{7B4CAF70-FD7D-4F4E-B149-9CD27B9DCC44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CECF27C9-391B-4FFF-A627-649ACE127A65}" type="pres">
      <dgm:prSet presAssocID="{83429FB5-E0E7-4728-BF1D-5693DA5A9B05}" presName="parentText" presStyleLbl="node1" presStyleIdx="0" presStyleCnt="4" custScaleY="43669" custLinFactY="-52813" custLinFactNeighborX="-877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5F33424-F2EC-415C-877D-CCC9BEF6B615}" type="pres">
      <dgm:prSet presAssocID="{3B92519C-FA09-4F7D-B9CE-ED411060F2D1}" presName="spacer" presStyleCnt="0"/>
      <dgm:spPr/>
    </dgm:pt>
    <dgm:pt modelId="{E6EDC012-DDED-4393-A5F1-02F1897793BE}" type="pres">
      <dgm:prSet presAssocID="{A3342F4C-8476-45FB-8E53-A85DF2600BF6}" presName="parentText" presStyleLbl="node1" presStyleIdx="1" presStyleCnt="4" custScaleY="74186" custLinFactY="-5356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4EC26CC-60AF-49C9-9BC3-76BD5566BE00}" type="pres">
      <dgm:prSet presAssocID="{3424F1F5-29C4-4A70-84D4-CC4CC913D0D6}" presName="spacer" presStyleCnt="0"/>
      <dgm:spPr/>
    </dgm:pt>
    <dgm:pt modelId="{14BF6014-1F8D-4B4F-8072-3D866266C5A9}" type="pres">
      <dgm:prSet presAssocID="{0A58B7E2-11AF-4B5D-9429-4597B18D61E6}" presName="parentText" presStyleLbl="node1" presStyleIdx="2" presStyleCnt="4" custScaleY="75057" custLinFactNeighborX="-877" custLinFactNeighborY="-1922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65A4D4-C4D3-4733-B549-DE7420F482CC}" type="pres">
      <dgm:prSet presAssocID="{0A58B7E2-11AF-4B5D-9429-4597B18D61E6}" presName="childText" presStyleLbl="revTx" presStyleIdx="0" presStyleCnt="1" custLinFactNeighborY="-2000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CF41FE-D620-43B7-B5B3-C3B68ED91B20}" type="pres">
      <dgm:prSet presAssocID="{EB1AC43C-8C51-471F-94EE-D590776F3B40}" presName="parentText" presStyleLbl="node1" presStyleIdx="3" presStyleCnt="4" custScaleY="78084" custLinFactNeighborY="-330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95733F6-B27F-4F11-A6F3-48395B846C39}" type="presOf" srcId="{9B0EECA9-2561-47D7-9765-85750F91C753}" destId="{6D65A4D4-C4D3-4733-B549-DE7420F482CC}" srcOrd="0" destOrd="0" presId="urn:microsoft.com/office/officeart/2005/8/layout/vList2"/>
    <dgm:cxn modelId="{84BC1ABD-2F45-4A8E-B857-ADAC913C0F48}" type="presOf" srcId="{83429FB5-E0E7-4728-BF1D-5693DA5A9B05}" destId="{CECF27C9-391B-4FFF-A627-649ACE127A65}" srcOrd="0" destOrd="0" presId="urn:microsoft.com/office/officeart/2005/8/layout/vList2"/>
    <dgm:cxn modelId="{5A482628-AABE-48EA-8AAA-54F724534B0A}" srcId="{7B4CAF70-FD7D-4F4E-B149-9CD27B9DCC44}" destId="{A3342F4C-8476-45FB-8E53-A85DF2600BF6}" srcOrd="1" destOrd="0" parTransId="{CB13DF37-9D5E-4E10-A8F2-4FB46B5B0B87}" sibTransId="{3424F1F5-29C4-4A70-84D4-CC4CC913D0D6}"/>
    <dgm:cxn modelId="{C4E43B89-1FBB-4220-B8C1-54CCA70D833B}" type="presOf" srcId="{A3342F4C-8476-45FB-8E53-A85DF2600BF6}" destId="{E6EDC012-DDED-4393-A5F1-02F1897793BE}" srcOrd="0" destOrd="0" presId="urn:microsoft.com/office/officeart/2005/8/layout/vList2"/>
    <dgm:cxn modelId="{A2955C77-E41E-4AA2-819C-A00A206EBB65}" srcId="{7B4CAF70-FD7D-4F4E-B149-9CD27B9DCC44}" destId="{0A58B7E2-11AF-4B5D-9429-4597B18D61E6}" srcOrd="2" destOrd="0" parTransId="{3B0DFB1D-BAFB-4AE2-8E8F-F253D00F2261}" sibTransId="{97D2008B-962E-4650-8E21-1CD69DE641CB}"/>
    <dgm:cxn modelId="{3CB6F3CD-F8F0-4666-9679-A776E76D832A}" srcId="{0A58B7E2-11AF-4B5D-9429-4597B18D61E6}" destId="{8AFDED62-F94E-485A-92D8-3931281DEC45}" srcOrd="1" destOrd="0" parTransId="{6ECE2691-58EE-4005-9782-2AB7E2F94817}" sibTransId="{77279499-4989-4F3F-82F2-7748FBEE375E}"/>
    <dgm:cxn modelId="{D5B6B842-39C0-470B-A8E2-C0D6094E2AE1}" type="presOf" srcId="{8AFDED62-F94E-485A-92D8-3931281DEC45}" destId="{6D65A4D4-C4D3-4733-B549-DE7420F482CC}" srcOrd="0" destOrd="1" presId="urn:microsoft.com/office/officeart/2005/8/layout/vList2"/>
    <dgm:cxn modelId="{5979E1D9-9E7A-45DE-8E7F-8556E9C2B2E1}" type="presOf" srcId="{7351717C-AB82-412A-8D5C-467E041E4F5F}" destId="{6D65A4D4-C4D3-4733-B549-DE7420F482CC}" srcOrd="0" destOrd="2" presId="urn:microsoft.com/office/officeart/2005/8/layout/vList2"/>
    <dgm:cxn modelId="{A1BE65B8-FAD4-4988-814B-79568C3D09DE}" srcId="{0A58B7E2-11AF-4B5D-9429-4597B18D61E6}" destId="{7351717C-AB82-412A-8D5C-467E041E4F5F}" srcOrd="2" destOrd="0" parTransId="{B6E76B23-60A9-435A-BF8E-FABFEB2E44FE}" sibTransId="{F2AF23FE-29D0-4232-9B7D-08B57536B267}"/>
    <dgm:cxn modelId="{9906F8A2-2E6C-467E-8F61-C474E02B7B7B}" type="presOf" srcId="{0A58B7E2-11AF-4B5D-9429-4597B18D61E6}" destId="{14BF6014-1F8D-4B4F-8072-3D866266C5A9}" srcOrd="0" destOrd="0" presId="urn:microsoft.com/office/officeart/2005/8/layout/vList2"/>
    <dgm:cxn modelId="{DB00593C-4A5C-4957-AAC7-827F5E444BF6}" type="presOf" srcId="{7B4CAF70-FD7D-4F4E-B149-9CD27B9DCC44}" destId="{7501055E-F915-45B3-A34B-8BF86EDF43BE}" srcOrd="0" destOrd="0" presId="urn:microsoft.com/office/officeart/2005/8/layout/vList2"/>
    <dgm:cxn modelId="{88C35548-6BB0-4EFD-B0F1-3A4B2BC44054}" srcId="{0A58B7E2-11AF-4B5D-9429-4597B18D61E6}" destId="{9B0EECA9-2561-47D7-9765-85750F91C753}" srcOrd="0" destOrd="0" parTransId="{FECBF7A4-A663-4BD7-BB2D-9DCA37604EFF}" sibTransId="{54D018A5-5161-4E11-AD3E-B7C78C652D4F}"/>
    <dgm:cxn modelId="{D7834AAC-7B7F-4CA5-90A5-1DABCC031900}" srcId="{7B4CAF70-FD7D-4F4E-B149-9CD27B9DCC44}" destId="{EB1AC43C-8C51-471F-94EE-D590776F3B40}" srcOrd="3" destOrd="0" parTransId="{DA4592A2-7204-405B-BC6A-6E86201283F9}" sibTransId="{F8AC2A86-3A8D-4EA1-851A-29AC59DD5D95}"/>
    <dgm:cxn modelId="{A381CFCA-6BBF-43DB-9DE7-EF59FECD1A9B}" srcId="{7B4CAF70-FD7D-4F4E-B149-9CD27B9DCC44}" destId="{83429FB5-E0E7-4728-BF1D-5693DA5A9B05}" srcOrd="0" destOrd="0" parTransId="{68CB53C5-B564-43BB-8C98-0CE135779DBA}" sibTransId="{3B92519C-FA09-4F7D-B9CE-ED411060F2D1}"/>
    <dgm:cxn modelId="{5CF206FA-EF22-47B3-8428-59B34F241529}" type="presOf" srcId="{EB1AC43C-8C51-471F-94EE-D590776F3B40}" destId="{8ECF41FE-D620-43B7-B5B3-C3B68ED91B20}" srcOrd="0" destOrd="0" presId="urn:microsoft.com/office/officeart/2005/8/layout/vList2"/>
    <dgm:cxn modelId="{879482DF-9745-4974-B2D4-703B9D376A09}" type="presParOf" srcId="{7501055E-F915-45B3-A34B-8BF86EDF43BE}" destId="{CECF27C9-391B-4FFF-A627-649ACE127A65}" srcOrd="0" destOrd="0" presId="urn:microsoft.com/office/officeart/2005/8/layout/vList2"/>
    <dgm:cxn modelId="{4A096F44-3390-489F-BD86-6B394D949838}" type="presParOf" srcId="{7501055E-F915-45B3-A34B-8BF86EDF43BE}" destId="{C5F33424-F2EC-415C-877D-CCC9BEF6B615}" srcOrd="1" destOrd="0" presId="urn:microsoft.com/office/officeart/2005/8/layout/vList2"/>
    <dgm:cxn modelId="{4B50E61D-AE9A-4536-80ED-1783182A84D2}" type="presParOf" srcId="{7501055E-F915-45B3-A34B-8BF86EDF43BE}" destId="{E6EDC012-DDED-4393-A5F1-02F1897793BE}" srcOrd="2" destOrd="0" presId="urn:microsoft.com/office/officeart/2005/8/layout/vList2"/>
    <dgm:cxn modelId="{FEC72D5D-DCD3-4473-93CF-7A1DF8B1D8D2}" type="presParOf" srcId="{7501055E-F915-45B3-A34B-8BF86EDF43BE}" destId="{94EC26CC-60AF-49C9-9BC3-76BD5566BE00}" srcOrd="3" destOrd="0" presId="urn:microsoft.com/office/officeart/2005/8/layout/vList2"/>
    <dgm:cxn modelId="{6AEFED35-D62B-499C-AB22-3A69D5A33E4F}" type="presParOf" srcId="{7501055E-F915-45B3-A34B-8BF86EDF43BE}" destId="{14BF6014-1F8D-4B4F-8072-3D866266C5A9}" srcOrd="4" destOrd="0" presId="urn:microsoft.com/office/officeart/2005/8/layout/vList2"/>
    <dgm:cxn modelId="{16E5363F-C5E3-45B1-9AF8-97B252123607}" type="presParOf" srcId="{7501055E-F915-45B3-A34B-8BF86EDF43BE}" destId="{6D65A4D4-C4D3-4733-B549-DE7420F482CC}" srcOrd="5" destOrd="0" presId="urn:microsoft.com/office/officeart/2005/8/layout/vList2"/>
    <dgm:cxn modelId="{BA886819-9690-4561-B82E-AEB309999BE4}" type="presParOf" srcId="{7501055E-F915-45B3-A34B-8BF86EDF43BE}" destId="{8ECF41FE-D620-43B7-B5B3-C3B68ED91B20}" srcOrd="6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B75A1A5-0896-433E-BA91-78C3856BD7D9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9748E425-1F62-4E54-AB72-024F4DE9340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Расширение мер налоговой политики, направленных на облегчение администрирования и снижение административных издержек</a:t>
          </a:r>
          <a:endParaRPr lang="ru-RU" sz="1800" b="1" dirty="0">
            <a:solidFill>
              <a:schemeClr val="tx1"/>
            </a:solidFill>
          </a:endParaRPr>
        </a:p>
      </dgm:t>
    </dgm:pt>
    <dgm:pt modelId="{9A75D3E3-D02A-4BE3-A087-B6E91E07991C}" type="parTrans" cxnId="{DEBF1D61-273D-4ED9-8958-0C051EC072B8}">
      <dgm:prSet/>
      <dgm:spPr/>
      <dgm:t>
        <a:bodyPr/>
        <a:lstStyle/>
        <a:p>
          <a:endParaRPr lang="ru-RU"/>
        </a:p>
      </dgm:t>
    </dgm:pt>
    <dgm:pt modelId="{4C985B15-CCC8-41E5-9AB2-556CFD98936E}" type="sibTrans" cxnId="{DEBF1D61-273D-4ED9-8958-0C051EC072B8}">
      <dgm:prSet/>
      <dgm:spPr/>
      <dgm:t>
        <a:bodyPr/>
        <a:lstStyle/>
        <a:p>
          <a:endParaRPr lang="ru-RU"/>
        </a:p>
      </dgm:t>
    </dgm:pt>
    <dgm:pt modelId="{E948EA84-102C-437F-80FA-896499AE931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/>
            <a:t>Укрепление доходной базы бюджета муниципального образования «</a:t>
          </a:r>
          <a:r>
            <a:rPr lang="ru-RU" sz="1800" b="1" dirty="0" err="1" smtClean="0"/>
            <a:t>Малопургинский</a:t>
          </a:r>
          <a:r>
            <a:rPr lang="ru-RU" sz="1800" b="1" dirty="0" smtClean="0"/>
            <a:t> район» за счет наращивания стабильных доходных источников и мобилизации в бюджет имеющихся резервов</a:t>
          </a:r>
          <a:endParaRPr lang="ru-RU" sz="1800" b="1" dirty="0"/>
        </a:p>
      </dgm:t>
    </dgm:pt>
    <dgm:pt modelId="{9D60C099-0732-487A-9511-D9BA8DBD8245}" type="parTrans" cxnId="{6FBF8FDE-9725-478F-92D6-1E36D3881D33}">
      <dgm:prSet/>
      <dgm:spPr/>
      <dgm:t>
        <a:bodyPr/>
        <a:lstStyle/>
        <a:p>
          <a:endParaRPr lang="ru-RU"/>
        </a:p>
      </dgm:t>
    </dgm:pt>
    <dgm:pt modelId="{AFFD2F5B-1ECB-4E46-AC3B-08F56C5DB04C}" type="sibTrans" cxnId="{6FBF8FDE-9725-478F-92D6-1E36D3881D33}">
      <dgm:prSet/>
      <dgm:spPr/>
      <dgm:t>
        <a:bodyPr/>
        <a:lstStyle/>
        <a:p>
          <a:endParaRPr lang="ru-RU"/>
        </a:p>
      </dgm:t>
    </dgm:pt>
    <dgm:pt modelId="{7AF7F297-943D-4165-A8A8-54DA59560CD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Повышение уровня собираемости налогов, рост налоговой базы, включая снижение доли теневого сектора</a:t>
          </a:r>
        </a:p>
      </dgm:t>
    </dgm:pt>
    <dgm:pt modelId="{9537DFCC-875F-4684-8B9E-802F2AC8EFFB}" type="parTrans" cxnId="{1439231D-97B4-4F40-B5C8-D1C188E4E197}">
      <dgm:prSet/>
      <dgm:spPr/>
      <dgm:t>
        <a:bodyPr/>
        <a:lstStyle/>
        <a:p>
          <a:endParaRPr lang="ru-RU"/>
        </a:p>
      </dgm:t>
    </dgm:pt>
    <dgm:pt modelId="{C885DA16-C873-468A-A64B-CC8D27ABB87D}" type="sibTrans" cxnId="{1439231D-97B4-4F40-B5C8-D1C188E4E197}">
      <dgm:prSet/>
      <dgm:spPr/>
      <dgm:t>
        <a:bodyPr/>
        <a:lstStyle/>
        <a:p>
          <a:endParaRPr lang="ru-RU"/>
        </a:p>
      </dgm:t>
    </dgm:pt>
    <dgm:pt modelId="{43E791CD-00E1-4D30-BCD5-1EA4857975C7}">
      <dgm:prSet phldrT="[Текст]" custT="1"/>
      <dgm:spPr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pPr algn="l"/>
          <a:r>
            <a:rPr lang="ru-RU" sz="1800" b="1" dirty="0" smtClean="0">
              <a:solidFill>
                <a:schemeClr val="tx1"/>
              </a:solidFill>
            </a:rPr>
            <a:t>Отмена неэффективных налоговых льгот, введение моратория на установление в 2018, 2019 годах налоговых льгот (пониженных ставок по налогам)</a:t>
          </a:r>
        </a:p>
      </dgm:t>
    </dgm:pt>
    <dgm:pt modelId="{69E93514-DF63-4B06-9BEE-ED636B95538A}" type="parTrans" cxnId="{3784C0E0-3FF5-4C52-ADA7-D95084A49CA0}">
      <dgm:prSet/>
      <dgm:spPr/>
      <dgm:t>
        <a:bodyPr/>
        <a:lstStyle/>
        <a:p>
          <a:endParaRPr lang="ru-RU"/>
        </a:p>
      </dgm:t>
    </dgm:pt>
    <dgm:pt modelId="{332F8DA6-6D9C-4BC0-BBC4-0C835E28C1AF}" type="sibTrans" cxnId="{3784C0E0-3FF5-4C52-ADA7-D95084A49CA0}">
      <dgm:prSet/>
      <dgm:spPr/>
      <dgm:t>
        <a:bodyPr/>
        <a:lstStyle/>
        <a:p>
          <a:endParaRPr lang="ru-RU"/>
        </a:p>
      </dgm:t>
    </dgm:pt>
    <dgm:pt modelId="{963A3835-8EFF-41D5-8904-0CD297DC390A}" type="pres">
      <dgm:prSet presAssocID="{FB75A1A5-0896-433E-BA91-78C3856BD7D9}" presName="Name0" presStyleCnt="0">
        <dgm:presLayoutVars>
          <dgm:chMax val="7"/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DB44425-090D-436E-A93E-2DB3023FDB80}" type="pres">
      <dgm:prSet presAssocID="{9748E425-1F62-4E54-AB72-024F4DE93407}" presName="circle1" presStyleLbl="node1" presStyleIdx="0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69C58063-E33C-4DC8-9D13-DB510B7D7715}" type="pres">
      <dgm:prSet presAssocID="{9748E425-1F62-4E54-AB72-024F4DE93407}" presName="space" presStyleCnt="0"/>
      <dgm:spPr/>
    </dgm:pt>
    <dgm:pt modelId="{5A29F06B-F30D-47DB-82D2-37109BE6ACC5}" type="pres">
      <dgm:prSet presAssocID="{9748E425-1F62-4E54-AB72-024F4DE93407}" presName="rect1" presStyleLbl="alignAcc1" presStyleIdx="0" presStyleCnt="4" custLinFactNeighborX="1229" custLinFactNeighborY="-230"/>
      <dgm:spPr/>
      <dgm:t>
        <a:bodyPr/>
        <a:lstStyle/>
        <a:p>
          <a:endParaRPr lang="ru-RU"/>
        </a:p>
      </dgm:t>
    </dgm:pt>
    <dgm:pt modelId="{3E16006F-EFE1-4A67-96C1-8B4039A64510}" type="pres">
      <dgm:prSet presAssocID="{E948EA84-102C-437F-80FA-896499AE9317}" presName="vertSpace2" presStyleLbl="node1" presStyleIdx="0" presStyleCnt="4"/>
      <dgm:spPr/>
    </dgm:pt>
    <dgm:pt modelId="{FED84AB8-CAF6-4ECA-B669-59A6C428B38C}" type="pres">
      <dgm:prSet presAssocID="{E948EA84-102C-437F-80FA-896499AE9317}" presName="circle2" presStyleLbl="node1" presStyleIdx="1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E28FA107-B120-49B7-BC8E-D3002C8C2448}" type="pres">
      <dgm:prSet presAssocID="{E948EA84-102C-437F-80FA-896499AE9317}" presName="rect2" presStyleLbl="alignAcc1" presStyleIdx="1" presStyleCnt="4"/>
      <dgm:spPr/>
      <dgm:t>
        <a:bodyPr/>
        <a:lstStyle/>
        <a:p>
          <a:endParaRPr lang="ru-RU"/>
        </a:p>
      </dgm:t>
    </dgm:pt>
    <dgm:pt modelId="{D5B5A5EF-AB45-4A57-B02F-DBC9282FAB4D}" type="pres">
      <dgm:prSet presAssocID="{7AF7F297-943D-4165-A8A8-54DA59560CD7}" presName="vertSpace3" presStyleLbl="node1" presStyleIdx="1" presStyleCnt="4"/>
      <dgm:spPr/>
    </dgm:pt>
    <dgm:pt modelId="{DDA6CF50-64D6-41CD-AAED-976FA2076C57}" type="pres">
      <dgm:prSet presAssocID="{7AF7F297-943D-4165-A8A8-54DA59560CD7}" presName="circle3" presStyleLbl="node1" presStyleIdx="2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66C1EA-8C5C-40F8-B9B6-9040C8ED6543}" type="pres">
      <dgm:prSet presAssocID="{7AF7F297-943D-4165-A8A8-54DA59560CD7}" presName="rect3" presStyleLbl="alignAcc1" presStyleIdx="2" presStyleCnt="4"/>
      <dgm:spPr/>
      <dgm:t>
        <a:bodyPr/>
        <a:lstStyle/>
        <a:p>
          <a:endParaRPr lang="ru-RU"/>
        </a:p>
      </dgm:t>
    </dgm:pt>
    <dgm:pt modelId="{DAB1143D-0D6D-4AA0-A7F7-632965950060}" type="pres">
      <dgm:prSet presAssocID="{43E791CD-00E1-4D30-BCD5-1EA4857975C7}" presName="vertSpace4" presStyleLbl="node1" presStyleIdx="2" presStyleCnt="4"/>
      <dgm:spPr/>
    </dgm:pt>
    <dgm:pt modelId="{59226D8B-E096-4D70-8ADC-71973B6FCBDF}" type="pres">
      <dgm:prSet presAssocID="{43E791CD-00E1-4D30-BCD5-1EA4857975C7}" presName="circle4" presStyleLbl="node1" presStyleIdx="3" presStyleCnt="4"/>
      <dgm:spPr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>
          <a:solidFill>
            <a:schemeClr val="tx1"/>
          </a:solidFill>
        </a:ln>
        <a:effectLst>
          <a:innerShdw blurRad="63500" dist="50800" dir="8100000">
            <a:prstClr val="black">
              <a:alpha val="50000"/>
            </a:prstClr>
          </a:innerShdw>
        </a:effectLst>
      </dgm:spPr>
    </dgm:pt>
    <dgm:pt modelId="{FEC5023B-56E5-4574-9502-039874786CB2}" type="pres">
      <dgm:prSet presAssocID="{43E791CD-00E1-4D30-BCD5-1EA4857975C7}" presName="rect4" presStyleLbl="alignAcc1" presStyleIdx="3" presStyleCnt="4"/>
      <dgm:spPr/>
      <dgm:t>
        <a:bodyPr/>
        <a:lstStyle/>
        <a:p>
          <a:endParaRPr lang="ru-RU"/>
        </a:p>
      </dgm:t>
    </dgm:pt>
    <dgm:pt modelId="{91A15EB6-1FC2-4A38-A7EC-BAB9618152C7}" type="pres">
      <dgm:prSet presAssocID="{9748E425-1F62-4E54-AB72-024F4DE93407}" presName="rect1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1983E83-3315-427C-BC88-AE28B653D585}" type="pres">
      <dgm:prSet presAssocID="{E948EA84-102C-437F-80FA-896499AE9317}" presName="rect2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BE41196-343F-4FEA-BCB9-A7E7FA2836A7}" type="pres">
      <dgm:prSet presAssocID="{7AF7F297-943D-4165-A8A8-54DA59560CD7}" presName="rect3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8606B47-766B-4858-A4BB-6D7E63AFD09F}" type="pres">
      <dgm:prSet presAssocID="{43E791CD-00E1-4D30-BCD5-1EA4857975C7}" presName="rect4ParTxNoCh" presStyleLbl="alignAcc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31D5113-0081-4BA2-8ACC-249C464CB195}" type="presOf" srcId="{7AF7F297-943D-4165-A8A8-54DA59560CD7}" destId="{BBE41196-343F-4FEA-BCB9-A7E7FA2836A7}" srcOrd="1" destOrd="0" presId="urn:microsoft.com/office/officeart/2005/8/layout/target3"/>
    <dgm:cxn modelId="{27DF66EA-7C2A-4F98-B8DC-F927417D3DA3}" type="presOf" srcId="{E948EA84-102C-437F-80FA-896499AE9317}" destId="{E28FA107-B120-49B7-BC8E-D3002C8C2448}" srcOrd="0" destOrd="0" presId="urn:microsoft.com/office/officeart/2005/8/layout/target3"/>
    <dgm:cxn modelId="{3784C0E0-3FF5-4C52-ADA7-D95084A49CA0}" srcId="{FB75A1A5-0896-433E-BA91-78C3856BD7D9}" destId="{43E791CD-00E1-4D30-BCD5-1EA4857975C7}" srcOrd="3" destOrd="0" parTransId="{69E93514-DF63-4B06-9BEE-ED636B95538A}" sibTransId="{332F8DA6-6D9C-4BC0-BBC4-0C835E28C1AF}"/>
    <dgm:cxn modelId="{DEBF1D61-273D-4ED9-8958-0C051EC072B8}" srcId="{FB75A1A5-0896-433E-BA91-78C3856BD7D9}" destId="{9748E425-1F62-4E54-AB72-024F4DE93407}" srcOrd="0" destOrd="0" parTransId="{9A75D3E3-D02A-4BE3-A087-B6E91E07991C}" sibTransId="{4C985B15-CCC8-41E5-9AB2-556CFD98936E}"/>
    <dgm:cxn modelId="{75A48F46-CC1B-4B44-9745-6D2E49F02AF3}" type="presOf" srcId="{9748E425-1F62-4E54-AB72-024F4DE93407}" destId="{5A29F06B-F30D-47DB-82D2-37109BE6ACC5}" srcOrd="0" destOrd="0" presId="urn:microsoft.com/office/officeart/2005/8/layout/target3"/>
    <dgm:cxn modelId="{EF96EBD5-3D1F-44B3-BC4A-0DB31BA063B1}" type="presOf" srcId="{FB75A1A5-0896-433E-BA91-78C3856BD7D9}" destId="{963A3835-8EFF-41D5-8904-0CD297DC390A}" srcOrd="0" destOrd="0" presId="urn:microsoft.com/office/officeart/2005/8/layout/target3"/>
    <dgm:cxn modelId="{33D35593-94EF-477A-AE17-E1DE258F07A6}" type="presOf" srcId="{43E791CD-00E1-4D30-BCD5-1EA4857975C7}" destId="{FEC5023B-56E5-4574-9502-039874786CB2}" srcOrd="0" destOrd="0" presId="urn:microsoft.com/office/officeart/2005/8/layout/target3"/>
    <dgm:cxn modelId="{6FBF8FDE-9725-478F-92D6-1E36D3881D33}" srcId="{FB75A1A5-0896-433E-BA91-78C3856BD7D9}" destId="{E948EA84-102C-437F-80FA-896499AE9317}" srcOrd="1" destOrd="0" parTransId="{9D60C099-0732-487A-9511-D9BA8DBD8245}" sibTransId="{AFFD2F5B-1ECB-4E46-AC3B-08F56C5DB04C}"/>
    <dgm:cxn modelId="{1439231D-97B4-4F40-B5C8-D1C188E4E197}" srcId="{FB75A1A5-0896-433E-BA91-78C3856BD7D9}" destId="{7AF7F297-943D-4165-A8A8-54DA59560CD7}" srcOrd="2" destOrd="0" parTransId="{9537DFCC-875F-4684-8B9E-802F2AC8EFFB}" sibTransId="{C885DA16-C873-468A-A64B-CC8D27ABB87D}"/>
    <dgm:cxn modelId="{9C976EF9-256F-4E99-AF13-4BB76C761104}" type="presOf" srcId="{9748E425-1F62-4E54-AB72-024F4DE93407}" destId="{91A15EB6-1FC2-4A38-A7EC-BAB9618152C7}" srcOrd="1" destOrd="0" presId="urn:microsoft.com/office/officeart/2005/8/layout/target3"/>
    <dgm:cxn modelId="{0F9D6D55-EA1C-4A8B-B9C9-EB56AE13007E}" type="presOf" srcId="{E948EA84-102C-437F-80FA-896499AE9317}" destId="{41983E83-3315-427C-BC88-AE28B653D585}" srcOrd="1" destOrd="0" presId="urn:microsoft.com/office/officeart/2005/8/layout/target3"/>
    <dgm:cxn modelId="{597C9B05-D5F3-45C7-B166-8B0F865553D8}" type="presOf" srcId="{43E791CD-00E1-4D30-BCD5-1EA4857975C7}" destId="{18606B47-766B-4858-A4BB-6D7E63AFD09F}" srcOrd="1" destOrd="0" presId="urn:microsoft.com/office/officeart/2005/8/layout/target3"/>
    <dgm:cxn modelId="{42CF4DC2-BDC7-4398-8DE0-187CA93758AE}" type="presOf" srcId="{7AF7F297-943D-4165-A8A8-54DA59560CD7}" destId="{FE66C1EA-8C5C-40F8-B9B6-9040C8ED6543}" srcOrd="0" destOrd="0" presId="urn:microsoft.com/office/officeart/2005/8/layout/target3"/>
    <dgm:cxn modelId="{DA41264B-1EC4-408C-A3C5-0115900C37CC}" type="presParOf" srcId="{963A3835-8EFF-41D5-8904-0CD297DC390A}" destId="{7DB44425-090D-436E-A93E-2DB3023FDB80}" srcOrd="0" destOrd="0" presId="urn:microsoft.com/office/officeart/2005/8/layout/target3"/>
    <dgm:cxn modelId="{48D59451-204F-41E7-B2A3-DA1F3371A83E}" type="presParOf" srcId="{963A3835-8EFF-41D5-8904-0CD297DC390A}" destId="{69C58063-E33C-4DC8-9D13-DB510B7D7715}" srcOrd="1" destOrd="0" presId="urn:microsoft.com/office/officeart/2005/8/layout/target3"/>
    <dgm:cxn modelId="{FEB8424D-2E0C-4639-932F-67D95044B999}" type="presParOf" srcId="{963A3835-8EFF-41D5-8904-0CD297DC390A}" destId="{5A29F06B-F30D-47DB-82D2-37109BE6ACC5}" srcOrd="2" destOrd="0" presId="urn:microsoft.com/office/officeart/2005/8/layout/target3"/>
    <dgm:cxn modelId="{A0EAE17B-2B65-42BC-9A60-5CABC361B50C}" type="presParOf" srcId="{963A3835-8EFF-41D5-8904-0CD297DC390A}" destId="{3E16006F-EFE1-4A67-96C1-8B4039A64510}" srcOrd="3" destOrd="0" presId="urn:microsoft.com/office/officeart/2005/8/layout/target3"/>
    <dgm:cxn modelId="{7A15AEE4-82CE-4387-A18F-326744FB08AF}" type="presParOf" srcId="{963A3835-8EFF-41D5-8904-0CD297DC390A}" destId="{FED84AB8-CAF6-4ECA-B669-59A6C428B38C}" srcOrd="4" destOrd="0" presId="urn:microsoft.com/office/officeart/2005/8/layout/target3"/>
    <dgm:cxn modelId="{5A82270A-9018-4C31-A2C0-28309B19DF59}" type="presParOf" srcId="{963A3835-8EFF-41D5-8904-0CD297DC390A}" destId="{E28FA107-B120-49B7-BC8E-D3002C8C2448}" srcOrd="5" destOrd="0" presId="urn:microsoft.com/office/officeart/2005/8/layout/target3"/>
    <dgm:cxn modelId="{B99DB8EB-E39E-4340-8253-EDBA3C1A2650}" type="presParOf" srcId="{963A3835-8EFF-41D5-8904-0CD297DC390A}" destId="{D5B5A5EF-AB45-4A57-B02F-DBC9282FAB4D}" srcOrd="6" destOrd="0" presId="urn:microsoft.com/office/officeart/2005/8/layout/target3"/>
    <dgm:cxn modelId="{0D664ED1-9C05-4C99-9591-A4F72A070F9F}" type="presParOf" srcId="{963A3835-8EFF-41D5-8904-0CD297DC390A}" destId="{DDA6CF50-64D6-41CD-AAED-976FA2076C57}" srcOrd="7" destOrd="0" presId="urn:microsoft.com/office/officeart/2005/8/layout/target3"/>
    <dgm:cxn modelId="{196E677A-71FE-4CF7-8851-3AC8A511A069}" type="presParOf" srcId="{963A3835-8EFF-41D5-8904-0CD297DC390A}" destId="{FE66C1EA-8C5C-40F8-B9B6-9040C8ED6543}" srcOrd="8" destOrd="0" presId="urn:microsoft.com/office/officeart/2005/8/layout/target3"/>
    <dgm:cxn modelId="{524F1DD2-DED1-4E5D-B37E-6653F9B16041}" type="presParOf" srcId="{963A3835-8EFF-41D5-8904-0CD297DC390A}" destId="{DAB1143D-0D6D-4AA0-A7F7-632965950060}" srcOrd="9" destOrd="0" presId="urn:microsoft.com/office/officeart/2005/8/layout/target3"/>
    <dgm:cxn modelId="{5D177606-9B0B-411D-A971-DEC734499829}" type="presParOf" srcId="{963A3835-8EFF-41D5-8904-0CD297DC390A}" destId="{59226D8B-E096-4D70-8ADC-71973B6FCBDF}" srcOrd="10" destOrd="0" presId="urn:microsoft.com/office/officeart/2005/8/layout/target3"/>
    <dgm:cxn modelId="{1391EF2B-F3B9-4CFB-BE9E-3ED319CF845A}" type="presParOf" srcId="{963A3835-8EFF-41D5-8904-0CD297DC390A}" destId="{FEC5023B-56E5-4574-9502-039874786CB2}" srcOrd="11" destOrd="0" presId="urn:microsoft.com/office/officeart/2005/8/layout/target3"/>
    <dgm:cxn modelId="{3CD5F7A2-ADBD-445F-8F33-DDFCE0D6DB64}" type="presParOf" srcId="{963A3835-8EFF-41D5-8904-0CD297DC390A}" destId="{91A15EB6-1FC2-4A38-A7EC-BAB9618152C7}" srcOrd="12" destOrd="0" presId="urn:microsoft.com/office/officeart/2005/8/layout/target3"/>
    <dgm:cxn modelId="{BFB96FC2-6F2C-4721-B927-374E8F4CBE60}" type="presParOf" srcId="{963A3835-8EFF-41D5-8904-0CD297DC390A}" destId="{41983E83-3315-427C-BC88-AE28B653D585}" srcOrd="13" destOrd="0" presId="urn:microsoft.com/office/officeart/2005/8/layout/target3"/>
    <dgm:cxn modelId="{D2714355-24BE-4279-A214-0AD45434E3E2}" type="presParOf" srcId="{963A3835-8EFF-41D5-8904-0CD297DC390A}" destId="{BBE41196-343F-4FEA-BCB9-A7E7FA2836A7}" srcOrd="14" destOrd="0" presId="urn:microsoft.com/office/officeart/2005/8/layout/target3"/>
    <dgm:cxn modelId="{6033B534-6345-4559-9BE6-90A539C5CB82}" type="presParOf" srcId="{963A3835-8EFF-41D5-8904-0CD297DC390A}" destId="{18606B47-766B-4858-A4BB-6D7E63AFD09F}" srcOrd="15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99 005,1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0B81E8B2-E67E-483E-BE2D-6EED1DA71F03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21 469,3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7A42DCA-4413-4F73-AE66-6C3190717D79}" type="par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F16CE8A-802B-4020-A353-23D51D3C3CE5}" type="sibTrans" cxnId="{24F5D655-B0D5-4255-B0A0-34ECDA4485C4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447,7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19,0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2815ED7F-5C07-4B2E-A9F5-C0DDA2F3A12D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3 802,0тыс.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B501EADB-74A4-4A46-AC3B-1E1F29CDAC6C}" type="par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D938069B-EDE8-41B7-A708-CE011F6F123B}" type="sibTrans" cxnId="{60DB5BC7-8E16-4525-9BEF-AC00C43CCFAE}">
      <dgm:prSet/>
      <dgm:spPr/>
      <dgm:t>
        <a:bodyPr/>
        <a:lstStyle/>
        <a:p>
          <a:endParaRPr lang="ru-RU" sz="1600" b="1">
            <a:latin typeface="Times New Roman" pitchFamily="18" charset="0"/>
            <a:cs typeface="Times New Roman" pitchFamily="18" charset="0"/>
          </a:endParaRPr>
        </a:p>
      </dgm:t>
    </dgm:pt>
    <dgm:pt modelId="{535AD7CB-FD96-49BE-898B-6002EF12F205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9 253,7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C6CC347-049A-4825-B737-1519E3D37E61}" type="parTrans" cxnId="{6A859048-BD78-44F7-B2C0-945883C5A38E}">
      <dgm:prSet/>
      <dgm:spPr/>
      <dgm:t>
        <a:bodyPr/>
        <a:lstStyle/>
        <a:p>
          <a:endParaRPr lang="ru-RU"/>
        </a:p>
      </dgm:t>
    </dgm:pt>
    <dgm:pt modelId="{A309DF0A-E2D5-45D4-B2CA-0C010D94A2B1}" type="sibTrans" cxnId="{6A859048-BD78-44F7-B2C0-945883C5A3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  <dgm:t>
        <a:bodyPr/>
        <a:lstStyle/>
        <a:p>
          <a:endParaRPr lang="ru-RU"/>
        </a:p>
      </dgm:t>
    </dgm:pt>
    <dgm:pt modelId="{B63202F2-F136-4A53-BBC0-18A18E8C1FF9}" type="pres">
      <dgm:prSet presAssocID="{F84F6C66-5521-40C2-99FF-C86F056ED85A}" presName="cycle" presStyleCnt="0"/>
      <dgm:spPr/>
      <dgm:t>
        <a:bodyPr/>
        <a:lstStyle/>
        <a:p>
          <a:endParaRPr lang="ru-RU"/>
        </a:p>
      </dgm:t>
    </dgm:pt>
    <dgm:pt modelId="{7E7B918D-80DD-4DD8-AF7E-2AC82BB8EC7D}" type="pres">
      <dgm:prSet presAssocID="{F84F6C66-5521-40C2-99FF-C86F056ED85A}" presName="srcNode" presStyleLbl="node1" presStyleIdx="0" presStyleCnt="6"/>
      <dgm:spPr/>
      <dgm:t>
        <a:bodyPr/>
        <a:lstStyle/>
        <a:p>
          <a:endParaRPr lang="ru-RU"/>
        </a:p>
      </dgm:t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6"/>
      <dgm:spPr/>
      <dgm:t>
        <a:bodyPr/>
        <a:lstStyle/>
        <a:p>
          <a:endParaRPr lang="ru-RU"/>
        </a:p>
      </dgm:t>
    </dgm:pt>
    <dgm:pt modelId="{566083D9-89B6-435D-846D-36DACD77A22D}" type="pres">
      <dgm:prSet presAssocID="{F84F6C66-5521-40C2-99FF-C86F056ED85A}" presName="dstNode" presStyleLbl="node1" presStyleIdx="0" presStyleCnt="6"/>
      <dgm:spPr/>
      <dgm:t>
        <a:bodyPr/>
        <a:lstStyle/>
        <a:p>
          <a:endParaRPr lang="ru-RU"/>
        </a:p>
      </dgm:t>
    </dgm:pt>
    <dgm:pt modelId="{854879FE-BE8F-4624-AAD6-7DAD88595B55}" type="pres">
      <dgm:prSet presAssocID="{A42DB187-3135-4C98-9D1D-37EECE5C3DAA}" presName="text_1" presStyleLbl="node1" presStyleIdx="0" presStyleCnt="6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  <dgm:t>
        <a:bodyPr/>
        <a:lstStyle/>
        <a:p>
          <a:endParaRPr lang="ru-RU"/>
        </a:p>
      </dgm:t>
    </dgm:pt>
    <dgm:pt modelId="{2CC09460-0385-4576-B212-932E023A1EEB}" type="pres">
      <dgm:prSet presAssocID="{A42DB187-3135-4C98-9D1D-37EECE5C3DAA}" presName="accentRepeatNode" presStyleLbl="solidFgAcc1" presStyleIdx="0" presStyleCnt="6"/>
      <dgm:spPr/>
      <dgm:t>
        <a:bodyPr/>
        <a:lstStyle/>
        <a:p>
          <a:endParaRPr lang="ru-RU"/>
        </a:p>
      </dgm:t>
    </dgm:pt>
    <dgm:pt modelId="{AC8E7858-2E8A-4A1B-8B00-797726621971}" type="pres">
      <dgm:prSet presAssocID="{0B81E8B2-E67E-483E-BE2D-6EED1DA71F03}" presName="text_2" presStyleLbl="node1" presStyleIdx="1" presStyleCnt="6" custScaleX="101067" custLinFactNeighborX="1380" custLinFactNeighborY="1013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082A7B1-30B2-4C27-826B-A86D863469A9}" type="pres">
      <dgm:prSet presAssocID="{0B81E8B2-E67E-483E-BE2D-6EED1DA71F03}" presName="accent_2" presStyleCnt="0"/>
      <dgm:spPr/>
      <dgm:t>
        <a:bodyPr/>
        <a:lstStyle/>
        <a:p>
          <a:endParaRPr lang="ru-RU"/>
        </a:p>
      </dgm:t>
    </dgm:pt>
    <dgm:pt modelId="{5586553E-F5FE-4248-95EC-7786E1F5D059}" type="pres">
      <dgm:prSet presAssocID="{0B81E8B2-E67E-483E-BE2D-6EED1DA71F03}" presName="accentRepeatNode" presStyleLbl="solidFgAcc1" presStyleIdx="1" presStyleCnt="6" custLinFactNeighborX="2208" custLinFactNeighborY="3980"/>
      <dgm:spPr/>
      <dgm:t>
        <a:bodyPr/>
        <a:lstStyle/>
        <a:p>
          <a:endParaRPr lang="ru-RU"/>
        </a:p>
      </dgm:t>
    </dgm:pt>
    <dgm:pt modelId="{CF9065BA-DB3D-44F9-9253-53B9B874BC9C}" type="pres">
      <dgm:prSet presAssocID="{535AD7CB-FD96-49BE-898B-6002EF12F205}" presName="text_3" presStyleLbl="node1" presStyleIdx="2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9FA1A34-9C98-4868-AD01-8E1428D60D65}" type="pres">
      <dgm:prSet presAssocID="{535AD7CB-FD96-49BE-898B-6002EF12F205}" presName="accent_3" presStyleCnt="0"/>
      <dgm:spPr/>
    </dgm:pt>
    <dgm:pt modelId="{C69E33E5-CE0B-4BE3-9860-17E90B79A0C0}" type="pres">
      <dgm:prSet presAssocID="{535AD7CB-FD96-49BE-898B-6002EF12F205}" presName="accentRepeatNode" presStyleLbl="solidFgAcc1" presStyleIdx="2" presStyleCnt="6"/>
      <dgm:spPr/>
    </dgm:pt>
    <dgm:pt modelId="{10789545-1E42-4538-989A-FF1136E4DB48}" type="pres">
      <dgm:prSet presAssocID="{2815ED7F-5C07-4B2E-A9F5-C0DDA2F3A12D}" presName="text_4" presStyleLbl="node1" presStyleIdx="3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5A6A7F5-D183-452E-9841-4D18AAA86956}" type="pres">
      <dgm:prSet presAssocID="{2815ED7F-5C07-4B2E-A9F5-C0DDA2F3A12D}" presName="accent_4" presStyleCnt="0"/>
      <dgm:spPr/>
    </dgm:pt>
    <dgm:pt modelId="{476526DF-747C-4FDA-AEBF-69A48C7254D0}" type="pres">
      <dgm:prSet presAssocID="{2815ED7F-5C07-4B2E-A9F5-C0DDA2F3A12D}" presName="accentRepeatNode" presStyleLbl="solidFgAcc1" presStyleIdx="3" presStyleCnt="6"/>
      <dgm:spPr/>
      <dgm:t>
        <a:bodyPr/>
        <a:lstStyle/>
        <a:p>
          <a:endParaRPr lang="ru-RU"/>
        </a:p>
      </dgm:t>
    </dgm:pt>
    <dgm:pt modelId="{4CC038D7-38DD-4F6B-8911-0C8B39B2DE8D}" type="pres">
      <dgm:prSet presAssocID="{6986C4B9-B145-472D-B5FE-F8225511AC7D}" presName="text_5" presStyleLbl="node1" presStyleIdx="4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C86BE8-F426-44CF-BE5A-59453BE24BAC}" type="pres">
      <dgm:prSet presAssocID="{6986C4B9-B145-472D-B5FE-F8225511AC7D}" presName="accent_5" presStyleCnt="0"/>
      <dgm:spPr/>
    </dgm:pt>
    <dgm:pt modelId="{7FF197B5-19DF-437E-8EA4-F5EF1D7448A3}" type="pres">
      <dgm:prSet presAssocID="{6986C4B9-B145-472D-B5FE-F8225511AC7D}" presName="accentRepeatNode" presStyleLbl="solidFgAcc1" presStyleIdx="4" presStyleCnt="6"/>
      <dgm:spPr/>
      <dgm:t>
        <a:bodyPr/>
        <a:lstStyle/>
        <a:p>
          <a:endParaRPr lang="ru-RU"/>
        </a:p>
      </dgm:t>
    </dgm:pt>
    <dgm:pt modelId="{03AF5A26-B0A6-4A53-A8FC-5778E1C864DE}" type="pres">
      <dgm:prSet presAssocID="{57D1A95B-FCA3-4CCF-BC28-0705EF0DA074}" presName="text_6" presStyleLbl="node1" presStyleIdx="5" presStyleCnt="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1E9E016-B375-494E-A07F-700A7C82454A}" type="pres">
      <dgm:prSet presAssocID="{57D1A95B-FCA3-4CCF-BC28-0705EF0DA074}" presName="accent_6" presStyleCnt="0"/>
      <dgm:spPr/>
    </dgm:pt>
    <dgm:pt modelId="{22575A18-223C-4A93-B3F0-1CA215286AC0}" type="pres">
      <dgm:prSet presAssocID="{57D1A95B-FCA3-4CCF-BC28-0705EF0DA074}" presName="accentRepeatNode" presStyleLbl="solidFgAcc1" presStyleIdx="5" presStyleCnt="6"/>
      <dgm:spPr/>
      <dgm:t>
        <a:bodyPr/>
        <a:lstStyle/>
        <a:p>
          <a:endParaRPr lang="ru-RU"/>
        </a:p>
      </dgm:t>
    </dgm:pt>
  </dgm:ptLst>
  <dgm:cxnLst>
    <dgm:cxn modelId="{E8567E05-0BF9-47CD-97A5-48535B341541}" type="presOf" srcId="{0B81E8B2-E67E-483E-BE2D-6EED1DA71F03}" destId="{AC8E7858-2E8A-4A1B-8B00-797726621971}" srcOrd="0" destOrd="0" presId="urn:microsoft.com/office/officeart/2008/layout/VerticalCurvedList"/>
    <dgm:cxn modelId="{24F5D655-B0D5-4255-B0A0-34ECDA4485C4}" srcId="{F84F6C66-5521-40C2-99FF-C86F056ED85A}" destId="{0B81E8B2-E67E-483E-BE2D-6EED1DA71F03}" srcOrd="1" destOrd="0" parTransId="{87A42DCA-4413-4F73-AE66-6C3190717D79}" sibTransId="{DF16CE8A-802B-4020-A353-23D51D3C3CE5}"/>
    <dgm:cxn modelId="{BB61CA37-333B-40EB-9061-EB53D29D6A5A}" type="presOf" srcId="{F84F6C66-5521-40C2-99FF-C86F056ED85A}" destId="{CC40E849-C888-4AC7-910D-E24D8544BF0D}" srcOrd="0" destOrd="0" presId="urn:microsoft.com/office/officeart/2008/layout/VerticalCurvedList"/>
    <dgm:cxn modelId="{AA12733F-E9AE-4BF9-8B87-079B3FF10231}" srcId="{F84F6C66-5521-40C2-99FF-C86F056ED85A}" destId="{6986C4B9-B145-472D-B5FE-F8225511AC7D}" srcOrd="4" destOrd="0" parTransId="{739FDE78-2533-4329-8AC3-3A63DB680452}" sibTransId="{60A19B1F-4756-4B09-ADE7-D83714F4E966}"/>
    <dgm:cxn modelId="{4F800C42-F583-4DE4-9686-A1D54EA1F75E}" type="presOf" srcId="{57D1A95B-FCA3-4CCF-BC28-0705EF0DA074}" destId="{03AF5A26-B0A6-4A53-A8FC-5778E1C864DE}" srcOrd="0" destOrd="0" presId="urn:microsoft.com/office/officeart/2008/layout/VerticalCurvedList"/>
    <dgm:cxn modelId="{D39A394E-2F3D-49F5-AD3F-CD1FA7B7298A}" type="presOf" srcId="{6986C4B9-B145-472D-B5FE-F8225511AC7D}" destId="{4CC038D7-38DD-4F6B-8911-0C8B39B2DE8D}" srcOrd="0" destOrd="0" presId="urn:microsoft.com/office/officeart/2008/layout/VerticalCurvedList"/>
    <dgm:cxn modelId="{62776639-E03C-4C37-87C5-C67D35C35C06}" type="presOf" srcId="{A42DB187-3135-4C98-9D1D-37EECE5C3DAA}" destId="{854879FE-BE8F-4624-AAD6-7DAD88595B55}" srcOrd="0" destOrd="0" presId="urn:microsoft.com/office/officeart/2008/layout/VerticalCurvedList"/>
    <dgm:cxn modelId="{02DF88C0-07CE-49E7-91D1-17FD22084D01}" srcId="{F84F6C66-5521-40C2-99FF-C86F056ED85A}" destId="{57D1A95B-FCA3-4CCF-BC28-0705EF0DA074}" srcOrd="5" destOrd="0" parTransId="{1191505A-3AE0-48A1-8DBF-71E3C42AB60A}" sibTransId="{875898E9-CE1B-4FC3-A10D-75A6FED452FD}"/>
    <dgm:cxn modelId="{98862C94-77C9-43A0-9D69-DFA9B2497749}" type="presOf" srcId="{6AB27FEB-6B46-4226-A3D0-F39ED297C4D3}" destId="{30C4D84D-83B0-4115-B1BA-BB76086E6A0A}" srcOrd="0" destOrd="0" presId="urn:microsoft.com/office/officeart/2008/layout/VerticalCurvedList"/>
    <dgm:cxn modelId="{6A859048-BD78-44F7-B2C0-945883C5A38E}" srcId="{F84F6C66-5521-40C2-99FF-C86F056ED85A}" destId="{535AD7CB-FD96-49BE-898B-6002EF12F205}" srcOrd="2" destOrd="0" parTransId="{3C6CC347-049A-4825-B737-1519E3D37E61}" sibTransId="{A309DF0A-E2D5-45D4-B2CA-0C010D94A2B1}"/>
    <dgm:cxn modelId="{E080930F-F8C5-469B-8D1F-3C7E9E127E01}" type="presOf" srcId="{2815ED7F-5C07-4B2E-A9F5-C0DDA2F3A12D}" destId="{10789545-1E42-4538-989A-FF1136E4DB48}" srcOrd="0" destOrd="0" presId="urn:microsoft.com/office/officeart/2008/layout/VerticalCurvedList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60DB5BC7-8E16-4525-9BEF-AC00C43CCFAE}" srcId="{F84F6C66-5521-40C2-99FF-C86F056ED85A}" destId="{2815ED7F-5C07-4B2E-A9F5-C0DDA2F3A12D}" srcOrd="3" destOrd="0" parTransId="{B501EADB-74A4-4A46-AC3B-1E1F29CDAC6C}" sibTransId="{D938069B-EDE8-41B7-A708-CE011F6F123B}"/>
    <dgm:cxn modelId="{4AE2472B-C1D6-4154-A767-D92A09130B62}" type="presOf" srcId="{535AD7CB-FD96-49BE-898B-6002EF12F205}" destId="{CF9065BA-DB3D-44F9-9253-53B9B874BC9C}" srcOrd="0" destOrd="0" presId="urn:microsoft.com/office/officeart/2008/layout/VerticalCurvedList"/>
    <dgm:cxn modelId="{AF4248A5-9D85-423D-84A9-B48ED106C61F}" type="presParOf" srcId="{CC40E849-C888-4AC7-910D-E24D8544BF0D}" destId="{3170B91E-7745-44B8-97A4-A475B63696D5}" srcOrd="0" destOrd="0" presId="urn:microsoft.com/office/officeart/2008/layout/VerticalCurvedList"/>
    <dgm:cxn modelId="{1041C82D-E407-40AA-98FD-F28078B14E36}" type="presParOf" srcId="{3170B91E-7745-44B8-97A4-A475B63696D5}" destId="{B63202F2-F136-4A53-BBC0-18A18E8C1FF9}" srcOrd="0" destOrd="0" presId="urn:microsoft.com/office/officeart/2008/layout/VerticalCurvedList"/>
    <dgm:cxn modelId="{85B57E0B-04B7-4433-95BD-3D8541D13447}" type="presParOf" srcId="{B63202F2-F136-4A53-BBC0-18A18E8C1FF9}" destId="{7E7B918D-80DD-4DD8-AF7E-2AC82BB8EC7D}" srcOrd="0" destOrd="0" presId="urn:microsoft.com/office/officeart/2008/layout/VerticalCurvedList"/>
    <dgm:cxn modelId="{D89D9C9E-598F-4ABA-A930-DFCF78601D5B}" type="presParOf" srcId="{B63202F2-F136-4A53-BBC0-18A18E8C1FF9}" destId="{30C4D84D-83B0-4115-B1BA-BB76086E6A0A}" srcOrd="1" destOrd="0" presId="urn:microsoft.com/office/officeart/2008/layout/VerticalCurvedList"/>
    <dgm:cxn modelId="{BA0DEAFE-9811-4D83-8D82-70C42663BB17}" type="presParOf" srcId="{B63202F2-F136-4A53-BBC0-18A18E8C1FF9}" destId="{A159ED3E-2BCE-454E-809E-1592E13B2FD6}" srcOrd="2" destOrd="0" presId="urn:microsoft.com/office/officeart/2008/layout/VerticalCurvedList"/>
    <dgm:cxn modelId="{33FE8F07-3458-44F4-B39F-45ACD02BAF3F}" type="presParOf" srcId="{B63202F2-F136-4A53-BBC0-18A18E8C1FF9}" destId="{566083D9-89B6-435D-846D-36DACD77A22D}" srcOrd="3" destOrd="0" presId="urn:microsoft.com/office/officeart/2008/layout/VerticalCurvedList"/>
    <dgm:cxn modelId="{7C796CAD-BEC0-485C-BC03-F1EE6867C5BA}" type="presParOf" srcId="{3170B91E-7745-44B8-97A4-A475B63696D5}" destId="{854879FE-BE8F-4624-AAD6-7DAD88595B55}" srcOrd="1" destOrd="0" presId="urn:microsoft.com/office/officeart/2008/layout/VerticalCurvedList"/>
    <dgm:cxn modelId="{D25D5B2B-2EEC-49C5-8679-DF31289330BB}" type="presParOf" srcId="{3170B91E-7745-44B8-97A4-A475B63696D5}" destId="{576EA7A6-9687-48F0-B5E9-2EC6C67105D3}" srcOrd="2" destOrd="0" presId="urn:microsoft.com/office/officeart/2008/layout/VerticalCurvedList"/>
    <dgm:cxn modelId="{CCE99931-D0D4-4259-BF1D-D5F0698F4847}" type="presParOf" srcId="{576EA7A6-9687-48F0-B5E9-2EC6C67105D3}" destId="{2CC09460-0385-4576-B212-932E023A1EEB}" srcOrd="0" destOrd="0" presId="urn:microsoft.com/office/officeart/2008/layout/VerticalCurvedList"/>
    <dgm:cxn modelId="{828B1AD5-F446-45B5-8F60-25EC84A6E252}" type="presParOf" srcId="{3170B91E-7745-44B8-97A4-A475B63696D5}" destId="{AC8E7858-2E8A-4A1B-8B00-797726621971}" srcOrd="3" destOrd="0" presId="urn:microsoft.com/office/officeart/2008/layout/VerticalCurvedList"/>
    <dgm:cxn modelId="{9553C468-E574-446C-90F4-688A683EB9FE}" type="presParOf" srcId="{3170B91E-7745-44B8-97A4-A475B63696D5}" destId="{0082A7B1-30B2-4C27-826B-A86D863469A9}" srcOrd="4" destOrd="0" presId="urn:microsoft.com/office/officeart/2008/layout/VerticalCurvedList"/>
    <dgm:cxn modelId="{D84F0352-3D30-433C-A937-66D95C9E1C40}" type="presParOf" srcId="{0082A7B1-30B2-4C27-826B-A86D863469A9}" destId="{5586553E-F5FE-4248-95EC-7786E1F5D059}" srcOrd="0" destOrd="0" presId="urn:microsoft.com/office/officeart/2008/layout/VerticalCurvedList"/>
    <dgm:cxn modelId="{39E1B435-6737-4BC9-BD53-70B91D7C11A1}" type="presParOf" srcId="{3170B91E-7745-44B8-97A4-A475B63696D5}" destId="{CF9065BA-DB3D-44F9-9253-53B9B874BC9C}" srcOrd="5" destOrd="0" presId="urn:microsoft.com/office/officeart/2008/layout/VerticalCurvedList"/>
    <dgm:cxn modelId="{8B9BA33A-DCC7-4ECB-81AE-FA5CEBC1F0F2}" type="presParOf" srcId="{3170B91E-7745-44B8-97A4-A475B63696D5}" destId="{19FA1A34-9C98-4868-AD01-8E1428D60D65}" srcOrd="6" destOrd="0" presId="urn:microsoft.com/office/officeart/2008/layout/VerticalCurvedList"/>
    <dgm:cxn modelId="{FC281104-44AC-4C45-BF5F-7ABF3202FFB5}" type="presParOf" srcId="{19FA1A34-9C98-4868-AD01-8E1428D60D65}" destId="{C69E33E5-CE0B-4BE3-9860-17E90B79A0C0}" srcOrd="0" destOrd="0" presId="urn:microsoft.com/office/officeart/2008/layout/VerticalCurvedList"/>
    <dgm:cxn modelId="{0B027CF0-855F-4189-A8F7-AC8979FED3EA}" type="presParOf" srcId="{3170B91E-7745-44B8-97A4-A475B63696D5}" destId="{10789545-1E42-4538-989A-FF1136E4DB48}" srcOrd="7" destOrd="0" presId="urn:microsoft.com/office/officeart/2008/layout/VerticalCurvedList"/>
    <dgm:cxn modelId="{FF457205-E8BF-4056-B6A6-ABCDADE1BB80}" type="presParOf" srcId="{3170B91E-7745-44B8-97A4-A475B63696D5}" destId="{95A6A7F5-D183-452E-9841-4D18AAA86956}" srcOrd="8" destOrd="0" presId="urn:microsoft.com/office/officeart/2008/layout/VerticalCurvedList"/>
    <dgm:cxn modelId="{B9B29D4E-7DB7-45E3-B8EB-84B903407963}" type="presParOf" srcId="{95A6A7F5-D183-452E-9841-4D18AAA86956}" destId="{476526DF-747C-4FDA-AEBF-69A48C7254D0}" srcOrd="0" destOrd="0" presId="urn:microsoft.com/office/officeart/2008/layout/VerticalCurvedList"/>
    <dgm:cxn modelId="{9D96A33B-B662-4578-B848-8C153CD363E1}" type="presParOf" srcId="{3170B91E-7745-44B8-97A4-A475B63696D5}" destId="{4CC038D7-38DD-4F6B-8911-0C8B39B2DE8D}" srcOrd="9" destOrd="0" presId="urn:microsoft.com/office/officeart/2008/layout/VerticalCurvedList"/>
    <dgm:cxn modelId="{A87BB564-2A46-4985-8A0B-A3A14E793934}" type="presParOf" srcId="{3170B91E-7745-44B8-97A4-A475B63696D5}" destId="{9EC86BE8-F426-44CF-BE5A-59453BE24BAC}" srcOrd="10" destOrd="0" presId="urn:microsoft.com/office/officeart/2008/layout/VerticalCurvedList"/>
    <dgm:cxn modelId="{261C08B7-11AA-4A13-8FCD-BFE742E31CF0}" type="presParOf" srcId="{9EC86BE8-F426-44CF-BE5A-59453BE24BAC}" destId="{7FF197B5-19DF-437E-8EA4-F5EF1D7448A3}" srcOrd="0" destOrd="0" presId="urn:microsoft.com/office/officeart/2008/layout/VerticalCurvedList"/>
    <dgm:cxn modelId="{0BE27904-BBF2-4842-B14C-D932A0796C23}" type="presParOf" srcId="{3170B91E-7745-44B8-97A4-A475B63696D5}" destId="{03AF5A26-B0A6-4A53-A8FC-5778E1C864DE}" srcOrd="11" destOrd="0" presId="urn:microsoft.com/office/officeart/2008/layout/VerticalCurvedList"/>
    <dgm:cxn modelId="{DC23E35B-DC4D-46B5-8D8A-B97E68BB7251}" type="presParOf" srcId="{3170B91E-7745-44B8-97A4-A475B63696D5}" destId="{E1E9E016-B375-494E-A07F-700A7C82454A}" srcOrd="12" destOrd="0" presId="urn:microsoft.com/office/officeart/2008/layout/VerticalCurvedList"/>
    <dgm:cxn modelId="{6116206A-EDA3-4F48-8669-3AD65990FE1A}" type="presParOf" srcId="{E1E9E016-B375-494E-A07F-700A7C82454A}" destId="{22575A18-223C-4A93-B3F0-1CA215286AC0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FEE30B3A-C4F8-4EC6-8EA4-5753C35FC2EA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2 620,7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D84F916-3CFF-412E-BF63-BD08EBD75A9E}" type="par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09CF2EB-9F89-4689-B3E6-BCE404DB5074}" type="sibTrans" cxnId="{87A77F23-99C9-4787-BAC0-A378B6B09F7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1 111,3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Прочие расходы в области культуры и кинематографии 0,0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8678C995-4796-4396-A4B9-CBFBF977C27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293,0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9979F80-664D-409F-8156-F6A53063E4C6}" type="par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3EE69CA6-255F-4562-BF96-1129304495E1}" type="sibTrans" cxnId="{3BB5F01D-973D-47C3-A94D-2B7D03D48391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528276B-DE6A-466B-872E-9FFF419418F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11 667,3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16D8C7-316A-491B-9EE5-3D15DA2EC3FD}" type="par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C1CBC224-4EBC-4170-9C71-98C50133E661}" type="sibTrans" cxnId="{DA5ADEE2-A986-4034-AD6C-3E5A54F59532}">
      <dgm:prSet/>
      <dgm:spPr/>
      <dgm:t>
        <a:bodyPr/>
        <a:lstStyle/>
        <a:p>
          <a:endParaRPr lang="ru-RU" b="1">
            <a:latin typeface="Times New Roman" pitchFamily="18" charset="0"/>
            <a:cs typeface="Times New Roman" pitchFamily="18" charset="0"/>
          </a:endParaRPr>
        </a:p>
      </dgm:t>
    </dgm:pt>
    <dgm:pt modelId="{2B05BCF7-3AAC-47F4-A3BD-FB51C00B789E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3 751,8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CE0FBBB0-6D54-4822-B7FA-0372503D3DEF}" type="parTrans" cxnId="{59F3D217-83EB-45D4-A643-1229BE00F62E}">
      <dgm:prSet/>
      <dgm:spPr/>
      <dgm:t>
        <a:bodyPr/>
        <a:lstStyle/>
        <a:p>
          <a:endParaRPr lang="ru-RU"/>
        </a:p>
      </dgm:t>
    </dgm:pt>
    <dgm:pt modelId="{849C4A93-60DD-4B29-8AAD-1C66FE29F739}" type="sibTrans" cxnId="{59F3D217-83EB-45D4-A643-1229BE00F62E}">
      <dgm:prSet/>
      <dgm:spPr/>
      <dgm:t>
        <a:bodyPr/>
        <a:lstStyle/>
        <a:p>
          <a:endParaRPr lang="ru-RU"/>
        </a:p>
      </dgm:t>
    </dgm:pt>
    <dgm:pt modelId="{53B0B4D8-CCD8-45C5-91EE-36E4847CE858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4,5 тыс. рублей</a:t>
          </a:r>
          <a:endParaRPr lang="ru-RU" sz="16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629AF9F-AEE3-43D5-B7A1-97C8D0556406}" type="parTrans" cxnId="{ADDA18CF-769F-44AF-996C-F21D4CE9058E}">
      <dgm:prSet/>
      <dgm:spPr/>
      <dgm:t>
        <a:bodyPr/>
        <a:lstStyle/>
        <a:p>
          <a:endParaRPr lang="ru-RU"/>
        </a:p>
      </dgm:t>
    </dgm:pt>
    <dgm:pt modelId="{D71A760A-9E5B-4981-901C-75694F769644}" type="sibTrans" cxnId="{ADDA18CF-769F-44AF-996C-F21D4CE9058E}">
      <dgm:prSet/>
      <dgm:spPr/>
      <dgm:t>
        <a:bodyPr/>
        <a:lstStyle/>
        <a:p>
          <a:endParaRPr lang="ru-RU"/>
        </a:p>
      </dgm:t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7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</dgm:pt>
    <dgm:pt modelId="{566083D9-89B6-435D-846D-36DACD77A22D}" type="pres">
      <dgm:prSet presAssocID="{F84F6C66-5521-40C2-99FF-C86F056ED85A}" presName="dstNode" presStyleLbl="node1" presStyleIdx="0" presStyleCnt="7"/>
      <dgm:spPr/>
    </dgm:pt>
    <dgm:pt modelId="{286C3E9D-37B6-4091-B940-C72C7EB043F6}" type="pres">
      <dgm:prSet presAssocID="{2528276B-DE6A-466B-872E-9FFF419418FA}" presName="text_1" presStyleLbl="node1" presStyleIdx="0" presStyleCnt="7" custScaleX="97260" custScaleY="119463" custLinFactNeighborX="6526" custLinFactNeighborY="-52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2E5EAF-7F0B-43E9-A4E4-905B6BDD2072}" type="pres">
      <dgm:prSet presAssocID="{2528276B-DE6A-466B-872E-9FFF419418FA}" presName="accent_1" presStyleCnt="0"/>
      <dgm:spPr/>
    </dgm:pt>
    <dgm:pt modelId="{55455E02-F49A-458F-9ACC-1718D8D45F00}" type="pres">
      <dgm:prSet presAssocID="{2528276B-DE6A-466B-872E-9FFF419418FA}" presName="accentRepeatNode" presStyleLbl="solidFgAcc1" presStyleIdx="0" presStyleCnt="7" custLinFactNeighborX="26396" custLinFactNeighborY="1792"/>
      <dgm:spPr/>
    </dgm:pt>
    <dgm:pt modelId="{7D31B7A9-4B07-4470-896E-A1626929347B}" type="pres">
      <dgm:prSet presAssocID="{2B05BCF7-3AAC-47F4-A3BD-FB51C00B789E}" presName="text_2" presStyleLbl="node1" presStyleIdx="1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205F21C-A8DF-4BE0-A611-1A23CA69511F}" type="pres">
      <dgm:prSet presAssocID="{2B05BCF7-3AAC-47F4-A3BD-FB51C00B789E}" presName="accent_2" presStyleCnt="0"/>
      <dgm:spPr/>
    </dgm:pt>
    <dgm:pt modelId="{34A4C31D-3746-431C-8D59-28391305E069}" type="pres">
      <dgm:prSet presAssocID="{2B05BCF7-3AAC-47F4-A3BD-FB51C00B789E}" presName="accentRepeatNode" presStyleLbl="solidFgAcc1" presStyleIdx="1" presStyleCnt="7"/>
      <dgm:spPr/>
    </dgm:pt>
    <dgm:pt modelId="{C4366844-5D70-47CC-8F2D-622A3F956373}" type="pres">
      <dgm:prSet presAssocID="{FEE30B3A-C4F8-4EC6-8EA4-5753C35FC2EA}" presName="text_3" presStyleLbl="node1" presStyleIdx="2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9DC040-BAFB-4C0E-B877-EB0501A0F5AA}" type="pres">
      <dgm:prSet presAssocID="{FEE30B3A-C4F8-4EC6-8EA4-5753C35FC2EA}" presName="accent_3" presStyleCnt="0"/>
      <dgm:spPr/>
    </dgm:pt>
    <dgm:pt modelId="{666F0470-AA64-4EAB-A3C2-C237F6CC60A4}" type="pres">
      <dgm:prSet presAssocID="{FEE30B3A-C4F8-4EC6-8EA4-5753C35FC2EA}" presName="accentRepeatNode" presStyleLbl="solidFgAcc1" presStyleIdx="2" presStyleCnt="7"/>
      <dgm:spPr/>
    </dgm:pt>
    <dgm:pt modelId="{C923594B-622C-4AAA-B00F-1961072950D7}" type="pres">
      <dgm:prSet presAssocID="{6986C4B9-B145-472D-B5FE-F8225511AC7D}" presName="text_4" presStyleLbl="node1" presStyleIdx="3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4C46DCD-294C-4E09-88DD-50908AF0A420}" type="pres">
      <dgm:prSet presAssocID="{6986C4B9-B145-472D-B5FE-F8225511AC7D}" presName="accent_4" presStyleCnt="0"/>
      <dgm:spPr/>
    </dgm:pt>
    <dgm:pt modelId="{7FF197B5-19DF-437E-8EA4-F5EF1D7448A3}" type="pres">
      <dgm:prSet presAssocID="{6986C4B9-B145-472D-B5FE-F8225511AC7D}" presName="accentRepeatNode" presStyleLbl="solidFgAcc1" presStyleIdx="3" presStyleCnt="7"/>
      <dgm:spPr/>
    </dgm:pt>
    <dgm:pt modelId="{BE4F6CBD-BEC7-4BB2-8CA8-4AB62F12DFF9}" type="pres">
      <dgm:prSet presAssocID="{57D1A95B-FCA3-4CCF-BC28-0705EF0DA074}" presName="text_5" presStyleLbl="node1" presStyleIdx="4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00D626B-63BC-4FD1-9EE9-7FC288372F90}" type="pres">
      <dgm:prSet presAssocID="{57D1A95B-FCA3-4CCF-BC28-0705EF0DA074}" presName="accent_5" presStyleCnt="0"/>
      <dgm:spPr/>
    </dgm:pt>
    <dgm:pt modelId="{22575A18-223C-4A93-B3F0-1CA215286AC0}" type="pres">
      <dgm:prSet presAssocID="{57D1A95B-FCA3-4CCF-BC28-0705EF0DA074}" presName="accentRepeatNode" presStyleLbl="solidFgAcc1" presStyleIdx="4" presStyleCnt="7"/>
      <dgm:spPr/>
    </dgm:pt>
    <dgm:pt modelId="{D721E583-BAE3-4507-BD24-52408A068D6F}" type="pres">
      <dgm:prSet presAssocID="{8678C995-4796-4396-A4B9-CBFBF977C272}" presName="text_6" presStyleLbl="node1" presStyleIdx="5" presStyleCnt="7" custScaleY="11946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A66E3BE-DDFE-4ACF-B1C0-C58302E5E9E6}" type="pres">
      <dgm:prSet presAssocID="{8678C995-4796-4396-A4B9-CBFBF977C272}" presName="accent_6" presStyleCnt="0"/>
      <dgm:spPr/>
    </dgm:pt>
    <dgm:pt modelId="{40BF02B9-9F94-4357-980E-8F3E7121E9A6}" type="pres">
      <dgm:prSet presAssocID="{8678C995-4796-4396-A4B9-CBFBF977C272}" presName="accentRepeatNode" presStyleLbl="solidFgAcc1" presStyleIdx="5" presStyleCnt="7"/>
      <dgm:spPr/>
    </dgm:pt>
    <dgm:pt modelId="{27930452-97D1-40EB-8A4C-D158CCD84568}" type="pres">
      <dgm:prSet presAssocID="{53B0B4D8-CCD8-45C5-91EE-36E4847CE858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CA06C87-11E6-4148-9710-B5140D0DC10F}" type="pres">
      <dgm:prSet presAssocID="{53B0B4D8-CCD8-45C5-91EE-36E4847CE858}" presName="accent_7" presStyleCnt="0"/>
      <dgm:spPr/>
    </dgm:pt>
    <dgm:pt modelId="{250C04FA-2EB6-44AF-8246-70079309B7DD}" type="pres">
      <dgm:prSet presAssocID="{53B0B4D8-CCD8-45C5-91EE-36E4847CE858}" presName="accentRepeatNode" presStyleLbl="solidFgAcc1" presStyleIdx="6" presStyleCnt="7"/>
      <dgm:spPr/>
    </dgm:pt>
  </dgm:ptLst>
  <dgm:cxnLst>
    <dgm:cxn modelId="{4D5DCF47-46B4-461D-9D91-86A519DAFBF6}" type="presOf" srcId="{2B05BCF7-3AAC-47F4-A3BD-FB51C00B789E}" destId="{7D31B7A9-4B07-4470-896E-A1626929347B}" srcOrd="0" destOrd="0" presId="urn:microsoft.com/office/officeart/2008/layout/VerticalCurvedList"/>
    <dgm:cxn modelId="{B856117C-04E1-4BA1-9B79-FD6089DE2C11}" type="presOf" srcId="{C1CBC224-4EBC-4170-9C71-98C50133E661}" destId="{30C4D84D-83B0-4115-B1BA-BB76086E6A0A}" srcOrd="0" destOrd="0" presId="urn:microsoft.com/office/officeart/2008/layout/VerticalCurvedList"/>
    <dgm:cxn modelId="{87A77F23-99C9-4787-BAC0-A378B6B09F72}" srcId="{F84F6C66-5521-40C2-99FF-C86F056ED85A}" destId="{FEE30B3A-C4F8-4EC6-8EA4-5753C35FC2EA}" srcOrd="2" destOrd="0" parTransId="{1D84F916-3CFF-412E-BF63-BD08EBD75A9E}" sibTransId="{309CF2EB-9F89-4689-B3E6-BCE404DB5074}"/>
    <dgm:cxn modelId="{C1E6CCBC-F782-47A1-8416-F6DC23DB324F}" type="presOf" srcId="{8678C995-4796-4396-A4B9-CBFBF977C272}" destId="{D721E583-BAE3-4507-BD24-52408A068D6F}" srcOrd="0" destOrd="0" presId="urn:microsoft.com/office/officeart/2008/layout/VerticalCurvedList"/>
    <dgm:cxn modelId="{295CA65F-2AFD-4A45-8622-A179013B5A81}" type="presOf" srcId="{53B0B4D8-CCD8-45C5-91EE-36E4847CE858}" destId="{27930452-97D1-40EB-8A4C-D158CCD84568}" srcOrd="0" destOrd="0" presId="urn:microsoft.com/office/officeart/2008/layout/VerticalCurvedList"/>
    <dgm:cxn modelId="{BFDA4751-13B8-4C79-8063-177DE684FB3B}" type="presOf" srcId="{57D1A95B-FCA3-4CCF-BC28-0705EF0DA074}" destId="{BE4F6CBD-BEC7-4BB2-8CA8-4AB62F12DFF9}" srcOrd="0" destOrd="0" presId="urn:microsoft.com/office/officeart/2008/layout/VerticalCurvedList"/>
    <dgm:cxn modelId="{B457C16C-024D-486D-A4B8-16E4F0D9310D}" type="presOf" srcId="{2528276B-DE6A-466B-872E-9FFF419418FA}" destId="{286C3E9D-37B6-4091-B940-C72C7EB043F6}" srcOrd="0" destOrd="0" presId="urn:microsoft.com/office/officeart/2008/layout/VerticalCurvedList"/>
    <dgm:cxn modelId="{59F3D217-83EB-45D4-A643-1229BE00F62E}" srcId="{F84F6C66-5521-40C2-99FF-C86F056ED85A}" destId="{2B05BCF7-3AAC-47F4-A3BD-FB51C00B789E}" srcOrd="1" destOrd="0" parTransId="{CE0FBBB0-6D54-4822-B7FA-0372503D3DEF}" sibTransId="{849C4A93-60DD-4B29-8AAD-1C66FE29F739}"/>
    <dgm:cxn modelId="{AA12733F-E9AE-4BF9-8B87-079B3FF10231}" srcId="{F84F6C66-5521-40C2-99FF-C86F056ED85A}" destId="{6986C4B9-B145-472D-B5FE-F8225511AC7D}" srcOrd="3" destOrd="0" parTransId="{739FDE78-2533-4329-8AC3-3A63DB680452}" sibTransId="{60A19B1F-4756-4B09-ADE7-D83714F4E966}"/>
    <dgm:cxn modelId="{00B3C519-7898-49CD-8D60-D3CCFF15DF15}" type="presOf" srcId="{FEE30B3A-C4F8-4EC6-8EA4-5753C35FC2EA}" destId="{C4366844-5D70-47CC-8F2D-622A3F956373}" srcOrd="0" destOrd="0" presId="urn:microsoft.com/office/officeart/2008/layout/VerticalCurvedList"/>
    <dgm:cxn modelId="{92A0834A-AB9B-4614-A974-307BB76A966C}" type="presOf" srcId="{6986C4B9-B145-472D-B5FE-F8225511AC7D}" destId="{C923594B-622C-4AAA-B00F-1961072950D7}" srcOrd="0" destOrd="0" presId="urn:microsoft.com/office/officeart/2008/layout/VerticalCurvedList"/>
    <dgm:cxn modelId="{3BB5F01D-973D-47C3-A94D-2B7D03D48391}" srcId="{F84F6C66-5521-40C2-99FF-C86F056ED85A}" destId="{8678C995-4796-4396-A4B9-CBFBF977C272}" srcOrd="5" destOrd="0" parTransId="{19979F80-664D-409F-8156-F6A53063E4C6}" sibTransId="{3EE69CA6-255F-4562-BF96-1129304495E1}"/>
    <dgm:cxn modelId="{02DF88C0-07CE-49E7-91D1-17FD22084D01}" srcId="{F84F6C66-5521-40C2-99FF-C86F056ED85A}" destId="{57D1A95B-FCA3-4CCF-BC28-0705EF0DA074}" srcOrd="4" destOrd="0" parTransId="{1191505A-3AE0-48A1-8DBF-71E3C42AB60A}" sibTransId="{875898E9-CE1B-4FC3-A10D-75A6FED452FD}"/>
    <dgm:cxn modelId="{AC41D241-A6AC-4286-B272-479F7E042781}" type="presOf" srcId="{F84F6C66-5521-40C2-99FF-C86F056ED85A}" destId="{CC40E849-C888-4AC7-910D-E24D8544BF0D}" srcOrd="0" destOrd="0" presId="urn:microsoft.com/office/officeart/2008/layout/VerticalCurvedList"/>
    <dgm:cxn modelId="{DA5ADEE2-A986-4034-AD6C-3E5A54F59532}" srcId="{F84F6C66-5521-40C2-99FF-C86F056ED85A}" destId="{2528276B-DE6A-466B-872E-9FFF419418FA}" srcOrd="0" destOrd="0" parTransId="{8116D8C7-316A-491B-9EE5-3D15DA2EC3FD}" sibTransId="{C1CBC224-4EBC-4170-9C71-98C50133E661}"/>
    <dgm:cxn modelId="{ADDA18CF-769F-44AF-996C-F21D4CE9058E}" srcId="{F84F6C66-5521-40C2-99FF-C86F056ED85A}" destId="{53B0B4D8-CCD8-45C5-91EE-36E4847CE858}" srcOrd="6" destOrd="0" parTransId="{8629AF9F-AEE3-43D5-B7A1-97C8D0556406}" sibTransId="{D71A760A-9E5B-4981-901C-75694F769644}"/>
    <dgm:cxn modelId="{D39552C1-0078-48C2-91FB-B658128E9ABA}" type="presParOf" srcId="{CC40E849-C888-4AC7-910D-E24D8544BF0D}" destId="{3170B91E-7745-44B8-97A4-A475B63696D5}" srcOrd="0" destOrd="0" presId="urn:microsoft.com/office/officeart/2008/layout/VerticalCurvedList"/>
    <dgm:cxn modelId="{17B1D579-85E2-4FC9-87F7-4E835A3CA522}" type="presParOf" srcId="{3170B91E-7745-44B8-97A4-A475B63696D5}" destId="{B63202F2-F136-4A53-BBC0-18A18E8C1FF9}" srcOrd="0" destOrd="0" presId="urn:microsoft.com/office/officeart/2008/layout/VerticalCurvedList"/>
    <dgm:cxn modelId="{49DDE468-C1B5-4EA3-B82B-21322A89BCA3}" type="presParOf" srcId="{B63202F2-F136-4A53-BBC0-18A18E8C1FF9}" destId="{7E7B918D-80DD-4DD8-AF7E-2AC82BB8EC7D}" srcOrd="0" destOrd="0" presId="urn:microsoft.com/office/officeart/2008/layout/VerticalCurvedList"/>
    <dgm:cxn modelId="{BB565844-6C22-42FC-8C42-3EFCF7F238CB}" type="presParOf" srcId="{B63202F2-F136-4A53-BBC0-18A18E8C1FF9}" destId="{30C4D84D-83B0-4115-B1BA-BB76086E6A0A}" srcOrd="1" destOrd="0" presId="urn:microsoft.com/office/officeart/2008/layout/VerticalCurvedList"/>
    <dgm:cxn modelId="{E2596E7A-280A-429F-B1BD-027A98A07E69}" type="presParOf" srcId="{B63202F2-F136-4A53-BBC0-18A18E8C1FF9}" destId="{A159ED3E-2BCE-454E-809E-1592E13B2FD6}" srcOrd="2" destOrd="0" presId="urn:microsoft.com/office/officeart/2008/layout/VerticalCurvedList"/>
    <dgm:cxn modelId="{59AC0AC1-0925-4714-A19C-829CFF0DC8F1}" type="presParOf" srcId="{B63202F2-F136-4A53-BBC0-18A18E8C1FF9}" destId="{566083D9-89B6-435D-846D-36DACD77A22D}" srcOrd="3" destOrd="0" presId="urn:microsoft.com/office/officeart/2008/layout/VerticalCurvedList"/>
    <dgm:cxn modelId="{437DB370-14A2-41B5-BB5C-6CFF6236004E}" type="presParOf" srcId="{3170B91E-7745-44B8-97A4-A475B63696D5}" destId="{286C3E9D-37B6-4091-B940-C72C7EB043F6}" srcOrd="1" destOrd="0" presId="urn:microsoft.com/office/officeart/2008/layout/VerticalCurvedList"/>
    <dgm:cxn modelId="{15B17765-2EBC-41AB-A798-F8F34FDD6B59}" type="presParOf" srcId="{3170B91E-7745-44B8-97A4-A475B63696D5}" destId="{602E5EAF-7F0B-43E9-A4E4-905B6BDD2072}" srcOrd="2" destOrd="0" presId="urn:microsoft.com/office/officeart/2008/layout/VerticalCurvedList"/>
    <dgm:cxn modelId="{F9CE79A7-1EB4-4EC9-8BBE-191C6E106D7E}" type="presParOf" srcId="{602E5EAF-7F0B-43E9-A4E4-905B6BDD2072}" destId="{55455E02-F49A-458F-9ACC-1718D8D45F00}" srcOrd="0" destOrd="0" presId="urn:microsoft.com/office/officeart/2008/layout/VerticalCurvedList"/>
    <dgm:cxn modelId="{467C09FC-22CA-4C7E-A805-D5133FCC1BB8}" type="presParOf" srcId="{3170B91E-7745-44B8-97A4-A475B63696D5}" destId="{7D31B7A9-4B07-4470-896E-A1626929347B}" srcOrd="3" destOrd="0" presId="urn:microsoft.com/office/officeart/2008/layout/VerticalCurvedList"/>
    <dgm:cxn modelId="{50D57208-64FD-42F7-82F2-B27573559434}" type="presParOf" srcId="{3170B91E-7745-44B8-97A4-A475B63696D5}" destId="{A205F21C-A8DF-4BE0-A611-1A23CA69511F}" srcOrd="4" destOrd="0" presId="urn:microsoft.com/office/officeart/2008/layout/VerticalCurvedList"/>
    <dgm:cxn modelId="{813F2343-341A-4F9B-A096-A60CDCF96A4D}" type="presParOf" srcId="{A205F21C-A8DF-4BE0-A611-1A23CA69511F}" destId="{34A4C31D-3746-431C-8D59-28391305E069}" srcOrd="0" destOrd="0" presId="urn:microsoft.com/office/officeart/2008/layout/VerticalCurvedList"/>
    <dgm:cxn modelId="{F417F009-B679-48CB-936A-2CE4A29190CC}" type="presParOf" srcId="{3170B91E-7745-44B8-97A4-A475B63696D5}" destId="{C4366844-5D70-47CC-8F2D-622A3F956373}" srcOrd="5" destOrd="0" presId="urn:microsoft.com/office/officeart/2008/layout/VerticalCurvedList"/>
    <dgm:cxn modelId="{08790DA6-31A7-47BA-97AF-1D036187CB53}" type="presParOf" srcId="{3170B91E-7745-44B8-97A4-A475B63696D5}" destId="{729DC040-BAFB-4C0E-B877-EB0501A0F5AA}" srcOrd="6" destOrd="0" presId="urn:microsoft.com/office/officeart/2008/layout/VerticalCurvedList"/>
    <dgm:cxn modelId="{F1D49A2B-BFDE-4A2B-B38B-12F9600699B1}" type="presParOf" srcId="{729DC040-BAFB-4C0E-B877-EB0501A0F5AA}" destId="{666F0470-AA64-4EAB-A3C2-C237F6CC60A4}" srcOrd="0" destOrd="0" presId="urn:microsoft.com/office/officeart/2008/layout/VerticalCurvedList"/>
    <dgm:cxn modelId="{1D353B26-3BA1-4B9C-A901-B4E5CC8D4E47}" type="presParOf" srcId="{3170B91E-7745-44B8-97A4-A475B63696D5}" destId="{C923594B-622C-4AAA-B00F-1961072950D7}" srcOrd="7" destOrd="0" presId="urn:microsoft.com/office/officeart/2008/layout/VerticalCurvedList"/>
    <dgm:cxn modelId="{AFFDC104-5F3A-459F-ADCF-86D4A8F285A1}" type="presParOf" srcId="{3170B91E-7745-44B8-97A4-A475B63696D5}" destId="{04C46DCD-294C-4E09-88DD-50908AF0A420}" srcOrd="8" destOrd="0" presId="urn:microsoft.com/office/officeart/2008/layout/VerticalCurvedList"/>
    <dgm:cxn modelId="{D3F3192C-5750-4A9C-97A5-E16DEC037BFF}" type="presParOf" srcId="{04C46DCD-294C-4E09-88DD-50908AF0A420}" destId="{7FF197B5-19DF-437E-8EA4-F5EF1D7448A3}" srcOrd="0" destOrd="0" presId="urn:microsoft.com/office/officeart/2008/layout/VerticalCurvedList"/>
    <dgm:cxn modelId="{A24FB2D1-57D4-45AF-A925-5E1827191F71}" type="presParOf" srcId="{3170B91E-7745-44B8-97A4-A475B63696D5}" destId="{BE4F6CBD-BEC7-4BB2-8CA8-4AB62F12DFF9}" srcOrd="9" destOrd="0" presId="urn:microsoft.com/office/officeart/2008/layout/VerticalCurvedList"/>
    <dgm:cxn modelId="{F4713F48-E1CE-4533-94F9-AF9A35BB1AA2}" type="presParOf" srcId="{3170B91E-7745-44B8-97A4-A475B63696D5}" destId="{E00D626B-63BC-4FD1-9EE9-7FC288372F90}" srcOrd="10" destOrd="0" presId="urn:microsoft.com/office/officeart/2008/layout/VerticalCurvedList"/>
    <dgm:cxn modelId="{3768E9AA-6617-4B20-8C1B-58AE498699EF}" type="presParOf" srcId="{E00D626B-63BC-4FD1-9EE9-7FC288372F90}" destId="{22575A18-223C-4A93-B3F0-1CA215286AC0}" srcOrd="0" destOrd="0" presId="urn:microsoft.com/office/officeart/2008/layout/VerticalCurvedList"/>
    <dgm:cxn modelId="{723AE40F-0561-4FD2-8B6E-1B44C73D69A1}" type="presParOf" srcId="{3170B91E-7745-44B8-97A4-A475B63696D5}" destId="{D721E583-BAE3-4507-BD24-52408A068D6F}" srcOrd="11" destOrd="0" presId="urn:microsoft.com/office/officeart/2008/layout/VerticalCurvedList"/>
    <dgm:cxn modelId="{3481C7E8-F8B3-4249-9588-5DA6A7CDF012}" type="presParOf" srcId="{3170B91E-7745-44B8-97A4-A475B63696D5}" destId="{5A66E3BE-DDFE-4ACF-B1C0-C58302E5E9E6}" srcOrd="12" destOrd="0" presId="urn:microsoft.com/office/officeart/2008/layout/VerticalCurvedList"/>
    <dgm:cxn modelId="{41D2E839-6F4A-41D5-9C84-7C1DC7C278A8}" type="presParOf" srcId="{5A66E3BE-DDFE-4ACF-B1C0-C58302E5E9E6}" destId="{40BF02B9-9F94-4357-980E-8F3E7121E9A6}" srcOrd="0" destOrd="0" presId="urn:microsoft.com/office/officeart/2008/layout/VerticalCurvedList"/>
    <dgm:cxn modelId="{236543CC-FA65-41A5-A08D-615A9CCE6419}" type="presParOf" srcId="{3170B91E-7745-44B8-97A4-A475B63696D5}" destId="{27930452-97D1-40EB-8A4C-D158CCD84568}" srcOrd="13" destOrd="0" presId="urn:microsoft.com/office/officeart/2008/layout/VerticalCurvedList"/>
    <dgm:cxn modelId="{D88B4FC9-DA45-43F2-8087-ECB3B73DDE3C}" type="presParOf" srcId="{3170B91E-7745-44B8-97A4-A475B63696D5}" destId="{2CA06C87-11E6-4148-9710-B5140D0DC10F}" srcOrd="14" destOrd="0" presId="urn:microsoft.com/office/officeart/2008/layout/VerticalCurvedList"/>
    <dgm:cxn modelId="{0E993692-F370-447F-9F33-009C2721B18C}" type="presParOf" srcId="{2CA06C87-11E6-4148-9710-B5140D0DC10F}" destId="{250C04FA-2EB6-44AF-8246-70079309B7DD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84F6C66-5521-40C2-99FF-C86F056ED85A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A42DB187-3135-4C98-9D1D-37EECE5C3DAA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60,0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3FF8DFCD-AAF2-49B2-A066-9924369639BF}" type="par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AB27FEB-6B46-4226-A3D0-F39ED297C4D3}" type="sibTrans" cxnId="{B2FD290F-A12C-411E-AC92-AF7C602D2D99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986C4B9-B145-472D-B5FE-F8225511AC7D}">
      <dgm:prSet phldrT="[Текст]" custT="1">
        <dgm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1 649,8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39FDE78-2533-4329-8AC3-3A63DB680452}" type="par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60A19B1F-4756-4B09-ADE7-D83714F4E966}" type="sibTrans" cxnId="{AA12733F-E9AE-4BF9-8B87-079B3FF1023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7D1A95B-FCA3-4CCF-BC28-0705EF0DA074}">
      <dgm:prSet phldrT="[Текст]" custT="1">
        <dgm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45,0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1191505A-3AE0-48A1-8DBF-71E3C42AB60A}" type="par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875898E9-CE1B-4FC3-A10D-75A6FED452FD}" type="sibTrans" cxnId="{02DF88C0-07CE-49E7-91D1-17FD22084D01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F01EF08-2799-4C6A-929A-2A15551D8D32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14,1 тыс. рублей;  доплата к пенсии муниципальных служащих 292,6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ECCF450B-01A7-4768-BEA0-6B0BAEEC488E}" type="par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0B2A5A-3523-499F-B32C-4564AFC3CDF7}" type="sibTrans" cxnId="{21355851-7154-443D-B2FD-8DD1657782CE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A72E44ED-20D6-43BA-8BFB-3D49339C0985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1 889,9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7699D2A-0A7A-4462-B74C-D68DABE3F582}" type="par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1A4B600A-EDBA-43AD-8598-AA4063970E68}" type="sibTrans" cxnId="{0112D811-2DA9-4E58-AE9D-962FE2A4A61D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C7DCCDF0-352F-4595-829A-4603F3C4EC74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2 624,2 тыс. рублей;  выплата пособия при устройстве опекаемых детей в семью 928,2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26C7C7D0-253A-4AD4-B86B-C3C35DB6D635}" type="par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935EA0A0-AC9C-44F7-935D-C0DD386484C4}" type="sibTrans" cxnId="{77BC41C9-1A5C-4368-8283-D87EBA899CEB}">
      <dgm:prSet/>
      <dgm:spPr/>
      <dgm:t>
        <a:bodyPr/>
        <a:lstStyle/>
        <a:p>
          <a:endParaRPr lang="ru-RU" sz="1400" b="1">
            <a:latin typeface="Times New Roman" pitchFamily="18" charset="0"/>
            <a:cs typeface="Times New Roman" pitchFamily="18" charset="0"/>
          </a:endParaRPr>
        </a:p>
      </dgm:t>
    </dgm:pt>
    <dgm:pt modelId="{58390147-C4AA-4894-8C7B-BE809B28FA1B}">
      <dgm:prSet phldrT="[Текст]" custT="1">
        <dgm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dgm:style>
      </dgm:prSet>
      <dgm:spPr/>
      <dgm:t>
        <a:bodyPr/>
        <a:lstStyle/>
        <a:p>
          <a:r>
            <a:rPr lang="ru-RU" sz="1400" b="1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Обеспечение жильем молодых семей  0,0 тыс. рублей</a:t>
          </a:r>
          <a:endParaRPr lang="ru-RU" sz="1400" b="1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gm:t>
    </dgm:pt>
    <dgm:pt modelId="{59975846-0483-4300-861C-8092591B03FF}" type="parTrans" cxnId="{F110E10F-8504-44DD-8AEE-733DE7AC1649}">
      <dgm:prSet/>
      <dgm:spPr/>
    </dgm:pt>
    <dgm:pt modelId="{04B7A320-D4D3-4133-9912-954DDA2E9590}" type="sibTrans" cxnId="{F110E10F-8504-44DD-8AEE-733DE7AC1649}">
      <dgm:prSet/>
      <dgm:spPr/>
    </dgm:pt>
    <dgm:pt modelId="{CC40E849-C888-4AC7-910D-E24D8544BF0D}" type="pres">
      <dgm:prSet presAssocID="{F84F6C66-5521-40C2-99FF-C86F056ED85A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3170B91E-7745-44B8-97A4-A475B63696D5}" type="pres">
      <dgm:prSet presAssocID="{F84F6C66-5521-40C2-99FF-C86F056ED85A}" presName="Name1" presStyleCnt="0"/>
      <dgm:spPr/>
    </dgm:pt>
    <dgm:pt modelId="{B63202F2-F136-4A53-BBC0-18A18E8C1FF9}" type="pres">
      <dgm:prSet presAssocID="{F84F6C66-5521-40C2-99FF-C86F056ED85A}" presName="cycle" presStyleCnt="0"/>
      <dgm:spPr/>
    </dgm:pt>
    <dgm:pt modelId="{7E7B918D-80DD-4DD8-AF7E-2AC82BB8EC7D}" type="pres">
      <dgm:prSet presAssocID="{F84F6C66-5521-40C2-99FF-C86F056ED85A}" presName="srcNode" presStyleLbl="node1" presStyleIdx="0" presStyleCnt="7"/>
      <dgm:spPr/>
    </dgm:pt>
    <dgm:pt modelId="{30C4D84D-83B0-4115-B1BA-BB76086E6A0A}" type="pres">
      <dgm:prSet presAssocID="{F84F6C66-5521-40C2-99FF-C86F056ED85A}" presName="conn" presStyleLbl="parChTrans1D2" presStyleIdx="0" presStyleCnt="1"/>
      <dgm:spPr/>
      <dgm:t>
        <a:bodyPr/>
        <a:lstStyle/>
        <a:p>
          <a:endParaRPr lang="ru-RU"/>
        </a:p>
      </dgm:t>
    </dgm:pt>
    <dgm:pt modelId="{A159ED3E-2BCE-454E-809E-1592E13B2FD6}" type="pres">
      <dgm:prSet presAssocID="{F84F6C66-5521-40C2-99FF-C86F056ED85A}" presName="extraNode" presStyleLbl="node1" presStyleIdx="0" presStyleCnt="7"/>
      <dgm:spPr/>
    </dgm:pt>
    <dgm:pt modelId="{566083D9-89B6-435D-846D-36DACD77A22D}" type="pres">
      <dgm:prSet presAssocID="{F84F6C66-5521-40C2-99FF-C86F056ED85A}" presName="dstNode" presStyleLbl="node1" presStyleIdx="0" presStyleCnt="7"/>
      <dgm:spPr/>
    </dgm:pt>
    <dgm:pt modelId="{854879FE-BE8F-4624-AAD6-7DAD88595B55}" type="pres">
      <dgm:prSet presAssocID="{A42DB187-3135-4C98-9D1D-37EECE5C3DAA}" presName="text_1" presStyleLbl="node1" presStyleIdx="0" presStyleCnt="7" custScaleX="10303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76EA7A6-9687-48F0-B5E9-2EC6C67105D3}" type="pres">
      <dgm:prSet presAssocID="{A42DB187-3135-4C98-9D1D-37EECE5C3DAA}" presName="accent_1" presStyleCnt="0"/>
      <dgm:spPr/>
    </dgm:pt>
    <dgm:pt modelId="{2CC09460-0385-4576-B212-932E023A1EEB}" type="pres">
      <dgm:prSet presAssocID="{A42DB187-3135-4C98-9D1D-37EECE5C3DAA}" presName="accentRepeatNode" presStyleLbl="solidFgAcc1" presStyleIdx="0" presStyleCnt="7"/>
      <dgm:spPr/>
    </dgm:pt>
    <dgm:pt modelId="{6D8C2A91-E19F-463D-BD24-AB9142C0ABED}" type="pres">
      <dgm:prSet presAssocID="{6986C4B9-B145-472D-B5FE-F8225511AC7D}" presName="text_2" presStyleLbl="node1" presStyleIdx="1" presStyleCnt="7" custLinFactNeighborX="787" custLinFactNeighborY="148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0753EA5-A45D-491F-AA72-02A8019248CE}" type="pres">
      <dgm:prSet presAssocID="{6986C4B9-B145-472D-B5FE-F8225511AC7D}" presName="accent_2" presStyleCnt="0"/>
      <dgm:spPr/>
    </dgm:pt>
    <dgm:pt modelId="{7FF197B5-19DF-437E-8EA4-F5EF1D7448A3}" type="pres">
      <dgm:prSet presAssocID="{6986C4B9-B145-472D-B5FE-F8225511AC7D}" presName="accentRepeatNode" presStyleLbl="solidFgAcc1" presStyleIdx="1" presStyleCnt="7"/>
      <dgm:spPr/>
    </dgm:pt>
    <dgm:pt modelId="{516DD1F4-A210-4170-91D2-7E7F9DCC880D}" type="pres">
      <dgm:prSet presAssocID="{57D1A95B-FCA3-4CCF-BC28-0705EF0DA074}" presName="text_3" presStyleLbl="node1" presStyleIdx="2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C1040A0-D0FE-4D55-B1B6-846EE577A400}" type="pres">
      <dgm:prSet presAssocID="{57D1A95B-FCA3-4CCF-BC28-0705EF0DA074}" presName="accent_3" presStyleCnt="0"/>
      <dgm:spPr/>
    </dgm:pt>
    <dgm:pt modelId="{22575A18-223C-4A93-B3F0-1CA215286AC0}" type="pres">
      <dgm:prSet presAssocID="{57D1A95B-FCA3-4CCF-BC28-0705EF0DA074}" presName="accentRepeatNode" presStyleLbl="solidFgAcc1" presStyleIdx="2" presStyleCnt="7"/>
      <dgm:spPr/>
    </dgm:pt>
    <dgm:pt modelId="{FFB87230-A43F-4ADE-AA01-F0A3AFAA6F65}" type="pres">
      <dgm:prSet presAssocID="{AF01EF08-2799-4C6A-929A-2A15551D8D32}" presName="text_4" presStyleLbl="node1" presStyleIdx="3" presStyleCnt="7" custScaleY="149886" custLinFactNeighborX="15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D36DD9-5FA3-413F-B45E-60A64B3D0AAD}" type="pres">
      <dgm:prSet presAssocID="{AF01EF08-2799-4C6A-929A-2A15551D8D32}" presName="accent_4" presStyleCnt="0"/>
      <dgm:spPr/>
    </dgm:pt>
    <dgm:pt modelId="{AEA2F258-E6EB-4F32-89BB-D45632EC2648}" type="pres">
      <dgm:prSet presAssocID="{AF01EF08-2799-4C6A-929A-2A15551D8D32}" presName="accentRepeatNode" presStyleLbl="solidFgAcc1" presStyleIdx="3" presStyleCnt="7"/>
      <dgm:spPr/>
    </dgm:pt>
    <dgm:pt modelId="{C9F3000D-81A3-4133-ACCB-CC43B086927C}" type="pres">
      <dgm:prSet presAssocID="{A72E44ED-20D6-43BA-8BFB-3D49339C0985}" presName="text_5" presStyleLbl="node1" presStyleIdx="4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DD264E3-A62B-402D-97D0-CE4F9EF248C7}" type="pres">
      <dgm:prSet presAssocID="{A72E44ED-20D6-43BA-8BFB-3D49339C0985}" presName="accent_5" presStyleCnt="0"/>
      <dgm:spPr/>
    </dgm:pt>
    <dgm:pt modelId="{C7062D9B-4A87-46F0-8AA9-37927D866D8E}" type="pres">
      <dgm:prSet presAssocID="{A72E44ED-20D6-43BA-8BFB-3D49339C0985}" presName="accentRepeatNode" presStyleLbl="solidFgAcc1" presStyleIdx="4" presStyleCnt="7"/>
      <dgm:spPr/>
    </dgm:pt>
    <dgm:pt modelId="{6B199D4B-ED6D-41D8-96F2-5E5C719FEC3E}" type="pres">
      <dgm:prSet presAssocID="{C7DCCDF0-352F-4595-829A-4603F3C4EC74}" presName="text_6" presStyleLbl="node1" presStyleIdx="5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5A75861-1759-4098-A633-B6E3FBA9A330}" type="pres">
      <dgm:prSet presAssocID="{C7DCCDF0-352F-4595-829A-4603F3C4EC74}" presName="accent_6" presStyleCnt="0"/>
      <dgm:spPr/>
    </dgm:pt>
    <dgm:pt modelId="{EDEB7342-95E5-451F-BEA3-9E3A2F970986}" type="pres">
      <dgm:prSet presAssocID="{C7DCCDF0-352F-4595-829A-4603F3C4EC74}" presName="accentRepeatNode" presStyleLbl="solidFgAcc1" presStyleIdx="5" presStyleCnt="7"/>
      <dgm:spPr/>
    </dgm:pt>
    <dgm:pt modelId="{7F39CA99-3467-49BF-85F9-C1F78A0BB919}" type="pres">
      <dgm:prSet presAssocID="{58390147-C4AA-4894-8C7B-BE809B28FA1B}" presName="text_7" presStyleLbl="node1" presStyleIdx="6" presStyleCnt="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01AF667-9911-4DA5-B58F-7275872AF4EF}" type="pres">
      <dgm:prSet presAssocID="{58390147-C4AA-4894-8C7B-BE809B28FA1B}" presName="accent_7" presStyleCnt="0"/>
      <dgm:spPr/>
    </dgm:pt>
    <dgm:pt modelId="{2AC15F6A-FE05-47DA-9BB2-CA9D61EF1E37}" type="pres">
      <dgm:prSet presAssocID="{58390147-C4AA-4894-8C7B-BE809B28FA1B}" presName="accentRepeatNode" presStyleLbl="solidFgAcc1" presStyleIdx="6" presStyleCnt="7"/>
      <dgm:spPr/>
    </dgm:pt>
  </dgm:ptLst>
  <dgm:cxnLst>
    <dgm:cxn modelId="{AE97AE08-CA20-440E-B083-FAD12350C02B}" type="presOf" srcId="{58390147-C4AA-4894-8C7B-BE809B28FA1B}" destId="{7F39CA99-3467-49BF-85F9-C1F78A0BB919}" srcOrd="0" destOrd="0" presId="urn:microsoft.com/office/officeart/2008/layout/VerticalCurvedList"/>
    <dgm:cxn modelId="{F110E10F-8504-44DD-8AEE-733DE7AC1649}" srcId="{F84F6C66-5521-40C2-99FF-C86F056ED85A}" destId="{58390147-C4AA-4894-8C7B-BE809B28FA1B}" srcOrd="6" destOrd="0" parTransId="{59975846-0483-4300-861C-8092591B03FF}" sibTransId="{04B7A320-D4D3-4133-9912-954DDA2E9590}"/>
    <dgm:cxn modelId="{5DC86CE3-6FBC-4527-83B1-C83DE95D1261}" type="presOf" srcId="{A72E44ED-20D6-43BA-8BFB-3D49339C0985}" destId="{C9F3000D-81A3-4133-ACCB-CC43B086927C}" srcOrd="0" destOrd="0" presId="urn:microsoft.com/office/officeart/2008/layout/VerticalCurvedList"/>
    <dgm:cxn modelId="{79A8392E-8D75-495D-B09C-4591DB89DA3E}" type="presOf" srcId="{6986C4B9-B145-472D-B5FE-F8225511AC7D}" destId="{6D8C2A91-E19F-463D-BD24-AB9142C0ABED}" srcOrd="0" destOrd="0" presId="urn:microsoft.com/office/officeart/2008/layout/VerticalCurvedList"/>
    <dgm:cxn modelId="{02DF88C0-07CE-49E7-91D1-17FD22084D01}" srcId="{F84F6C66-5521-40C2-99FF-C86F056ED85A}" destId="{57D1A95B-FCA3-4CCF-BC28-0705EF0DA074}" srcOrd="2" destOrd="0" parTransId="{1191505A-3AE0-48A1-8DBF-71E3C42AB60A}" sibTransId="{875898E9-CE1B-4FC3-A10D-75A6FED452FD}"/>
    <dgm:cxn modelId="{B2FD290F-A12C-411E-AC92-AF7C602D2D99}" srcId="{F84F6C66-5521-40C2-99FF-C86F056ED85A}" destId="{A42DB187-3135-4C98-9D1D-37EECE5C3DAA}" srcOrd="0" destOrd="0" parTransId="{3FF8DFCD-AAF2-49B2-A066-9924369639BF}" sibTransId="{6AB27FEB-6B46-4226-A3D0-F39ED297C4D3}"/>
    <dgm:cxn modelId="{AA12733F-E9AE-4BF9-8B87-079B3FF10231}" srcId="{F84F6C66-5521-40C2-99FF-C86F056ED85A}" destId="{6986C4B9-B145-472D-B5FE-F8225511AC7D}" srcOrd="1" destOrd="0" parTransId="{739FDE78-2533-4329-8AC3-3A63DB680452}" sibTransId="{60A19B1F-4756-4B09-ADE7-D83714F4E966}"/>
    <dgm:cxn modelId="{56491A57-B091-4F3C-8DEF-2F9DFA8F78A9}" type="presOf" srcId="{AF01EF08-2799-4C6A-929A-2A15551D8D32}" destId="{FFB87230-A43F-4ADE-AA01-F0A3AFAA6F65}" srcOrd="0" destOrd="0" presId="urn:microsoft.com/office/officeart/2008/layout/VerticalCurvedList"/>
    <dgm:cxn modelId="{77BC41C9-1A5C-4368-8283-D87EBA899CEB}" srcId="{F84F6C66-5521-40C2-99FF-C86F056ED85A}" destId="{C7DCCDF0-352F-4595-829A-4603F3C4EC74}" srcOrd="5" destOrd="0" parTransId="{26C7C7D0-253A-4AD4-B86B-C3C35DB6D635}" sibTransId="{935EA0A0-AC9C-44F7-935D-C0DD386484C4}"/>
    <dgm:cxn modelId="{41F5046C-E5FB-4F44-B16D-9AEA25F40187}" type="presOf" srcId="{F84F6C66-5521-40C2-99FF-C86F056ED85A}" destId="{CC40E849-C888-4AC7-910D-E24D8544BF0D}" srcOrd="0" destOrd="0" presId="urn:microsoft.com/office/officeart/2008/layout/VerticalCurvedList"/>
    <dgm:cxn modelId="{B2F46F6A-3B4D-430F-8D80-2964926EBE63}" type="presOf" srcId="{57D1A95B-FCA3-4CCF-BC28-0705EF0DA074}" destId="{516DD1F4-A210-4170-91D2-7E7F9DCC880D}" srcOrd="0" destOrd="0" presId="urn:microsoft.com/office/officeart/2008/layout/VerticalCurvedList"/>
    <dgm:cxn modelId="{21355851-7154-443D-B2FD-8DD1657782CE}" srcId="{F84F6C66-5521-40C2-99FF-C86F056ED85A}" destId="{AF01EF08-2799-4C6A-929A-2A15551D8D32}" srcOrd="3" destOrd="0" parTransId="{ECCF450B-01A7-4768-BEA0-6B0BAEEC488E}" sibTransId="{C70B2A5A-3523-499F-B32C-4564AFC3CDF7}"/>
    <dgm:cxn modelId="{0112D811-2DA9-4E58-AE9D-962FE2A4A61D}" srcId="{F84F6C66-5521-40C2-99FF-C86F056ED85A}" destId="{A72E44ED-20D6-43BA-8BFB-3D49339C0985}" srcOrd="4" destOrd="0" parTransId="{77699D2A-0A7A-4462-B74C-D68DABE3F582}" sibTransId="{1A4B600A-EDBA-43AD-8598-AA4063970E68}"/>
    <dgm:cxn modelId="{4F6FC983-8B0B-4BA3-BC75-B9742F5FCCEE}" type="presOf" srcId="{A42DB187-3135-4C98-9D1D-37EECE5C3DAA}" destId="{854879FE-BE8F-4624-AAD6-7DAD88595B55}" srcOrd="0" destOrd="0" presId="urn:microsoft.com/office/officeart/2008/layout/VerticalCurvedList"/>
    <dgm:cxn modelId="{D49B0FDF-1DCE-407D-B3D6-087A057D1B9A}" type="presOf" srcId="{6AB27FEB-6B46-4226-A3D0-F39ED297C4D3}" destId="{30C4D84D-83B0-4115-B1BA-BB76086E6A0A}" srcOrd="0" destOrd="0" presId="urn:microsoft.com/office/officeart/2008/layout/VerticalCurvedList"/>
    <dgm:cxn modelId="{323C8A49-5514-44AC-8783-F69B78E869B3}" type="presOf" srcId="{C7DCCDF0-352F-4595-829A-4603F3C4EC74}" destId="{6B199D4B-ED6D-41D8-96F2-5E5C719FEC3E}" srcOrd="0" destOrd="0" presId="urn:microsoft.com/office/officeart/2008/layout/VerticalCurvedList"/>
    <dgm:cxn modelId="{CBB39713-9604-4FD8-B5FA-DDAF64B35EBE}" type="presParOf" srcId="{CC40E849-C888-4AC7-910D-E24D8544BF0D}" destId="{3170B91E-7745-44B8-97A4-A475B63696D5}" srcOrd="0" destOrd="0" presId="urn:microsoft.com/office/officeart/2008/layout/VerticalCurvedList"/>
    <dgm:cxn modelId="{22012E61-1079-4153-A1BF-983C7DC9B97A}" type="presParOf" srcId="{3170B91E-7745-44B8-97A4-A475B63696D5}" destId="{B63202F2-F136-4A53-BBC0-18A18E8C1FF9}" srcOrd="0" destOrd="0" presId="urn:microsoft.com/office/officeart/2008/layout/VerticalCurvedList"/>
    <dgm:cxn modelId="{5BC6BD11-628C-43F4-A772-7CF7505FF71F}" type="presParOf" srcId="{B63202F2-F136-4A53-BBC0-18A18E8C1FF9}" destId="{7E7B918D-80DD-4DD8-AF7E-2AC82BB8EC7D}" srcOrd="0" destOrd="0" presId="urn:microsoft.com/office/officeart/2008/layout/VerticalCurvedList"/>
    <dgm:cxn modelId="{FC99753F-4CB2-4146-9AD8-AB85EF0D316F}" type="presParOf" srcId="{B63202F2-F136-4A53-BBC0-18A18E8C1FF9}" destId="{30C4D84D-83B0-4115-B1BA-BB76086E6A0A}" srcOrd="1" destOrd="0" presId="urn:microsoft.com/office/officeart/2008/layout/VerticalCurvedList"/>
    <dgm:cxn modelId="{4AF675C7-288B-4BD6-9B07-00E85AA0D68C}" type="presParOf" srcId="{B63202F2-F136-4A53-BBC0-18A18E8C1FF9}" destId="{A159ED3E-2BCE-454E-809E-1592E13B2FD6}" srcOrd="2" destOrd="0" presId="urn:microsoft.com/office/officeart/2008/layout/VerticalCurvedList"/>
    <dgm:cxn modelId="{F033EB66-FF4E-4D73-A414-D7E2D5040F39}" type="presParOf" srcId="{B63202F2-F136-4A53-BBC0-18A18E8C1FF9}" destId="{566083D9-89B6-435D-846D-36DACD77A22D}" srcOrd="3" destOrd="0" presId="urn:microsoft.com/office/officeart/2008/layout/VerticalCurvedList"/>
    <dgm:cxn modelId="{2EC07893-FD04-4ECF-9AF9-49E4B8699D42}" type="presParOf" srcId="{3170B91E-7745-44B8-97A4-A475B63696D5}" destId="{854879FE-BE8F-4624-AAD6-7DAD88595B55}" srcOrd="1" destOrd="0" presId="urn:microsoft.com/office/officeart/2008/layout/VerticalCurvedList"/>
    <dgm:cxn modelId="{0FE594E0-FEB8-4A81-A7A7-0D06AEA9B011}" type="presParOf" srcId="{3170B91E-7745-44B8-97A4-A475B63696D5}" destId="{576EA7A6-9687-48F0-B5E9-2EC6C67105D3}" srcOrd="2" destOrd="0" presId="urn:microsoft.com/office/officeart/2008/layout/VerticalCurvedList"/>
    <dgm:cxn modelId="{464EAF40-3C2D-4093-AEF1-E3D624B16284}" type="presParOf" srcId="{576EA7A6-9687-48F0-B5E9-2EC6C67105D3}" destId="{2CC09460-0385-4576-B212-932E023A1EEB}" srcOrd="0" destOrd="0" presId="urn:microsoft.com/office/officeart/2008/layout/VerticalCurvedList"/>
    <dgm:cxn modelId="{75047D52-5A45-45DC-ABD3-698C32EB23C6}" type="presParOf" srcId="{3170B91E-7745-44B8-97A4-A475B63696D5}" destId="{6D8C2A91-E19F-463D-BD24-AB9142C0ABED}" srcOrd="3" destOrd="0" presId="urn:microsoft.com/office/officeart/2008/layout/VerticalCurvedList"/>
    <dgm:cxn modelId="{F4D23DBD-4551-4A24-9E4F-7FA30BF47DA1}" type="presParOf" srcId="{3170B91E-7745-44B8-97A4-A475B63696D5}" destId="{70753EA5-A45D-491F-AA72-02A8019248CE}" srcOrd="4" destOrd="0" presId="urn:microsoft.com/office/officeart/2008/layout/VerticalCurvedList"/>
    <dgm:cxn modelId="{EA7407E6-EFB7-42FE-9C56-6E722191279D}" type="presParOf" srcId="{70753EA5-A45D-491F-AA72-02A8019248CE}" destId="{7FF197B5-19DF-437E-8EA4-F5EF1D7448A3}" srcOrd="0" destOrd="0" presId="urn:microsoft.com/office/officeart/2008/layout/VerticalCurvedList"/>
    <dgm:cxn modelId="{98F8CEF0-E808-41BC-BF98-5830FF3BFE1A}" type="presParOf" srcId="{3170B91E-7745-44B8-97A4-A475B63696D5}" destId="{516DD1F4-A210-4170-91D2-7E7F9DCC880D}" srcOrd="5" destOrd="0" presId="urn:microsoft.com/office/officeart/2008/layout/VerticalCurvedList"/>
    <dgm:cxn modelId="{8DE33EDC-9F8B-4C99-9F80-F28500722B14}" type="presParOf" srcId="{3170B91E-7745-44B8-97A4-A475B63696D5}" destId="{6C1040A0-D0FE-4D55-B1B6-846EE577A400}" srcOrd="6" destOrd="0" presId="urn:microsoft.com/office/officeart/2008/layout/VerticalCurvedList"/>
    <dgm:cxn modelId="{E99A6790-DCEB-45AA-A5CB-55F8B9DE2FFC}" type="presParOf" srcId="{6C1040A0-D0FE-4D55-B1B6-846EE577A400}" destId="{22575A18-223C-4A93-B3F0-1CA215286AC0}" srcOrd="0" destOrd="0" presId="urn:microsoft.com/office/officeart/2008/layout/VerticalCurvedList"/>
    <dgm:cxn modelId="{1B70F581-3359-41B1-8E39-CE44E2BCB0B6}" type="presParOf" srcId="{3170B91E-7745-44B8-97A4-A475B63696D5}" destId="{FFB87230-A43F-4ADE-AA01-F0A3AFAA6F65}" srcOrd="7" destOrd="0" presId="urn:microsoft.com/office/officeart/2008/layout/VerticalCurvedList"/>
    <dgm:cxn modelId="{99F3819F-A493-4C2C-A6BD-439824049E95}" type="presParOf" srcId="{3170B91E-7745-44B8-97A4-A475B63696D5}" destId="{C8D36DD9-5FA3-413F-B45E-60A64B3D0AAD}" srcOrd="8" destOrd="0" presId="urn:microsoft.com/office/officeart/2008/layout/VerticalCurvedList"/>
    <dgm:cxn modelId="{D4A2C4EF-918B-41D6-858F-3EC15873E1B2}" type="presParOf" srcId="{C8D36DD9-5FA3-413F-B45E-60A64B3D0AAD}" destId="{AEA2F258-E6EB-4F32-89BB-D45632EC2648}" srcOrd="0" destOrd="0" presId="urn:microsoft.com/office/officeart/2008/layout/VerticalCurvedList"/>
    <dgm:cxn modelId="{A7D5D66B-3F9A-4A49-9BE5-5694BDBBB225}" type="presParOf" srcId="{3170B91E-7745-44B8-97A4-A475B63696D5}" destId="{C9F3000D-81A3-4133-ACCB-CC43B086927C}" srcOrd="9" destOrd="0" presId="urn:microsoft.com/office/officeart/2008/layout/VerticalCurvedList"/>
    <dgm:cxn modelId="{7D044052-9A3E-479B-821E-236D631F1A34}" type="presParOf" srcId="{3170B91E-7745-44B8-97A4-A475B63696D5}" destId="{6DD264E3-A62B-402D-97D0-CE4F9EF248C7}" srcOrd="10" destOrd="0" presId="urn:microsoft.com/office/officeart/2008/layout/VerticalCurvedList"/>
    <dgm:cxn modelId="{68B382DA-8282-472A-BCB1-6926635630D6}" type="presParOf" srcId="{6DD264E3-A62B-402D-97D0-CE4F9EF248C7}" destId="{C7062D9B-4A87-46F0-8AA9-37927D866D8E}" srcOrd="0" destOrd="0" presId="urn:microsoft.com/office/officeart/2008/layout/VerticalCurvedList"/>
    <dgm:cxn modelId="{137A58EB-BC0F-4DB5-846C-5384D39648DE}" type="presParOf" srcId="{3170B91E-7745-44B8-97A4-A475B63696D5}" destId="{6B199D4B-ED6D-41D8-96F2-5E5C719FEC3E}" srcOrd="11" destOrd="0" presId="urn:microsoft.com/office/officeart/2008/layout/VerticalCurvedList"/>
    <dgm:cxn modelId="{3A972764-4E3E-4C38-AC6B-7FDA4DF43EAE}" type="presParOf" srcId="{3170B91E-7745-44B8-97A4-A475B63696D5}" destId="{65A75861-1759-4098-A633-B6E3FBA9A330}" srcOrd="12" destOrd="0" presId="urn:microsoft.com/office/officeart/2008/layout/VerticalCurvedList"/>
    <dgm:cxn modelId="{30C6B58C-5D6D-4C6D-A195-951C0DBC47E8}" type="presParOf" srcId="{65A75861-1759-4098-A633-B6E3FBA9A330}" destId="{EDEB7342-95E5-451F-BEA3-9E3A2F970986}" srcOrd="0" destOrd="0" presId="urn:microsoft.com/office/officeart/2008/layout/VerticalCurvedList"/>
    <dgm:cxn modelId="{DCAC2FE0-CD90-4C45-84EC-E2F50A104173}" type="presParOf" srcId="{3170B91E-7745-44B8-97A4-A475B63696D5}" destId="{7F39CA99-3467-49BF-85F9-C1F78A0BB919}" srcOrd="13" destOrd="0" presId="urn:microsoft.com/office/officeart/2008/layout/VerticalCurvedList"/>
    <dgm:cxn modelId="{466EA5A9-E362-4A70-AB5F-B4CBD735EB0E}" type="presParOf" srcId="{3170B91E-7745-44B8-97A4-A475B63696D5}" destId="{A01AF667-9911-4DA5-B58F-7275872AF4EF}" srcOrd="14" destOrd="0" presId="urn:microsoft.com/office/officeart/2008/layout/VerticalCurvedList"/>
    <dgm:cxn modelId="{07427874-EA03-4A7E-919B-6759AA75D358}" type="presParOf" srcId="{A01AF667-9911-4DA5-B58F-7275872AF4EF}" destId="{2AC15F6A-FE05-47DA-9BB2-CA9D61EF1E37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F3FEC88-9754-416A-8186-33A3B3C28868}">
      <dsp:nvSpPr>
        <dsp:cNvPr id="0" name=""/>
        <dsp:cNvSpPr/>
      </dsp:nvSpPr>
      <dsp:spPr>
        <a:xfrm>
          <a:off x="0" y="0"/>
          <a:ext cx="8686800" cy="74533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Повышение устойчивости бюджета и гарантированное исполнение всех социальных обязательств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36384" y="36384"/>
        <a:ext cx="8614032" cy="672567"/>
      </dsp:txXfrm>
    </dsp:sp>
    <dsp:sp modelId="{BE009EB4-12F8-493B-809A-503A74EE649C}">
      <dsp:nvSpPr>
        <dsp:cNvPr id="0" name=""/>
        <dsp:cNvSpPr/>
      </dsp:nvSpPr>
      <dsp:spPr>
        <a:xfrm>
          <a:off x="0" y="762000"/>
          <a:ext cx="8686800" cy="73472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  <a:latin typeface="+mn-lt"/>
            </a:rPr>
            <a:t>Планирование бюджета района </a:t>
          </a:r>
          <a:r>
            <a:rPr lang="ru-RU" sz="2000" b="1" kern="1200" dirty="0" smtClean="0">
              <a:solidFill>
                <a:schemeClr val="tx1"/>
              </a:solidFill>
              <a:latin typeface="+mn-lt"/>
              <a:cs typeface="Times New Roman" panose="02020603050405020304" pitchFamily="18" charset="0"/>
            </a:rPr>
            <a:t>на 2018 год и на плановый период 2019 и 2020 годов </a:t>
          </a:r>
          <a:r>
            <a:rPr lang="ru-RU" sz="2000" b="1" kern="1200" dirty="0" smtClean="0">
              <a:solidFill>
                <a:schemeClr val="tx1"/>
              </a:solidFill>
              <a:latin typeface="+mn-lt"/>
            </a:rPr>
            <a:t>с учетом:</a:t>
          </a:r>
          <a:endParaRPr lang="ru-RU" sz="2000" b="1" kern="1200" dirty="0">
            <a:solidFill>
              <a:schemeClr val="tx1"/>
            </a:solidFill>
            <a:latin typeface="+mn-lt"/>
          </a:endParaRPr>
        </a:p>
      </dsp:txBody>
      <dsp:txXfrm>
        <a:off x="35866" y="797866"/>
        <a:ext cx="8615068" cy="662990"/>
      </dsp:txXfrm>
    </dsp:sp>
    <dsp:sp modelId="{18ACF8EE-347B-4FB8-B874-E7A967D09165}">
      <dsp:nvSpPr>
        <dsp:cNvPr id="0" name=""/>
        <dsp:cNvSpPr/>
      </dsp:nvSpPr>
      <dsp:spPr>
        <a:xfrm>
          <a:off x="0" y="3552809"/>
          <a:ext cx="8686800" cy="1505245"/>
        </a:xfrm>
        <a:prstGeom prst="roundRect">
          <a:avLst/>
        </a:prstGeom>
        <a:gradFill rotWithShape="0">
          <a:gsLst>
            <a:gs pos="24000">
              <a:schemeClr val="bg2">
                <a:lumMod val="75000"/>
              </a:schemeClr>
            </a:gs>
            <a:gs pos="58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Соблюдение обязательств по заключенным соглашениям о</a:t>
          </a:r>
          <a:br>
            <a:rPr lang="ru-RU" sz="1800" b="1" kern="1200" dirty="0" smtClean="0">
              <a:solidFill>
                <a:schemeClr val="tx1"/>
              </a:solidFill>
            </a:rPr>
          </a:br>
          <a:r>
            <a:rPr lang="ru-RU" sz="1800" b="1" kern="1200" dirty="0" smtClean="0">
              <a:solidFill>
                <a:schemeClr val="tx1"/>
              </a:solidFill>
            </a:rPr>
            <a:t>предоставлении бюджетных кредитов из республиканского бюджета для частичного покрытия дефицита бюджета района и соглашениям о предоставлении межбюджетных трансфертов из республиканского бюджета бюджету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  <a:latin typeface="+mn-lt"/>
          </a:endParaRPr>
        </a:p>
      </dsp:txBody>
      <dsp:txXfrm>
        <a:off x="73480" y="3626289"/>
        <a:ext cx="8539840" cy="1358285"/>
      </dsp:txXfrm>
    </dsp:sp>
    <dsp:sp modelId="{BDA3507F-C883-4546-B088-BB08FDF2DE76}">
      <dsp:nvSpPr>
        <dsp:cNvPr id="0" name=""/>
        <dsp:cNvSpPr/>
      </dsp:nvSpPr>
      <dsp:spPr>
        <a:xfrm>
          <a:off x="0" y="1525827"/>
          <a:ext cx="8686800" cy="195823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оценки ожидаемого исполнения бюджета в 2017 году, уточненного прогноза показателей социально-экономического развития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 на 2018 год и на плановый период 2019 и 2020 годов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планов мероприятий («дорожных карт») по развитию отраслей социальной сферы с учетом достижения целевых показателей повышения оплаты труда работников бюджетной сферы в 2018 году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ежегодного изменения объемов целевых межбюджетных трансфертов, предоставляемых из республиканского бюджета</a:t>
          </a:r>
          <a:endParaRPr lang="ru-RU" sz="1600" b="1" kern="1200" dirty="0"/>
        </a:p>
      </dsp:txBody>
      <dsp:txXfrm>
        <a:off x="0" y="1525827"/>
        <a:ext cx="8686800" cy="195823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B3B9877-007F-4FF8-A415-B5437830542E}">
      <dsp:nvSpPr>
        <dsp:cNvPr id="0" name=""/>
        <dsp:cNvSpPr/>
      </dsp:nvSpPr>
      <dsp:spPr>
        <a:xfrm>
          <a:off x="0" y="0"/>
          <a:ext cx="8686800" cy="569105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Совершенствование применяемых инструментов реализации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бюджетной политики, в том числе за счет: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7781" y="27781"/>
        <a:ext cx="8631238" cy="513543"/>
      </dsp:txXfrm>
    </dsp:sp>
    <dsp:sp modelId="{7279439A-EF8C-446A-9EB9-80931C7D90B5}">
      <dsp:nvSpPr>
        <dsp:cNvPr id="0" name=""/>
        <dsp:cNvSpPr/>
      </dsp:nvSpPr>
      <dsp:spPr>
        <a:xfrm>
          <a:off x="0" y="3886196"/>
          <a:ext cx="8686800" cy="52753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Формирование благоприятной деловой среды для реализации</a:t>
          </a:r>
          <a:br>
            <a:rPr lang="ru-RU" sz="2000" b="1" kern="1200" dirty="0" smtClean="0">
              <a:solidFill>
                <a:schemeClr val="tx1"/>
              </a:solidFill>
            </a:rPr>
          </a:br>
          <a:r>
            <a:rPr lang="ru-RU" sz="2000" b="1" kern="1200" dirty="0" smtClean="0">
              <a:solidFill>
                <a:schemeClr val="tx1"/>
              </a:solidFill>
            </a:rPr>
            <a:t>инвестиционных проектов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752" y="3911948"/>
        <a:ext cx="8635296" cy="476028"/>
      </dsp:txXfrm>
    </dsp:sp>
    <dsp:sp modelId="{62964730-F35C-4B94-B924-BBC8F782E8C3}">
      <dsp:nvSpPr>
        <dsp:cNvPr id="0" name=""/>
        <dsp:cNvSpPr/>
      </dsp:nvSpPr>
      <dsp:spPr>
        <a:xfrm>
          <a:off x="0" y="4571985"/>
          <a:ext cx="8686800" cy="782126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5000">
              <a:schemeClr val="accent3">
                <a:tint val="60000"/>
                <a:satMod val="130000"/>
                <a:lumMod val="100000"/>
              </a:schemeClr>
            </a:gs>
            <a:gs pos="100000">
              <a:schemeClr val="accent3">
                <a:tint val="96000"/>
                <a:lumMod val="108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Сохранение безопасного уровня муниципального долга, в том числе за счет реализации мероприятий Плана оздоровления муниципальных финансов муниципального образования «</a:t>
          </a:r>
          <a:r>
            <a:rPr lang="ru-RU" sz="18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1800" b="1" kern="1200" dirty="0" smtClean="0">
              <a:solidFill>
                <a:schemeClr val="tx1"/>
              </a:solidFill>
            </a:rPr>
            <a:t> район»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38180" y="4610165"/>
        <a:ext cx="8610440" cy="705766"/>
      </dsp:txXfrm>
    </dsp:sp>
    <dsp:sp modelId="{931821F8-B9CD-4082-B3DD-39FDDDB4C7BE}">
      <dsp:nvSpPr>
        <dsp:cNvPr id="0" name=""/>
        <dsp:cNvSpPr/>
      </dsp:nvSpPr>
      <dsp:spPr>
        <a:xfrm>
          <a:off x="0" y="649100"/>
          <a:ext cx="8686800" cy="317538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повышения качества оценки достигаемых результатов, корректировки целей и показателей, по результатам оценки, муниципальных программ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повышения эффективности процедур проведения закупок для обеспечения муниципальных нужд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обеспечения эффективного контроля расходования бюджетных средств на всех этапах планирования, размещения муниципального заказа и исполнения контрактов;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использования конкурентных способов отбора организаций для оказания муниципальных услуг, в том числе путем проведения конкурсов и аукционов;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применения введенных федеральных и региональных перечней муниципальных услуг и работ, не включенных в общероссийские базовые (отраслевые) перечни, в целях более оперативного включения новых услуг и работ, необходимых для формирования муниципального задания</a:t>
          </a:r>
          <a:r>
            <a:rPr lang="ru-RU" sz="1600" b="0" kern="1200" dirty="0" smtClean="0"/>
            <a:t>;</a:t>
          </a:r>
          <a:endParaRPr lang="ru-RU" sz="1600" b="0" kern="1200" dirty="0"/>
        </a:p>
      </dsp:txBody>
      <dsp:txXfrm>
        <a:off x="0" y="649100"/>
        <a:ext cx="8686800" cy="317538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ECF27C9-391B-4FFF-A627-649ACE127A65}">
      <dsp:nvSpPr>
        <dsp:cNvPr id="0" name=""/>
        <dsp:cNvSpPr/>
      </dsp:nvSpPr>
      <dsp:spPr>
        <a:xfrm>
          <a:off x="0" y="0"/>
          <a:ext cx="8686800" cy="523189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3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Оптимизация структуры муниципального долга и его обслуживания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25540" y="25540"/>
        <a:ext cx="8635720" cy="472109"/>
      </dsp:txXfrm>
    </dsp:sp>
    <dsp:sp modelId="{E6EDC012-DDED-4393-A5F1-02F1897793BE}">
      <dsp:nvSpPr>
        <dsp:cNvPr id="0" name=""/>
        <dsp:cNvSpPr/>
      </dsp:nvSpPr>
      <dsp:spPr>
        <a:xfrm>
          <a:off x="0" y="609605"/>
          <a:ext cx="8686800" cy="888807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Финансирование дефицита бюджета муниципального образования «</a:t>
          </a:r>
          <a:r>
            <a:rPr lang="ru-RU" sz="2000" b="1" kern="1200" dirty="0" err="1" smtClean="0">
              <a:solidFill>
                <a:schemeClr val="tx1"/>
              </a:solidFill>
            </a:rPr>
            <a:t>Малопургинский</a:t>
          </a:r>
          <a:r>
            <a:rPr lang="ru-RU" sz="2000" b="1" kern="1200" dirty="0" smtClean="0">
              <a:solidFill>
                <a:schemeClr val="tx1"/>
              </a:solidFill>
            </a:rPr>
            <a:t> район», позволяющее сохранять уровень муниципального долга на экономически безопасном уровне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3388" y="652993"/>
        <a:ext cx="8600024" cy="802031"/>
      </dsp:txXfrm>
    </dsp:sp>
    <dsp:sp modelId="{14BF6014-1F8D-4B4F-8072-3D866266C5A9}">
      <dsp:nvSpPr>
        <dsp:cNvPr id="0" name=""/>
        <dsp:cNvSpPr/>
      </dsp:nvSpPr>
      <dsp:spPr>
        <a:xfrm>
          <a:off x="0" y="1600208"/>
          <a:ext cx="8686800" cy="899242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Ориентация бюджетной политики в сфере межбюджетных отношений на 2018 год и на плановый период 2019 и 2020 годов на решение следующих задач: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3897" y="1644105"/>
        <a:ext cx="8599006" cy="811448"/>
      </dsp:txXfrm>
    </dsp:sp>
    <dsp:sp modelId="{6D65A4D4-C4D3-4733-B549-DE7420F482CC}">
      <dsp:nvSpPr>
        <dsp:cNvPr id="0" name=""/>
        <dsp:cNvSpPr/>
      </dsp:nvSpPr>
      <dsp:spPr>
        <a:xfrm>
          <a:off x="0" y="2590801"/>
          <a:ext cx="8686800" cy="172224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75806" tIns="20320" rIns="113792" bIns="20320" numCol="1" spcCol="1270" anchor="t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содействие в обеспечении сбалансированности бюджетов муниципальных образований поселений муниципального образования «</a:t>
          </a:r>
          <a:r>
            <a:rPr lang="ru-RU" sz="1600" b="1" kern="1200" dirty="0" err="1" smtClean="0"/>
            <a:t>Малопургинский</a:t>
          </a:r>
          <a:r>
            <a:rPr lang="ru-RU" sz="1600" b="1" kern="1200" dirty="0" smtClean="0"/>
            <a:t> район»;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снижение рисков неисполнения социально значимых и первоочередных расходных обязательств;</a:t>
          </a:r>
          <a:endParaRPr lang="ru-RU" sz="1600" b="1" kern="1200" dirty="0"/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r>
            <a:rPr lang="ru-RU" sz="1600" b="1" kern="1200" dirty="0" smtClean="0"/>
            <a:t>реализация мер, направленных на укрепление финансовой дисциплины, соблюдение органами местного самоуправления требований бюджетного законодательства, экономное и эффективное использование бюджетных ресурсов</a:t>
          </a:r>
          <a:r>
            <a:rPr lang="ru-RU" sz="1600" kern="1200" dirty="0" smtClean="0"/>
            <a:t>.</a:t>
          </a:r>
          <a:endParaRPr lang="ru-RU" sz="1600" kern="1200" dirty="0"/>
        </a:p>
      </dsp:txBody>
      <dsp:txXfrm>
        <a:off x="0" y="2590801"/>
        <a:ext cx="8686800" cy="1722240"/>
      </dsp:txXfrm>
    </dsp:sp>
    <dsp:sp modelId="{8ECF41FE-D620-43B7-B5B3-C3B68ED91B20}">
      <dsp:nvSpPr>
        <dsp:cNvPr id="0" name=""/>
        <dsp:cNvSpPr/>
      </dsp:nvSpPr>
      <dsp:spPr>
        <a:xfrm>
          <a:off x="0" y="4495802"/>
          <a:ext cx="8686800" cy="935508"/>
        </a:xfrm>
        <a:prstGeom prst="round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b="1" kern="1200" dirty="0" smtClean="0">
              <a:solidFill>
                <a:schemeClr val="tx1"/>
              </a:solidFill>
            </a:rPr>
            <a:t>Обеспечение широкого вовлечения граждан в процедуры обсуждения и принятия бюджетных решений, общественного контроля их эффективности и результативности</a:t>
          </a:r>
          <a:endParaRPr lang="ru-RU" sz="2000" b="1" kern="1200" dirty="0">
            <a:solidFill>
              <a:schemeClr val="tx1"/>
            </a:solidFill>
          </a:endParaRPr>
        </a:p>
      </dsp:txBody>
      <dsp:txXfrm>
        <a:off x="45668" y="4541470"/>
        <a:ext cx="8595464" cy="84417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DB44425-090D-436E-A93E-2DB3023FDB80}">
      <dsp:nvSpPr>
        <dsp:cNvPr id="0" name=""/>
        <dsp:cNvSpPr/>
      </dsp:nvSpPr>
      <dsp:spPr>
        <a:xfrm>
          <a:off x="0" y="0"/>
          <a:ext cx="4602163" cy="4602163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A29F06B-F30D-47DB-82D2-37109BE6ACC5}">
      <dsp:nvSpPr>
        <dsp:cNvPr id="0" name=""/>
        <dsp:cNvSpPr/>
      </dsp:nvSpPr>
      <dsp:spPr>
        <a:xfrm>
          <a:off x="2301081" y="0"/>
          <a:ext cx="6309518" cy="4602163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Расширение мер налоговой политики, направленных на облегчение администрирования и снижение административных издержек</a:t>
          </a:r>
          <a:endParaRPr lang="ru-RU" sz="1800" b="1" kern="1200" dirty="0">
            <a:solidFill>
              <a:schemeClr val="tx1"/>
            </a:solidFill>
          </a:endParaRPr>
        </a:p>
      </dsp:txBody>
      <dsp:txXfrm>
        <a:off x="2301081" y="0"/>
        <a:ext cx="6309518" cy="977959"/>
      </dsp:txXfrm>
    </dsp:sp>
    <dsp:sp modelId="{FED84AB8-CAF6-4ECA-B669-59A6C428B38C}">
      <dsp:nvSpPr>
        <dsp:cNvPr id="0" name=""/>
        <dsp:cNvSpPr/>
      </dsp:nvSpPr>
      <dsp:spPr>
        <a:xfrm>
          <a:off x="604033" y="977959"/>
          <a:ext cx="3394095" cy="3394095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28FA107-B120-49B7-BC8E-D3002C8C2448}">
      <dsp:nvSpPr>
        <dsp:cNvPr id="0" name=""/>
        <dsp:cNvSpPr/>
      </dsp:nvSpPr>
      <dsp:spPr>
        <a:xfrm>
          <a:off x="2301081" y="977959"/>
          <a:ext cx="6309518" cy="3394095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14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/>
            <a:t>Укрепление доходной базы бюджета муниципального образования «</a:t>
          </a:r>
          <a:r>
            <a:rPr lang="ru-RU" sz="1800" b="1" kern="1200" dirty="0" err="1" smtClean="0"/>
            <a:t>Малопургинский</a:t>
          </a:r>
          <a:r>
            <a:rPr lang="ru-RU" sz="1800" b="1" kern="1200" dirty="0" smtClean="0"/>
            <a:t> район» за счет наращивания стабильных доходных источников и мобилизации в бюджет имеющихся резервов</a:t>
          </a:r>
          <a:endParaRPr lang="ru-RU" sz="1800" b="1" kern="1200" dirty="0"/>
        </a:p>
      </dsp:txBody>
      <dsp:txXfrm>
        <a:off x="2301081" y="977959"/>
        <a:ext cx="6309518" cy="977959"/>
      </dsp:txXfrm>
    </dsp:sp>
    <dsp:sp modelId="{DDA6CF50-64D6-41CD-AAED-976FA2076C57}">
      <dsp:nvSpPr>
        <dsp:cNvPr id="0" name=""/>
        <dsp:cNvSpPr/>
      </dsp:nvSpPr>
      <dsp:spPr>
        <a:xfrm>
          <a:off x="1208067" y="1955919"/>
          <a:ext cx="2186027" cy="2186027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66C1EA-8C5C-40F8-B9B6-9040C8ED6543}">
      <dsp:nvSpPr>
        <dsp:cNvPr id="0" name=""/>
        <dsp:cNvSpPr/>
      </dsp:nvSpPr>
      <dsp:spPr>
        <a:xfrm>
          <a:off x="2301081" y="1955919"/>
          <a:ext cx="6309518" cy="2186027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Повышение уровня собираемости налогов, рост налоговой базы, включая снижение доли теневого сектора</a:t>
          </a:r>
        </a:p>
      </dsp:txBody>
      <dsp:txXfrm>
        <a:off x="2301081" y="1955919"/>
        <a:ext cx="6309518" cy="977959"/>
      </dsp:txXfrm>
    </dsp:sp>
    <dsp:sp modelId="{59226D8B-E096-4D70-8ADC-71973B6FCBDF}">
      <dsp:nvSpPr>
        <dsp:cNvPr id="0" name=""/>
        <dsp:cNvSpPr/>
      </dsp:nvSpPr>
      <dsp:spPr>
        <a:xfrm>
          <a:off x="1812101" y="2933878"/>
          <a:ext cx="977959" cy="977959"/>
        </a:xfrm>
        <a:prstGeom prst="pie">
          <a:avLst>
            <a:gd name="adj1" fmla="val 5400000"/>
            <a:gd name="adj2" fmla="val 16200000"/>
          </a:avLst>
        </a:prstGeom>
        <a:gradFill rotWithShape="0">
          <a:gsLst>
            <a:gs pos="0">
              <a:schemeClr val="bg2">
                <a:lumMod val="75000"/>
              </a:schemeClr>
            </a:gs>
            <a:gs pos="43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>
          <a:innerShdw blurRad="63500" dist="50800" dir="8100000">
            <a:prstClr val="black">
              <a:alpha val="50000"/>
            </a:prstClr>
          </a:innerShd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EC5023B-56E5-4574-9502-039874786CB2}">
      <dsp:nvSpPr>
        <dsp:cNvPr id="0" name=""/>
        <dsp:cNvSpPr/>
      </dsp:nvSpPr>
      <dsp:spPr>
        <a:xfrm>
          <a:off x="2301081" y="2933878"/>
          <a:ext cx="6309518" cy="977959"/>
        </a:xfrm>
        <a:prstGeom prst="rect">
          <a:avLst/>
        </a:prstGeom>
        <a:gradFill rotWithShape="0">
          <a:gsLst>
            <a:gs pos="0">
              <a:schemeClr val="bg2">
                <a:lumMod val="75000"/>
              </a:schemeClr>
            </a:gs>
            <a:gs pos="22000">
              <a:schemeClr val="accent1">
                <a:tint val="44500"/>
                <a:satMod val="160000"/>
              </a:schemeClr>
            </a:gs>
            <a:gs pos="100000">
              <a:schemeClr val="accent3">
                <a:lumMod val="75000"/>
              </a:schemeClr>
            </a:gs>
          </a:gsLst>
          <a:lin ang="5400000" scaled="0"/>
        </a:gradFill>
        <a:ln w="15875" cap="flat" cmpd="sng" algn="ctr">
          <a:solidFill>
            <a:schemeClr val="tx1"/>
          </a:solidFill>
          <a:prstDash val="solid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b="1" kern="1200" dirty="0" smtClean="0">
              <a:solidFill>
                <a:schemeClr val="tx1"/>
              </a:solidFill>
            </a:rPr>
            <a:t>Отмена неэффективных налоговых льгот, введение моратория на установление в 2018, 2019 годах налоговых льгот (пониженных ставок по налогам)</a:t>
          </a:r>
        </a:p>
      </dsp:txBody>
      <dsp:txXfrm>
        <a:off x="2301081" y="2933878"/>
        <a:ext cx="6309518" cy="977959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63256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93332" y="181741"/>
          <a:ext cx="8457762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Общее образование 99 005,1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332" y="181741"/>
        <a:ext cx="8457762" cy="363344"/>
      </dsp:txXfrm>
    </dsp:sp>
    <dsp:sp modelId="{2CC09460-0385-4576-B212-932E023A1EEB}">
      <dsp:nvSpPr>
        <dsp:cNvPr id="0" name=""/>
        <dsp:cNvSpPr/>
      </dsp:nvSpPr>
      <dsp:spPr>
        <a:xfrm>
          <a:off x="-9351" y="1363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C8E7858-2E8A-4A1B-8B00-797726621971}">
      <dsp:nvSpPr>
        <dsp:cNvPr id="0" name=""/>
        <dsp:cNvSpPr/>
      </dsp:nvSpPr>
      <dsp:spPr>
        <a:xfrm>
          <a:off x="539926" y="763504"/>
          <a:ext cx="7994473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Дошкольное образование 21 469,3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39926" y="763504"/>
        <a:ext cx="7994473" cy="363344"/>
      </dsp:txXfrm>
    </dsp:sp>
    <dsp:sp modelId="{5586553E-F5FE-4248-95EC-7786E1F5D059}">
      <dsp:nvSpPr>
        <dsp:cNvPr id="0" name=""/>
        <dsp:cNvSpPr/>
      </dsp:nvSpPr>
      <dsp:spPr>
        <a:xfrm>
          <a:off x="299552" y="699348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F9065BA-DB3D-44F9-9253-53B9B874BC9C}">
      <dsp:nvSpPr>
        <dsp:cNvPr id="0" name=""/>
        <dsp:cNvSpPr/>
      </dsp:nvSpPr>
      <dsp:spPr>
        <a:xfrm>
          <a:off x="653283" y="1271638"/>
          <a:ext cx="7773404" cy="363344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Дополнительное образование детей 9 253,7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271638"/>
        <a:ext cx="7773404" cy="363344"/>
      </dsp:txXfrm>
    </dsp:sp>
    <dsp:sp modelId="{C69E33E5-CE0B-4BE3-9860-17E90B79A0C0}">
      <dsp:nvSpPr>
        <dsp:cNvPr id="0" name=""/>
        <dsp:cNvSpPr/>
      </dsp:nvSpPr>
      <dsp:spPr>
        <a:xfrm>
          <a:off x="426192" y="12262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0789545-1E42-4538-989A-FF1136E4DB48}">
      <dsp:nvSpPr>
        <dsp:cNvPr id="0" name=""/>
        <dsp:cNvSpPr/>
      </dsp:nvSpPr>
      <dsp:spPr>
        <a:xfrm>
          <a:off x="653283" y="1816241"/>
          <a:ext cx="7773404" cy="363344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Другие вопросы в области образования 3 802,0тыс.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53283" y="1816241"/>
        <a:ext cx="7773404" cy="363344"/>
      </dsp:txXfrm>
    </dsp:sp>
    <dsp:sp modelId="{476526DF-747C-4FDA-AEBF-69A48C7254D0}">
      <dsp:nvSpPr>
        <dsp:cNvPr id="0" name=""/>
        <dsp:cNvSpPr/>
      </dsp:nvSpPr>
      <dsp:spPr>
        <a:xfrm>
          <a:off x="426192" y="1770823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CC038D7-38DD-4F6B-8911-0C8B39B2DE8D}">
      <dsp:nvSpPr>
        <dsp:cNvPr id="0" name=""/>
        <dsp:cNvSpPr/>
      </dsp:nvSpPr>
      <dsp:spPr>
        <a:xfrm>
          <a:off x="516614" y="2361190"/>
          <a:ext cx="7910073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Молодежная политика и оздоровление детей 447,7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16614" y="2361190"/>
        <a:ext cx="7910073" cy="363344"/>
      </dsp:txXfrm>
    </dsp:sp>
    <dsp:sp modelId="{7FF197B5-19DF-437E-8EA4-F5EF1D7448A3}">
      <dsp:nvSpPr>
        <dsp:cNvPr id="0" name=""/>
        <dsp:cNvSpPr/>
      </dsp:nvSpPr>
      <dsp:spPr>
        <a:xfrm>
          <a:off x="289524" y="2315771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03AF5A26-B0A6-4A53-A8FC-5778E1C864DE}">
      <dsp:nvSpPr>
        <dsp:cNvPr id="0" name=""/>
        <dsp:cNvSpPr/>
      </dsp:nvSpPr>
      <dsp:spPr>
        <a:xfrm>
          <a:off x="217738" y="2906138"/>
          <a:ext cx="8208949" cy="363344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88405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Повышение квалификации 19,0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7738" y="2906138"/>
        <a:ext cx="8208949" cy="363344"/>
      </dsp:txXfrm>
    </dsp:sp>
    <dsp:sp modelId="{22575A18-223C-4A93-B3F0-1CA215286AC0}">
      <dsp:nvSpPr>
        <dsp:cNvPr id="0" name=""/>
        <dsp:cNvSpPr/>
      </dsp:nvSpPr>
      <dsp:spPr>
        <a:xfrm>
          <a:off x="-9351" y="2860720"/>
          <a:ext cx="454181" cy="454181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3901053" y="-599010"/>
          <a:ext cx="4649246" cy="4649246"/>
        </a:xfrm>
        <a:prstGeom prst="blockArc">
          <a:avLst>
            <a:gd name="adj1" fmla="val 18900000"/>
            <a:gd name="adj2" fmla="val 2700000"/>
            <a:gd name="adj3" fmla="val 465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6C3E9D-37B6-4091-B940-C72C7EB043F6}">
      <dsp:nvSpPr>
        <dsp:cNvPr id="0" name=""/>
        <dsp:cNvSpPr/>
      </dsp:nvSpPr>
      <dsp:spPr>
        <a:xfrm>
          <a:off x="509948" y="124710"/>
          <a:ext cx="7872051" cy="374692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домов культуры 11 667,3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09948" y="124710"/>
        <a:ext cx="7872051" cy="374692"/>
      </dsp:txXfrm>
    </dsp:sp>
    <dsp:sp modelId="{55455E02-F49A-458F-9ACC-1718D8D45F00}">
      <dsp:nvSpPr>
        <dsp:cNvPr id="0" name=""/>
        <dsp:cNvSpPr/>
      </dsp:nvSpPr>
      <dsp:spPr>
        <a:xfrm>
          <a:off x="150127" y="124712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D31B7A9-4B07-4470-896E-A1626929347B}">
      <dsp:nvSpPr>
        <dsp:cNvPr id="0" name=""/>
        <dsp:cNvSpPr/>
      </dsp:nvSpPr>
      <dsp:spPr>
        <a:xfrm>
          <a:off x="526704" y="627639"/>
          <a:ext cx="7809786" cy="313647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библиотечной системы 3 751,8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6704" y="627639"/>
        <a:ext cx="7809786" cy="313647"/>
      </dsp:txXfrm>
    </dsp:sp>
    <dsp:sp modelId="{34A4C31D-3746-431C-8D59-28391305E069}">
      <dsp:nvSpPr>
        <dsp:cNvPr id="0" name=""/>
        <dsp:cNvSpPr/>
      </dsp:nvSpPr>
      <dsp:spPr>
        <a:xfrm>
          <a:off x="330675" y="588433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4366844-5D70-47CC-8F2D-622A3F956373}">
      <dsp:nvSpPr>
        <dsp:cNvPr id="0" name=""/>
        <dsp:cNvSpPr/>
      </dsp:nvSpPr>
      <dsp:spPr>
        <a:xfrm>
          <a:off x="682354" y="1067519"/>
          <a:ext cx="7654136" cy="374692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аппарата Управления культуры 2 620,7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354" y="1067519"/>
        <a:ext cx="7654136" cy="374692"/>
      </dsp:txXfrm>
    </dsp:sp>
    <dsp:sp modelId="{666F0470-AA64-4EAB-A3C2-C237F6CC60A4}">
      <dsp:nvSpPr>
        <dsp:cNvPr id="0" name=""/>
        <dsp:cNvSpPr/>
      </dsp:nvSpPr>
      <dsp:spPr>
        <a:xfrm>
          <a:off x="486325" y="1058835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23594B-622C-4AAA-B00F-1961072950D7}">
      <dsp:nvSpPr>
        <dsp:cNvPr id="0" name=""/>
        <dsp:cNvSpPr/>
      </dsp:nvSpPr>
      <dsp:spPr>
        <a:xfrm>
          <a:off x="732052" y="1538266"/>
          <a:ext cx="7604439" cy="374692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Развитие народного творчества 1 111,3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32052" y="1538266"/>
        <a:ext cx="7604439" cy="374692"/>
      </dsp:txXfrm>
    </dsp:sp>
    <dsp:sp modelId="{7FF197B5-19DF-437E-8EA4-F5EF1D7448A3}">
      <dsp:nvSpPr>
        <dsp:cNvPr id="0" name=""/>
        <dsp:cNvSpPr/>
      </dsp:nvSpPr>
      <dsp:spPr>
        <a:xfrm>
          <a:off x="536022" y="1529582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E4F6CBD-BEC7-4BB2-8CA8-4AB62F12DFF9}">
      <dsp:nvSpPr>
        <dsp:cNvPr id="0" name=""/>
        <dsp:cNvSpPr/>
      </dsp:nvSpPr>
      <dsp:spPr>
        <a:xfrm>
          <a:off x="682354" y="2009013"/>
          <a:ext cx="7654136" cy="374692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Прочие расходы в области культуры и кинематографии 0,0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682354" y="2009013"/>
        <a:ext cx="7654136" cy="374692"/>
      </dsp:txXfrm>
    </dsp:sp>
    <dsp:sp modelId="{22575A18-223C-4A93-B3F0-1CA215286AC0}">
      <dsp:nvSpPr>
        <dsp:cNvPr id="0" name=""/>
        <dsp:cNvSpPr/>
      </dsp:nvSpPr>
      <dsp:spPr>
        <a:xfrm>
          <a:off x="486325" y="2000330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21E583-BAE3-4507-BD24-52408A068D6F}">
      <dsp:nvSpPr>
        <dsp:cNvPr id="0" name=""/>
        <dsp:cNvSpPr/>
      </dsp:nvSpPr>
      <dsp:spPr>
        <a:xfrm>
          <a:off x="526704" y="2479415"/>
          <a:ext cx="7809786" cy="374692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Содержание музеев 293,0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26704" y="2479415"/>
        <a:ext cx="7809786" cy="374692"/>
      </dsp:txXfrm>
    </dsp:sp>
    <dsp:sp modelId="{40BF02B9-9F94-4357-980E-8F3E7121E9A6}">
      <dsp:nvSpPr>
        <dsp:cNvPr id="0" name=""/>
        <dsp:cNvSpPr/>
      </dsp:nvSpPr>
      <dsp:spPr>
        <a:xfrm>
          <a:off x="330675" y="2470731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7930452-97D1-40EB-8A4C-D158CCD84568}">
      <dsp:nvSpPr>
        <dsp:cNvPr id="0" name=""/>
        <dsp:cNvSpPr/>
      </dsp:nvSpPr>
      <dsp:spPr>
        <a:xfrm>
          <a:off x="242668" y="2980684"/>
          <a:ext cx="8093822" cy="313647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248958" tIns="40640" rIns="40640" bIns="4064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Проведение </a:t>
          </a:r>
          <a:r>
            <a:rPr lang="ru-RU" sz="1600" b="1" kern="1200" baseline="0" dirty="0" err="1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общерайонных</a:t>
          </a:r>
          <a:r>
            <a:rPr lang="ru-RU" sz="16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 праздников и мероприятий 4,5 тыс. рублей</a:t>
          </a:r>
          <a:endParaRPr lang="ru-RU" sz="16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42668" y="2980684"/>
        <a:ext cx="8093822" cy="313647"/>
      </dsp:txXfrm>
    </dsp:sp>
    <dsp:sp modelId="{250C04FA-2EB6-44AF-8246-70079309B7DD}">
      <dsp:nvSpPr>
        <dsp:cNvPr id="0" name=""/>
        <dsp:cNvSpPr/>
      </dsp:nvSpPr>
      <dsp:spPr>
        <a:xfrm>
          <a:off x="46639" y="2941479"/>
          <a:ext cx="392059" cy="39205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0C4D84D-83B0-4115-B1BA-BB76086E6A0A}">
      <dsp:nvSpPr>
        <dsp:cNvPr id="0" name=""/>
        <dsp:cNvSpPr/>
      </dsp:nvSpPr>
      <dsp:spPr>
        <a:xfrm>
          <a:off x="-5742232" y="-870422"/>
          <a:ext cx="6770044" cy="6770044"/>
        </a:xfrm>
        <a:prstGeom prst="blockArc">
          <a:avLst>
            <a:gd name="adj1" fmla="val 18900000"/>
            <a:gd name="adj2" fmla="val 2700000"/>
            <a:gd name="adj3" fmla="val 319"/>
          </a:avLst>
        </a:pr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54879FE-BE8F-4624-AAD6-7DAD88595B55}">
      <dsp:nvSpPr>
        <dsp:cNvPr id="0" name=""/>
        <dsp:cNvSpPr/>
      </dsp:nvSpPr>
      <dsp:spPr>
        <a:xfrm>
          <a:off x="175265" y="228627"/>
          <a:ext cx="8046372" cy="457053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денежных средств на содержание усыновленных (удочеренных) детей 60,0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75265" y="228627"/>
        <a:ext cx="8046372" cy="457053"/>
      </dsp:txXfrm>
    </dsp:sp>
    <dsp:sp modelId="{2CC09460-0385-4576-B212-932E023A1EEB}">
      <dsp:nvSpPr>
        <dsp:cNvPr id="0" name=""/>
        <dsp:cNvSpPr/>
      </dsp:nvSpPr>
      <dsp:spPr>
        <a:xfrm>
          <a:off x="7962" y="171495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D8C2A91-E19F-463D-BD24-AB9142C0ABED}">
      <dsp:nvSpPr>
        <dsp:cNvPr id="0" name=""/>
        <dsp:cNvSpPr/>
      </dsp:nvSpPr>
      <dsp:spPr>
        <a:xfrm>
          <a:off x="765728" y="921388"/>
          <a:ext cx="7395758" cy="457053"/>
        </a:xfrm>
        <a:prstGeom prst="rect">
          <a:avLst/>
        </a:prstGeom>
        <a:gradFill rotWithShape="1">
          <a:gsLst>
            <a:gs pos="0">
              <a:schemeClr val="accent4">
                <a:tint val="0"/>
              </a:schemeClr>
            </a:gs>
            <a:gs pos="44000">
              <a:schemeClr val="accent4">
                <a:tint val="60000"/>
                <a:satMod val="120000"/>
              </a:schemeClr>
            </a:gs>
            <a:gs pos="100000">
              <a:schemeClr val="accent4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4"/>
          </a:solidFill>
          <a:prstDash val="solid"/>
        </a:ln>
        <a:effectLst/>
      </dsp:spPr>
      <dsp:style>
        <a:lnRef idx="1">
          <a:schemeClr val="accent4"/>
        </a:lnRef>
        <a:fillRef idx="2">
          <a:schemeClr val="accent4"/>
        </a:fillRef>
        <a:effectRef idx="1">
          <a:schemeClr val="accent4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Компенсация части родительской платы за содержание ребенка в детских садах  1 649,8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65728" y="921388"/>
        <a:ext cx="7395758" cy="457053"/>
      </dsp:txXfrm>
    </dsp:sp>
    <dsp:sp modelId="{7FF197B5-19DF-437E-8EA4-F5EF1D7448A3}">
      <dsp:nvSpPr>
        <dsp:cNvPr id="0" name=""/>
        <dsp:cNvSpPr/>
      </dsp:nvSpPr>
      <dsp:spPr>
        <a:xfrm>
          <a:off x="421865" y="85747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16DD1F4-A210-4170-91D2-7E7F9DCC880D}">
      <dsp:nvSpPr>
        <dsp:cNvPr id="0" name=""/>
        <dsp:cNvSpPr/>
      </dsp:nvSpPr>
      <dsp:spPr>
        <a:xfrm>
          <a:off x="934340" y="1600090"/>
          <a:ext cx="7168941" cy="457053"/>
        </a:xfrm>
        <a:prstGeom prst="rect">
          <a:avLst/>
        </a:prstGeom>
        <a:gradFill rotWithShape="1">
          <a:gsLst>
            <a:gs pos="0">
              <a:schemeClr val="accent6">
                <a:tint val="0"/>
              </a:schemeClr>
            </a:gs>
            <a:gs pos="44000">
              <a:schemeClr val="accent6">
                <a:tint val="60000"/>
                <a:satMod val="120000"/>
              </a:schemeClr>
            </a:gs>
            <a:gs pos="100000">
              <a:schemeClr val="accent6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6"/>
          </a:solidFill>
          <a:prstDash val="solid"/>
        </a:ln>
        <a:effectLst/>
      </dsp:spPr>
      <dsp:style>
        <a:lnRef idx="1">
          <a:schemeClr val="accent6"/>
        </a:lnRef>
        <a:fillRef idx="2">
          <a:schemeClr val="accent6"/>
        </a:fillRef>
        <a:effectRef idx="1">
          <a:schemeClr val="accent6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Оказание материальной помощи 45,0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4340" y="1600090"/>
        <a:ext cx="7168941" cy="457053"/>
      </dsp:txXfrm>
    </dsp:sp>
    <dsp:sp modelId="{22575A18-223C-4A93-B3F0-1CA215286AC0}">
      <dsp:nvSpPr>
        <dsp:cNvPr id="0" name=""/>
        <dsp:cNvSpPr/>
      </dsp:nvSpPr>
      <dsp:spPr>
        <a:xfrm>
          <a:off x="648682" y="1542958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FB87230-A43F-4ADE-AA01-F0A3AFAA6F65}">
      <dsp:nvSpPr>
        <dsp:cNvPr id="0" name=""/>
        <dsp:cNvSpPr/>
      </dsp:nvSpPr>
      <dsp:spPr>
        <a:xfrm>
          <a:off x="1017547" y="2172070"/>
          <a:ext cx="7096521" cy="685059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Социальная поддержка старшего поколения, ветеранов и инвалидов 14,1 тыс. рублей;  доплата к пенсии муниципальных служащих 292,6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017547" y="2172070"/>
        <a:ext cx="7096521" cy="685059"/>
      </dsp:txXfrm>
    </dsp:sp>
    <dsp:sp modelId="{AEA2F258-E6EB-4F32-89BB-D45632EC2648}">
      <dsp:nvSpPr>
        <dsp:cNvPr id="0" name=""/>
        <dsp:cNvSpPr/>
      </dsp:nvSpPr>
      <dsp:spPr>
        <a:xfrm>
          <a:off x="721102" y="2228941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9F3000D-81A3-4133-ACCB-CC43B086927C}">
      <dsp:nvSpPr>
        <dsp:cNvPr id="0" name=""/>
        <dsp:cNvSpPr/>
      </dsp:nvSpPr>
      <dsp:spPr>
        <a:xfrm>
          <a:off x="934340" y="2972056"/>
          <a:ext cx="7168941" cy="457053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Поддержка многодетных семей 1 889,9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934340" y="2972056"/>
        <a:ext cx="7168941" cy="457053"/>
      </dsp:txXfrm>
    </dsp:sp>
    <dsp:sp modelId="{C7062D9B-4A87-46F0-8AA9-37927D866D8E}">
      <dsp:nvSpPr>
        <dsp:cNvPr id="0" name=""/>
        <dsp:cNvSpPr/>
      </dsp:nvSpPr>
      <dsp:spPr>
        <a:xfrm>
          <a:off x="648682" y="291492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B199D4B-ED6D-41D8-96F2-5E5C719FEC3E}">
      <dsp:nvSpPr>
        <dsp:cNvPr id="0" name=""/>
        <dsp:cNvSpPr/>
      </dsp:nvSpPr>
      <dsp:spPr>
        <a:xfrm>
          <a:off x="707523" y="3657535"/>
          <a:ext cx="7395758" cy="457053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Выплата пособия на содержание опекаемых детей 2 624,2 тыс. рублей;  выплата пособия при устройстве опекаемых детей в семью 928,2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707523" y="3657535"/>
        <a:ext cx="7395758" cy="457053"/>
      </dsp:txXfrm>
    </dsp:sp>
    <dsp:sp modelId="{EDEB7342-95E5-451F-BEA3-9E3A2F970986}">
      <dsp:nvSpPr>
        <dsp:cNvPr id="0" name=""/>
        <dsp:cNvSpPr/>
      </dsp:nvSpPr>
      <dsp:spPr>
        <a:xfrm>
          <a:off x="421865" y="3600404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F39CA99-3467-49BF-85F9-C1F78A0BB919}">
      <dsp:nvSpPr>
        <dsp:cNvPr id="0" name=""/>
        <dsp:cNvSpPr/>
      </dsp:nvSpPr>
      <dsp:spPr>
        <a:xfrm>
          <a:off x="293620" y="4343518"/>
          <a:ext cx="7809661" cy="457053"/>
        </a:xfrm>
        <a:prstGeom prst="rect">
          <a:avLst/>
        </a:prstGeom>
        <a:gradFill rotWithShape="1">
          <a:gsLst>
            <a:gs pos="0">
              <a:schemeClr val="accent1">
                <a:tint val="0"/>
              </a:schemeClr>
            </a:gs>
            <a:gs pos="44000">
              <a:schemeClr val="accent1">
                <a:tint val="60000"/>
                <a:satMod val="120000"/>
              </a:schemeClr>
            </a:gs>
            <a:gs pos="100000">
              <a:schemeClr val="accent1">
                <a:tint val="90000"/>
                <a:alpha val="100000"/>
                <a:lumMod val="90000"/>
              </a:schemeClr>
            </a:gs>
          </a:gsLst>
          <a:lin ang="5400000" scaled="0"/>
        </a:gradFill>
        <a:ln w="9525" cap="flat" cmpd="sng" algn="ctr">
          <a:solidFill>
            <a:schemeClr val="accent1"/>
          </a:solidFill>
          <a:prstDash val="solid"/>
        </a:ln>
        <a:effectLst/>
      </dsp:spPr>
      <dsp:style>
        <a:lnRef idx="1">
          <a:schemeClr val="accent1"/>
        </a:lnRef>
        <a:fillRef idx="2">
          <a:schemeClr val="accent1"/>
        </a:fillRef>
        <a:effectRef idx="1">
          <a:schemeClr val="accent1"/>
        </a:effectRef>
        <a:fontRef idx="minor">
          <a:schemeClr val="dk1"/>
        </a:fontRef>
      </dsp:style>
      <dsp:txBody>
        <a:bodyPr spcFirstLastPara="0" vert="horz" wrap="square" lIns="362786" tIns="35560" rIns="35560" bIns="35560" numCol="1" spcCol="1270" anchor="ctr" anchorCtr="0">
          <a:noAutofit/>
        </a:bodyPr>
        <a:lstStyle/>
        <a:p>
          <a:pPr lvl="0" algn="l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400" b="1" kern="1200" baseline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rPr>
            <a:t>Обеспечение жильем молодых семей  0,0 тыс. рублей</a:t>
          </a:r>
          <a:endParaRPr lang="ru-RU" sz="1400" b="1" kern="1200" baseline="0" dirty="0">
            <a:solidFill>
              <a:srgbClr val="00000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93620" y="4343518"/>
        <a:ext cx="7809661" cy="457053"/>
      </dsp:txXfrm>
    </dsp:sp>
    <dsp:sp modelId="{2AC15F6A-FE05-47DA-9BB2-CA9D61EF1E37}">
      <dsp:nvSpPr>
        <dsp:cNvPr id="0" name=""/>
        <dsp:cNvSpPr/>
      </dsp:nvSpPr>
      <dsp:spPr>
        <a:xfrm>
          <a:off x="7962" y="4286387"/>
          <a:ext cx="571317" cy="571317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0.01607</cdr:x>
      <cdr:y>0.59384</cdr:y>
    </cdr:from>
    <cdr:to>
      <cdr:x>0.95502</cdr:x>
      <cdr:y>1</cdr:y>
    </cdr:to>
    <cdr:sp macro="" textlink="">
      <cdr:nvSpPr>
        <cdr:cNvPr id="3" name="Скругленный прямоугольник 2"/>
        <cdr:cNvSpPr/>
      </cdr:nvSpPr>
      <cdr:spPr>
        <a:xfrm xmlns:a="http://schemas.openxmlformats.org/drawingml/2006/main">
          <a:off x="119062" y="2049462"/>
          <a:ext cx="6956551" cy="1401763"/>
        </a:xfrm>
        <a:prstGeom xmlns:a="http://schemas.openxmlformats.org/drawingml/2006/main" prst="roundRect">
          <a:avLst/>
        </a:prstGeom>
        <a:solidFill xmlns:a="http://schemas.openxmlformats.org/drawingml/2006/main">
          <a:srgbClr val="F273AF">
            <a:alpha val="0"/>
          </a:srgbClr>
        </a:solidFill>
        <a:ln xmlns:a="http://schemas.openxmlformats.org/drawingml/2006/main">
          <a:prstDash val="solid"/>
        </a:ln>
        <a:effectLst xmlns:a="http://schemas.openxmlformats.org/drawingml/2006/main">
          <a:glow rad="63500">
            <a:schemeClr val="accent1">
              <a:satMod val="175000"/>
              <a:alpha val="40000"/>
            </a:schemeClr>
          </a:glow>
        </a:effectLst>
        <a:scene3d xmlns:a="http://schemas.openxmlformats.org/drawingml/2006/main">
          <a:camera prst="orthographicFront"/>
          <a:lightRig rig="threePt" dir="t"/>
        </a:scene3d>
        <a:sp3d xmlns:a="http://schemas.openxmlformats.org/drawingml/2006/main">
          <a:bevelT/>
        </a:sp3d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pPr algn="ctr"/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При исполнении бюджета за 1 квартал 2018 года сохранилась социальная направленность бюджета муниципального образования «</a:t>
          </a:r>
          <a:r>
            <a:rPr lang="ru-RU" sz="16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М</a:t>
          </a:r>
          <a:r>
            <a:rPr lang="ru-RU" sz="16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алопургинский район» 89,3 % всех расходов бюджета – это расходы на финансирование социальной сферы (образование, культуру, социальную политику, физическую культуру и спорт)</a:t>
          </a:r>
          <a:endParaRPr lang="ru-RU" sz="1600" b="1" dirty="0">
            <a:solidFill>
              <a:srgbClr val="000000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2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9378AE-47F6-4CF3-99F7-41DE5E005EA0}" type="datetimeFigureOut">
              <a:rPr lang="ru-RU" smtClean="0"/>
              <a:pPr/>
              <a:t>07.10.2018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30275" y="741363"/>
            <a:ext cx="4937125" cy="37020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690270"/>
            <a:ext cx="5438140" cy="444341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378825"/>
            <a:ext cx="2945659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B52F5E-54B1-493C-A8EC-56FCA59DDC22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6866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484552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906672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B52F5E-54B1-493C-A8EC-56FCA59DDC22}" type="slidenum">
              <a:rPr lang="ru-RU" smtClean="0"/>
              <a:pPr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036192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8B44B4-8A59-4247-A73F-0EA3BD31722C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8C3DF0-3E39-41C6-AF0A-F4DE5BCA67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740945-AE74-4E97-BC73-8B93EA020ED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Заголовок и таблиц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398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аблица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pPr lvl="0"/>
            <a:endParaRPr lang="ru-RU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1D9BE2-D30B-476E-B33D-EECC05711F8D}" type="slidenum">
              <a:rPr lang="ru-RU" altLang="en-US"/>
              <a:pPr>
                <a:defRPr/>
              </a:pPr>
              <a:t>‹#›</a:t>
            </a:fld>
            <a:endParaRPr lang="ru-RU" altLang="en-US" dirty="0"/>
          </a:p>
        </p:txBody>
      </p:sp>
    </p:spTree>
    <p:extLst>
      <p:ext uri="{BB962C8B-B14F-4D97-AF65-F5344CB8AC3E}">
        <p14:creationId xmlns:p14="http://schemas.microsoft.com/office/powerpoint/2010/main" val="2752629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E02ED3D-AE6F-4B50-891F-AF21B83345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68C0DED-1D59-4565-971A-72EFE641D4C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5440551-6719-423A-A66C-EADCFD3CF8BE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AA23E2B-451B-462D-9AA6-D649AC1A16B2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33286FB-90DD-4C52-BDAA-6C75EDF76CF8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ECA5CD5-649D-499F-9CFC-13BE9103EA3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08EA64-D86A-4AB4-8F7C-B33916CCFDE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ru-RU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713FA5-84CB-4ECE-A5D5-BD24261976F3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ru-RU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657C1408-2C2B-4E95-8ED4-2A456171D074}" type="slidenum">
              <a:rPr lang="ru-RU" altLang="en-US" smtClean="0"/>
              <a:pPr>
                <a:defRPr/>
              </a:pPr>
              <a:t>‹#›</a:t>
            </a:fld>
            <a:endParaRPr lang="ru-RU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1" r:id="rId1"/>
    <p:sldLayoutId id="2147483752" r:id="rId2"/>
    <p:sldLayoutId id="2147483753" r:id="rId3"/>
    <p:sldLayoutId id="2147483754" r:id="rId4"/>
    <p:sldLayoutId id="2147483755" r:id="rId5"/>
    <p:sldLayoutId id="2147483756" r:id="rId6"/>
    <p:sldLayoutId id="2147483757" r:id="rId7"/>
    <p:sldLayoutId id="2147483758" r:id="rId8"/>
    <p:sldLayoutId id="2147483759" r:id="rId9"/>
    <p:sldLayoutId id="2147483760" r:id="rId10"/>
    <p:sldLayoutId id="2147483761" r:id="rId11"/>
    <p:sldLayoutId id="214748376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.wmf"/><Relationship Id="rId4" Type="http://schemas.openxmlformats.org/officeDocument/2006/relationships/hyperlink" Target="mailto:rfompurga@udm.net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emf"/><Relationship Id="rId4" Type="http://schemas.openxmlformats.org/officeDocument/2006/relationships/oleObject" Target="../embeddings/Microsoft_Excel_97-2003_Worksheet1.xls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4"/>
          <p:cNvSpPr>
            <a:spLocks noGrp="1" noChangeArrowheads="1"/>
          </p:cNvSpPr>
          <p:nvPr>
            <p:ph idx="1"/>
          </p:nvPr>
        </p:nvSpPr>
        <p:spPr>
          <a:xfrm>
            <a:off x="457200" y="1447800"/>
            <a:ext cx="8229600" cy="4683125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buFont typeface="Wingdings" pitchFamily="2" charset="2"/>
              <a:buNone/>
            </a:pPr>
            <a:endParaRPr lang="ru-RU" dirty="0" smtClean="0">
              <a:solidFill>
                <a:srgbClr val="FF3300"/>
              </a:solidFill>
            </a:endParaRPr>
          </a:p>
          <a:p>
            <a:pPr eaLnBrk="1" hangingPunct="1">
              <a:buFont typeface="Wingdings" pitchFamily="2" charset="2"/>
              <a:buNone/>
            </a:pPr>
            <a:endParaRPr lang="ru-RU" b="1" dirty="0" smtClean="0">
              <a:solidFill>
                <a:srgbClr val="FF3300"/>
              </a:solidFill>
            </a:endParaRPr>
          </a:p>
          <a:p>
            <a:pPr algn="ctr" eaLnBrk="1" hangingPunct="1">
              <a:buFont typeface="Wingdings" pitchFamily="2" charset="2"/>
              <a:buNone/>
            </a:pPr>
            <a:endParaRPr lang="ru-RU" b="1" dirty="0" smtClean="0">
              <a:latin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</a:pPr>
            <a:r>
              <a:rPr lang="ru-RU" b="1" u="sng" dirty="0" smtClean="0">
                <a:solidFill>
                  <a:srgbClr val="000000"/>
                </a:solidFill>
                <a:latin typeface="Times New Roman" pitchFamily="18" charset="0"/>
              </a:rPr>
              <a:t>БЮДЖЕТ ДЛЯ ГРАЖДАН</a:t>
            </a:r>
          </a:p>
          <a:p>
            <a:pPr algn="ctr" eaLnBrk="1" hangingPunct="1">
              <a:lnSpc>
                <a:spcPct val="150000"/>
              </a:lnSpc>
              <a:buFont typeface="Wingdings" pitchFamily="2" charset="2"/>
              <a:buNone/>
            </a:pPr>
            <a:r>
              <a:rPr lang="ru-RU" sz="2400" b="1" i="1" dirty="0" smtClean="0">
                <a:solidFill>
                  <a:srgbClr val="000000"/>
                </a:solidFill>
                <a:latin typeface="Times New Roman" pitchFamily="18" charset="0"/>
              </a:rPr>
              <a:t>(Исполнение бюджета муниципального образования «Малопургинский район» за 1 квартал 2018 года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</a:rPr>
              <a:t>)</a:t>
            </a: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solidFill>
                <a:srgbClr val="000000"/>
              </a:solidFill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  <a:p>
            <a:pPr algn="ctr" eaLnBrk="1" hangingPunct="1">
              <a:lnSpc>
                <a:spcPct val="50000"/>
              </a:lnSpc>
              <a:buFont typeface="Wingdings" pitchFamily="2" charset="2"/>
              <a:buNone/>
            </a:pPr>
            <a:endParaRPr lang="ru-RU" sz="2400" b="1" dirty="0" smtClean="0">
              <a:latin typeface="Times New Roman" pitchFamily="18" charset="0"/>
            </a:endParaRP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506288" y="304800"/>
            <a:ext cx="8229600" cy="1252728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eaLnBrk="1" hangingPunct="1">
              <a:lnSpc>
                <a:spcPct val="70000"/>
              </a:lnSpc>
            </a:pPr>
            <a:r>
              <a:rPr lang="ru-RU" sz="3600" b="1" i="1" dirty="0" smtClean="0">
                <a:solidFill>
                  <a:srgbClr val="000000"/>
                </a:solidFill>
                <a:latin typeface="Times New Roman" pitchFamily="18" charset="0"/>
              </a:rPr>
              <a:t>Муниципальное образование «Малопургинский район»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495300" y="5410200"/>
            <a:ext cx="8278688" cy="1331170"/>
          </a:xfrm>
          <a:prstGeom prst="rect">
            <a:avLst/>
          </a:prstGeom>
          <a:solidFill>
            <a:srgbClr val="98A32D">
              <a:alpha val="0"/>
            </a:srgbClr>
          </a:solidFill>
          <a:ln>
            <a:solidFill>
              <a:srgbClr val="DCEEA7">
                <a:alpha val="0"/>
              </a:srgb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dirty="0" smtClean="0">
                <a:solidFill>
                  <a:schemeClr val="tx1"/>
                </a:solidFill>
              </a:rPr>
              <a:t>Управление финансов администрации</a:t>
            </a:r>
          </a:p>
          <a:p>
            <a:r>
              <a:rPr lang="ru-RU" dirty="0">
                <a:solidFill>
                  <a:schemeClr val="tx1"/>
                </a:solidFill>
              </a:rPr>
              <a:t>м</a:t>
            </a:r>
            <a:r>
              <a:rPr lang="ru-RU" dirty="0" smtClean="0">
                <a:solidFill>
                  <a:schemeClr val="tx1"/>
                </a:solidFill>
              </a:rPr>
              <a:t>униципального образования </a:t>
            </a:r>
          </a:p>
          <a:p>
            <a:r>
              <a:rPr lang="ru-RU" dirty="0" smtClean="0">
                <a:solidFill>
                  <a:schemeClr val="tx1"/>
                </a:solidFill>
              </a:rPr>
              <a:t>«Малопургинский район»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953000" y="5410200"/>
            <a:ext cx="3624681" cy="1331170"/>
          </a:xfrm>
          <a:prstGeom prst="rect">
            <a:avLst/>
          </a:prstGeom>
          <a:solidFill>
            <a:srgbClr val="98A32D">
              <a:alpha val="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100" dirty="0" smtClean="0">
                <a:solidFill>
                  <a:schemeClr val="tx1"/>
                </a:solidFill>
              </a:rPr>
              <a:t>Телефон (34138) 4-12-79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Факс         (34138) 4-12-79</a:t>
            </a:r>
          </a:p>
          <a:p>
            <a:r>
              <a:rPr lang="en-US" sz="1100" dirty="0" smtClean="0">
                <a:solidFill>
                  <a:schemeClr val="tx1"/>
                </a:solidFill>
              </a:rPr>
              <a:t>E-mail       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rfompurga@udm</a:t>
            </a:r>
            <a:r>
              <a:rPr lang="ru-RU" sz="1100" dirty="0" smtClean="0">
                <a:solidFill>
                  <a:schemeClr val="tx1"/>
                </a:solidFill>
                <a:hlinkClick r:id="rId4"/>
              </a:rPr>
              <a:t>.</a:t>
            </a:r>
            <a:r>
              <a:rPr lang="en-US" sz="1100" dirty="0" smtClean="0">
                <a:solidFill>
                  <a:schemeClr val="tx1"/>
                </a:solidFill>
                <a:hlinkClick r:id="rId4"/>
              </a:rPr>
              <a:t>net</a:t>
            </a:r>
            <a:endParaRPr lang="en-US" sz="1100" dirty="0" smtClean="0">
              <a:solidFill>
                <a:schemeClr val="tx1"/>
              </a:solidFill>
            </a:endParaRPr>
          </a:p>
          <a:p>
            <a:r>
              <a:rPr lang="ru-RU" sz="1100" dirty="0" smtClean="0">
                <a:solidFill>
                  <a:schemeClr val="tx1"/>
                </a:solidFill>
              </a:rPr>
              <a:t>Адрес        427820,УР, с.Малая Пурга, пл.Победы,д.1</a:t>
            </a:r>
          </a:p>
          <a:p>
            <a:r>
              <a:rPr lang="ru-RU" sz="1100" dirty="0" smtClean="0">
                <a:solidFill>
                  <a:schemeClr val="tx1"/>
                </a:solidFill>
              </a:rPr>
              <a:t>Заместитель главы Администрации - начальник управления финансов  Минагулова Р.Р.</a:t>
            </a:r>
            <a:endParaRPr lang="ru-RU" sz="1100" dirty="0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71" name="SapphireHiddenControl" r:id="rId2" imgW="6095880" imgH="4067280"/>
        </mc:Choice>
        <mc:Fallback>
          <p:control name="SapphireHiddenControl" r:id="rId2" imgW="6095880" imgH="4067280">
            <p:pic>
              <p:nvPicPr>
                <p:cNvPr id="0" name="SapphireHiddenControl" hidden="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0" y="0"/>
                  <a:ext cx="6096000" cy="40671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</a:extLst>
              </p:spPr>
            </p:pic>
          </p:control>
        </mc:Fallback>
      </mc:AlternateContent>
    </p:controls>
  </p:cSld>
  <p:clrMapOvr>
    <a:masterClrMapping/>
  </p:clrMapOvr>
  <p:transition spd="slow">
    <p:whee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6072384"/>
              </p:ext>
            </p:extLst>
          </p:nvPr>
        </p:nvGraphicFramePr>
        <p:xfrm>
          <a:off x="228600" y="1524000"/>
          <a:ext cx="8686800" cy="5085087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4738255"/>
                <a:gridCol w="2053244"/>
                <a:gridCol w="1895301"/>
              </a:tblGrid>
              <a:tr h="526848">
                <a:tc>
                  <a:txBody>
                    <a:bodyPr/>
                    <a:lstStyle/>
                    <a:p>
                      <a:pPr algn="ctr"/>
                      <a:r>
                        <a:rPr lang="ru-RU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трансферта</a:t>
                      </a:r>
                      <a:endParaRPr lang="ru-RU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8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sz="18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/>
                </a:tc>
              </a:tr>
              <a:tr h="435408">
                <a:tc>
                  <a:txBody>
                    <a:bodyPr/>
                    <a:lstStyle/>
                    <a:p>
                      <a:pPr>
                        <a:lnSpc>
                          <a:spcPct val="8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 из бюджета УР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613</a:t>
                      </a:r>
                      <a:r>
                        <a:rPr lang="ru-RU" sz="14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727,2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162 736,4</a:t>
                      </a:r>
                    </a:p>
                  </a:txBody>
                  <a:tcPr anchor="ctr"/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149 771,0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37 484,0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1756">
                <a:tc>
                  <a:txBody>
                    <a:bodyPr/>
                    <a:lstStyle/>
                    <a:p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Субсидии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15516,0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12 002,5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1888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Субвенции, всего </a:t>
                      </a:r>
                    </a:p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 том числе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447 425,2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113 234,9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33400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Субвенции на выполнение передаваемых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полномочий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424 558,9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106 275,2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70739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из бюджета Удмуртской Республики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1 015,0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648461">
                <a:tc>
                  <a:txBody>
                    <a:bodyPr/>
                    <a:lstStyle/>
                    <a:p>
                      <a:pPr>
                        <a:lnSpc>
                          <a:spcPct val="90000"/>
                        </a:lnSpc>
                      </a:pPr>
                      <a:r>
                        <a:rPr lang="ru-RU" sz="16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</a:t>
                      </a:r>
                      <a:r>
                        <a:rPr lang="ru-RU" sz="16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из бюджетов поселений</a:t>
                      </a:r>
                      <a:endParaRPr lang="ru-RU" sz="16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1 141,8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283,5</a:t>
                      </a:r>
                      <a:endParaRPr lang="ru-RU" sz="14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50119">
                <a:tc>
                  <a:txBody>
                    <a:bodyPr/>
                    <a:lstStyle/>
                    <a:p>
                      <a:pPr algn="l"/>
                      <a:r>
                        <a:rPr lang="ru-RU" sz="15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Возврат остатков субсидий,</a:t>
                      </a:r>
                      <a:r>
                        <a:rPr lang="ru-RU" sz="1500" b="1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субвенций иных МБТ прошлых лет, прочие безвозмездные поступления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9 870,4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8 719,9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502920">
                <a:tc>
                  <a:txBody>
                    <a:bodyPr/>
                    <a:lstStyle/>
                    <a:p>
                      <a:pPr algn="ctr"/>
                      <a:r>
                        <a:rPr lang="ru-RU" sz="18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Итого</a:t>
                      </a:r>
                      <a:endParaRPr lang="ru-RU" sz="18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624 739,4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171 739,8</a:t>
                      </a: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381000"/>
            <a:ext cx="8382000" cy="914400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Безвозмездные поступления  в бюджет муниципального образования «</a:t>
            </a:r>
            <a:r>
              <a:rPr lang="ru-RU" sz="2400" b="1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Малопругинский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за 1 квартал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2018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</a:t>
            </a:r>
            <a:r>
              <a:rPr lang="ru-RU" sz="16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 руб.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5709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09970528"/>
              </p:ext>
            </p:extLst>
          </p:nvPr>
        </p:nvGraphicFramePr>
        <p:xfrm>
          <a:off x="871538" y="2674938"/>
          <a:ext cx="7408862" cy="38020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88987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Структура расходов 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 1 квартал 2018 года</a:t>
            </a:r>
            <a:endParaRPr lang="ru-RU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5349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 noChangeAspect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6983570"/>
              </p:ext>
            </p:extLst>
          </p:nvPr>
        </p:nvGraphicFramePr>
        <p:xfrm>
          <a:off x="2438400" y="2098675"/>
          <a:ext cx="4237038" cy="1289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62" name="Лист" r:id="rId4" imgW="4038600" imgH="1228547" progId="Excel.Sheet.8">
                  <p:embed/>
                </p:oleObj>
              </mc:Choice>
              <mc:Fallback>
                <p:oleObj name="Лист" r:id="rId4" imgW="4038600" imgH="1228547" progId="Excel.Sheet.8">
                  <p:embed/>
                  <p:pic>
                    <p:nvPicPr>
                      <p:cNvPr id="0" name="Содержимое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38400" y="2098675"/>
                        <a:ext cx="4237038" cy="1289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социальной направленности бюджета муниципального образования «Малопургинский район»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2018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AutoShape 6"/>
          <p:cNvSpPr>
            <a:spLocks/>
          </p:cNvSpPr>
          <p:nvPr/>
        </p:nvSpPr>
        <p:spPr bwMode="auto">
          <a:xfrm>
            <a:off x="6060275" y="1752600"/>
            <a:ext cx="360039" cy="1524000"/>
          </a:xfrm>
          <a:prstGeom prst="rightBrace">
            <a:avLst>
              <a:gd name="adj1" fmla="val 60417"/>
              <a:gd name="adj2" fmla="val 50398"/>
            </a:avLst>
          </a:prstGeom>
          <a:noFill/>
          <a:ln w="38100">
            <a:solidFill>
              <a:srgbClr val="0000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endParaRPr lang="ru-RU" altLang="ru-RU" smtClean="0"/>
          </a:p>
        </p:txBody>
      </p:sp>
      <p:sp>
        <p:nvSpPr>
          <p:cNvPr id="7" name="TextBox 6"/>
          <p:cNvSpPr txBox="1"/>
          <p:nvPr/>
        </p:nvSpPr>
        <p:spPr>
          <a:xfrm>
            <a:off x="6553200" y="16764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Расходы бюджета ВСЕГО</a:t>
            </a:r>
          </a:p>
          <a:p>
            <a:pPr algn="ctr"/>
            <a:r>
              <a:rPr lang="ru-RU" sz="2400" b="1" dirty="0" smtClean="0"/>
              <a:t>195 679,4</a:t>
            </a:r>
            <a:endParaRPr lang="ru-RU" sz="2400" b="1" dirty="0"/>
          </a:p>
          <a:p>
            <a:pPr algn="ctr"/>
            <a:r>
              <a:rPr lang="ru-RU" sz="2400" b="1" dirty="0" smtClean="0"/>
              <a:t>тыс. рублей</a:t>
            </a:r>
            <a:endParaRPr lang="ru-RU" sz="2400" b="1" dirty="0"/>
          </a:p>
        </p:txBody>
      </p:sp>
      <p:sp>
        <p:nvSpPr>
          <p:cNvPr id="8" name="TextBox 7"/>
          <p:cNvSpPr txBox="1"/>
          <p:nvPr/>
        </p:nvSpPr>
        <p:spPr>
          <a:xfrm>
            <a:off x="3962400" y="2662823"/>
            <a:ext cx="990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89,3 %</a:t>
            </a:r>
            <a:endParaRPr lang="ru-RU" b="1" dirty="0"/>
          </a:p>
        </p:txBody>
      </p:sp>
      <p:sp>
        <p:nvSpPr>
          <p:cNvPr id="9" name="TextBox 8"/>
          <p:cNvSpPr txBox="1"/>
          <p:nvPr/>
        </p:nvSpPr>
        <p:spPr>
          <a:xfrm>
            <a:off x="2819401" y="3615392"/>
            <a:ext cx="3240874" cy="461665"/>
          </a:xfrm>
          <a:prstGeom prst="rect">
            <a:avLst/>
          </a:prstGeom>
          <a:solidFill>
            <a:srgbClr val="E3C9DA"/>
          </a:solidFill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/>
              <a:t>174 811,5 тыс. рублей</a:t>
            </a:r>
            <a:endParaRPr lang="ru-RU" sz="2400" b="1" dirty="0"/>
          </a:p>
        </p:txBody>
      </p:sp>
      <p:sp>
        <p:nvSpPr>
          <p:cNvPr id="10" name="AutoShape 27"/>
          <p:cNvSpPr>
            <a:spLocks noChangeArrowheads="1"/>
          </p:cNvSpPr>
          <p:nvPr/>
        </p:nvSpPr>
        <p:spPr bwMode="auto">
          <a:xfrm>
            <a:off x="196850" y="4077057"/>
            <a:ext cx="2303463" cy="79057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Образование 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76,7%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" name="AutoShape 27"/>
          <p:cNvSpPr>
            <a:spLocks noChangeArrowheads="1"/>
          </p:cNvSpPr>
          <p:nvPr/>
        </p:nvSpPr>
        <p:spPr bwMode="auto">
          <a:xfrm>
            <a:off x="1525588" y="5229225"/>
            <a:ext cx="2808287" cy="935038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Физическая культура </a:t>
            </a:r>
          </a:p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и спорт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7,9%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2" name="AutoShape 29"/>
          <p:cNvSpPr>
            <a:spLocks noChangeArrowheads="1"/>
          </p:cNvSpPr>
          <p:nvPr/>
        </p:nvSpPr>
        <p:spPr bwMode="auto">
          <a:xfrm>
            <a:off x="5221288" y="5229225"/>
            <a:ext cx="2374900" cy="936625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Социальная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политика </a:t>
            </a:r>
            <a:endParaRPr lang="ru-RU" sz="2000" b="1" dirty="0">
              <a:solidFill>
                <a:schemeClr val="tx2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4,3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sp>
        <p:nvSpPr>
          <p:cNvPr id="13" name="AutoShape 30"/>
          <p:cNvSpPr>
            <a:spLocks noChangeArrowheads="1"/>
          </p:cNvSpPr>
          <p:nvPr/>
        </p:nvSpPr>
        <p:spPr bwMode="auto">
          <a:xfrm>
            <a:off x="6821488" y="4075470"/>
            <a:ext cx="1943100" cy="792162"/>
          </a:xfrm>
          <a:prstGeom prst="flowChartAlternateProcess">
            <a:avLst/>
          </a:prstGeom>
          <a:noFill/>
          <a:ln w="38100">
            <a:solidFill>
              <a:srgbClr val="7030A0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Культура </a:t>
            </a:r>
          </a:p>
          <a:p>
            <a:pPr algn="ctr">
              <a:defRPr/>
            </a:pPr>
            <a:r>
              <a:rPr lang="ru-RU" sz="2000" b="1" dirty="0" smtClean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11,1 </a:t>
            </a:r>
            <a:r>
              <a:rPr lang="ru-RU" sz="2000" b="1" dirty="0">
                <a:solidFill>
                  <a:schemeClr val="tx2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%</a:t>
            </a:r>
          </a:p>
        </p:txBody>
      </p:sp>
      <p:cxnSp>
        <p:nvCxnSpPr>
          <p:cNvPr id="19" name="Прямая со стрелкой 18"/>
          <p:cNvCxnSpPr>
            <a:stCxn id="9" idx="2"/>
            <a:endCxn id="11" idx="0"/>
          </p:cNvCxnSpPr>
          <p:nvPr/>
        </p:nvCxnSpPr>
        <p:spPr>
          <a:xfrm flipH="1">
            <a:off x="2929732" y="4077057"/>
            <a:ext cx="1510106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stCxn id="9" idx="2"/>
            <a:endCxn id="10" idx="3"/>
          </p:cNvCxnSpPr>
          <p:nvPr/>
        </p:nvCxnSpPr>
        <p:spPr>
          <a:xfrm flipH="1">
            <a:off x="2500313" y="4077057"/>
            <a:ext cx="1939525" cy="39528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stCxn id="9" idx="2"/>
            <a:endCxn id="12" idx="0"/>
          </p:cNvCxnSpPr>
          <p:nvPr/>
        </p:nvCxnSpPr>
        <p:spPr>
          <a:xfrm>
            <a:off x="4439838" y="4077057"/>
            <a:ext cx="1968900" cy="1152168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Прямая со стрелкой 25"/>
          <p:cNvCxnSpPr>
            <a:stCxn id="9" idx="2"/>
            <a:endCxn id="13" idx="1"/>
          </p:cNvCxnSpPr>
          <p:nvPr/>
        </p:nvCxnSpPr>
        <p:spPr>
          <a:xfrm>
            <a:off x="4439838" y="4077057"/>
            <a:ext cx="2381650" cy="394494"/>
          </a:xfrm>
          <a:prstGeom prst="straightConnector1">
            <a:avLst/>
          </a:prstGeom>
          <a:ln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99146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7366239"/>
              </p:ext>
            </p:extLst>
          </p:nvPr>
        </p:nvGraphicFramePr>
        <p:xfrm>
          <a:off x="228601" y="1752600"/>
          <a:ext cx="8686799" cy="4668353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914399"/>
                <a:gridCol w="4368113"/>
                <a:gridCol w="1584754"/>
                <a:gridCol w="1819533"/>
              </a:tblGrid>
              <a:tr h="445974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710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8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8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834 198,4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195 679,4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60 890,4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11 520,4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4597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высшего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должностного лица субъекта Российской Федерации и муниципального образования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2 008,1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122,9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085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законодательных (представительных) органов государственной власти и представительных органов муниципальных образований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1 162,7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223,2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68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Функционирование Правительства Российской Федерации, высших исполнительных органов государственной власти субъектов Российской Федерации, местных администраций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44 682,0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8 978,4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952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Судебная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система</a:t>
                      </a:r>
                      <a:endParaRPr lang="ru-RU" sz="13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77,0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9611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0106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деятельности финансовых, налоговых и таможенных органов и органов финансового (финансово-бюджетного) надзора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8 082,5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1 530,6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Резервные фонды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150,0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0113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общегосударственные вопросы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4 728,1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665,2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1 549,6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273,1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339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0203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300" dirty="0" smtClean="0">
                          <a:latin typeface="Times New Roman" pitchFamily="18" charset="0"/>
                          <a:cs typeface="Times New Roman" pitchFamily="18" charset="0"/>
                        </a:rPr>
                        <a:t>Мобилизационная</a:t>
                      </a:r>
                      <a:r>
                        <a:rPr lang="ru-RU" sz="13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вневойсковая оборона</a:t>
                      </a:r>
                      <a:endParaRPr lang="ru-RU" sz="13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1 549,6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273,1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799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2018 года, тыс. руб.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</a:t>
            </a: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>
              <a:lnSpc>
                <a:spcPct val="8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2018 года, тыс. руб. (продолжение)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190463346"/>
              </p:ext>
            </p:extLst>
          </p:nvPr>
        </p:nvGraphicFramePr>
        <p:xfrm>
          <a:off x="228600" y="1676400"/>
          <a:ext cx="8686799" cy="46734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5"/>
                <a:gridCol w="4283074"/>
                <a:gridCol w="1628775"/>
                <a:gridCol w="1628775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482,1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798,0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Защита населения и территории от чрезвычайных ситуаций природного и техногенного характера,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гражданская оборона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4 182,1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798,0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Обеспечение пожарной безопасности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603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0314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безопасности и правоохранительной деятельности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300,0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19 783,2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2 145,2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Сельское хозяйство и рыболовство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1 300,0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Дорожное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16 846,6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2 133,2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59124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0410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Связь и информатика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0412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национальной экономики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1 636,6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11 748,0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1386,1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Жилищное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6 058,3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509,3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Коммунальное хозяйство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1 984,7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590,6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Благоустройство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2 548,0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0505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жилищно-коммунального хозяйства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1 157,0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245,6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68614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2018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(продолжение)</a:t>
            </a:r>
            <a: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3412803209"/>
              </p:ext>
            </p:extLst>
          </p:nvPr>
        </p:nvGraphicFramePr>
        <p:xfrm>
          <a:off x="228597" y="1600200"/>
          <a:ext cx="8686802" cy="4812612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4"/>
                <a:gridCol w="1628776"/>
                <a:gridCol w="1628776"/>
              </a:tblGrid>
              <a:tr h="31824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sz="1400" b="1" i="0" u="none" strike="noStrike" baseline="0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586 414,3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133 996,8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Дошкольное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93 776,3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21 469,3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0702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Общее образование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425 724,8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99 005,1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0703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smtClean="0">
                          <a:latin typeface="Times New Roman" pitchFamily="18" charset="0"/>
                          <a:cs typeface="Times New Roman" pitchFamily="18" charset="0"/>
                        </a:rPr>
                        <a:t>Дополнительное образование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47 388,3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9 253,7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6208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0705</a:t>
                      </a:r>
                    </a:p>
                    <a:p>
                      <a:pPr>
                        <a:lnSpc>
                          <a:spcPct val="70000"/>
                        </a:lnSpc>
                      </a:pP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Профессиональная подготовка, переподготовка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повышение квалификации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7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19,0</a:t>
                      </a:r>
                    </a:p>
                    <a:p>
                      <a:pPr algn="ctr">
                        <a:lnSpc>
                          <a:spcPct val="70000"/>
                        </a:lnSpc>
                      </a:pP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0707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Молодежная политика и оздоровление детей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2 388,8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447,8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0709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 области образования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17 117,1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3 802,0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80</a:t>
                      </a:r>
                      <a:r>
                        <a:rPr lang="ru-RU" sz="12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582,2</a:t>
                      </a:r>
                      <a:endParaRPr lang="ru-RU" sz="1200" b="1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19 448,6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67 101,5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16 827,8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0804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культуры, кинематографии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13 480,7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2 620,7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1000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2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32  750,3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7 503,7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1001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Пенсионное обеспечение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1 090,0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292,6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1003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Социальное обеспечение населения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r>
                        <a:rPr lang="ru-RU" sz="12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438,1</a:t>
                      </a:r>
                      <a:endParaRPr lang="ru-RU" sz="12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1 949,0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24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1004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Охрана семьи и детства</a:t>
                      </a:r>
                      <a:endParaRPr lang="ru-RU" sz="12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19 222,2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latin typeface="Times New Roman" pitchFamily="18" charset="0"/>
                          <a:cs typeface="Times New Roman" pitchFamily="18" charset="0"/>
                        </a:rPr>
                        <a:t>5 262,2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1196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>
            <a:spLocks noGrp="1"/>
          </p:cNvSpPr>
          <p:nvPr>
            <p:ph type="title"/>
          </p:nvPr>
        </p:nvSpPr>
        <p:spPr>
          <a:noFill/>
          <a:ln>
            <a:noFill/>
          </a:ln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бюджета муниципального образования «Малопургинский район» по разделам и подразделам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2018 года, тыс. руб.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(продолжение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</a:t>
            </a:r>
            <a:endParaRPr lang="ru-RU" sz="2400" dirty="0">
              <a:solidFill>
                <a:srgbClr val="000000"/>
              </a:solidFill>
            </a:endParaRP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761537837"/>
              </p:ext>
            </p:extLst>
          </p:nvPr>
        </p:nvGraphicFramePr>
        <p:xfrm>
          <a:off x="228600" y="1752600"/>
          <a:ext cx="8686801" cy="484378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1146176"/>
                <a:gridCol w="4283073"/>
                <a:gridCol w="1628776"/>
                <a:gridCol w="1628776"/>
              </a:tblGrid>
              <a:tr h="46002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Раздел, подраздел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16 519,5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13 862,4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Физическая</a:t>
                      </a:r>
                      <a:r>
                        <a:rPr lang="ru-RU" sz="1200" b="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культура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13 198,6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12 993,3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1102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Массовый спорт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3 320,9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869,1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496,2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2321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1202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Периодическая</a:t>
                      </a:r>
                      <a:r>
                        <a:rPr lang="ru-RU" sz="12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печать и издательства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250,0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80222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1204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Другие вопросы в области средств массовой информации</a:t>
                      </a:r>
                      <a:endParaRPr lang="ru-RU" sz="120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246,2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134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723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1301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внутреннего и муниципального долга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94,0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507238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1400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2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18 888,6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4 745,0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1801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1401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Дотации на выравнивание бюджетной обеспеченности субъектов Российской Федерации и муниципальных образований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18888,6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4745,0</a:t>
                      </a:r>
                    </a:p>
                  </a:txBody>
                  <a:tcPr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38836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1402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Иные дотации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71780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1403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Прочие межбюджетные трансферты общего характера</a:t>
                      </a:r>
                      <a:endParaRPr lang="ru-RU" sz="1200" b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200" b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5369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Содержимое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53762632"/>
              </p:ext>
            </p:extLst>
          </p:nvPr>
        </p:nvGraphicFramePr>
        <p:xfrm>
          <a:off x="228600" y="1752600"/>
          <a:ext cx="8686798" cy="4875057"/>
        </p:xfrm>
        <a:graphic>
          <a:graphicData uri="http://schemas.openxmlformats.org/drawingml/2006/table">
            <a:tbl>
              <a:tblPr firstRow="1" bandRow="1">
                <a:tableStyleId>{E8B1032C-EA38-4F05-BA0D-38AFFFC7BED3}</a:tableStyleId>
              </a:tblPr>
              <a:tblGrid>
                <a:gridCol w="1296537"/>
                <a:gridCol w="5704763"/>
                <a:gridCol w="1685498"/>
              </a:tblGrid>
              <a:tr h="337457"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Раздел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70000"/>
                        </a:lnSpc>
                      </a:pP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2018 год</a:t>
                      </a:r>
                      <a:endParaRPr lang="ru-RU" sz="1400" b="1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Обшегосударственные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вопросы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5,9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35429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оборона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 безопасность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и правоохранительная деятельность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04 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Национальная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экономика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Жилищно-коммунальное</a:t>
                      </a:r>
                      <a:r>
                        <a:rPr lang="ru-RU" sz="1400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хозяйство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07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Образование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68,5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08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Культура и кинематография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9,9</a:t>
                      </a: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3,8</a:t>
                      </a: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Физическая культура и спорт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7,1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Средства массовой информации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Обслуживание государственного и муниципального долга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37457"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70000"/>
                        </a:lnSpc>
                      </a:pPr>
                      <a:r>
                        <a:rPr lang="ru-RU" sz="1400" b="1" dirty="0" smtClean="0">
                          <a:latin typeface="Times New Roman" pitchFamily="18" charset="0"/>
                          <a:cs typeface="Times New Roman" pitchFamily="18" charset="0"/>
                        </a:rPr>
                        <a:t>Межбюджетные трансферты общего характера бюджетам поселений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2,4</a:t>
                      </a:r>
                      <a:endParaRPr lang="ru-RU" sz="1400" b="1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229600" cy="1252728"/>
          </a:xfrm>
          <a:solidFill>
            <a:srgbClr val="CCFFCC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расходов бюджета муниципального образования «Малопургинский район» по разделам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2018 года в % к общему объему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95712867"/>
              </p:ext>
            </p:extLst>
          </p:nvPr>
        </p:nvGraphicFramePr>
        <p:xfrm>
          <a:off x="304800" y="2674938"/>
          <a:ext cx="85344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образование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2018 года</a:t>
            </a: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22300" y="2290465"/>
            <a:ext cx="7924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образование всего  133 996,8 тыс. рублей, в том числе:</a:t>
            </a:r>
          </a:p>
        </p:txBody>
      </p:sp>
    </p:spTree>
    <p:extLst>
      <p:ext uri="{BB962C8B-B14F-4D97-AF65-F5344CB8AC3E}">
        <p14:creationId xmlns:p14="http://schemas.microsoft.com/office/powerpoint/2010/main" val="418870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3330316"/>
              </p:ext>
            </p:extLst>
          </p:nvPr>
        </p:nvGraphicFramePr>
        <p:xfrm>
          <a:off x="381000" y="2674938"/>
          <a:ext cx="8382000" cy="34512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381000"/>
            <a:ext cx="8229600" cy="1252728"/>
          </a:xfrm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культуры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 1 квартал 2018 года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04900" y="2057400"/>
            <a:ext cx="7162800" cy="400110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Расходы на культуру  19 448,6 тыс. рублей, в том числе :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0809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27068017"/>
              </p:ext>
            </p:extLst>
          </p:nvPr>
        </p:nvGraphicFramePr>
        <p:xfrm>
          <a:off x="228600" y="1524000"/>
          <a:ext cx="8686800" cy="5181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304800"/>
            <a:ext cx="8686800" cy="1286256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</a:t>
            </a:r>
            <a: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anose="02020603050405020304" pitchFamily="18" charset="0"/>
              </a:rPr>
            </a:br>
            <a: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(установлены Постановлением Администрации муниципального образования «Малопургинский район» от 11 октября 2017 года № 1128)</a:t>
            </a:r>
            <a:br>
              <a:rPr lang="ru-RU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1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304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64573507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направления расходов в области социальной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политики за 1 квартал 2018 года</a:t>
            </a:r>
            <a: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dirty="0">
              <a:solidFill>
                <a:srgbClr val="00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1399064"/>
            <a:ext cx="8077200" cy="369332"/>
          </a:xfrm>
          <a:prstGeom prst="rect">
            <a:avLst/>
          </a:prstGeom>
          <a:solidFill>
            <a:srgbClr val="000000">
              <a:alpha val="0"/>
            </a:srgbClr>
          </a:solidFill>
          <a:ln>
            <a:noFill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Расходы на социальную политику 7 503,7 тыс. рублей, в том числе:</a:t>
            </a:r>
            <a:endParaRPr lang="ru-RU" sz="1800" b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20722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5993038"/>
              </p:ext>
            </p:extLst>
          </p:nvPr>
        </p:nvGraphicFramePr>
        <p:xfrm>
          <a:off x="228601" y="1736486"/>
          <a:ext cx="8686798" cy="4969114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50240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9501"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dirty="0" smtClean="0">
                          <a:latin typeface="Times New Roman" pitchFamily="18" charset="0"/>
                          <a:cs typeface="Times New Roman" pitchFamily="18" charset="0"/>
                        </a:rPr>
                        <a:t>Всего</a:t>
                      </a:r>
                      <a:r>
                        <a:rPr lang="ru-RU" b="1" i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расходов на реализацию программ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i="1" smtClean="0">
                          <a:latin typeface="Times New Roman" pitchFamily="18" charset="0"/>
                          <a:cs typeface="Times New Roman" pitchFamily="18" charset="0"/>
                        </a:rPr>
                        <a:t>180 927,4</a:t>
                      </a:r>
                      <a:endParaRPr lang="ru-RU" b="1" i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образования и воспитание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135 218,4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91923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Охрана здоровья и формирование здорового образа жизни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1 115,2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13656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Развитие культуры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19 444,1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Социальная поддержка населения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6 076,8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59618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Создание условий для устойчивого экономического развития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12,0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89427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Обеспечение безопасности на территории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923,0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75885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7 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хозяйство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3 233,1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 fontScale="90000"/>
          </a:bodyPr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район» за 1 квартал 2018 года на реализацию муниципальных программ (1)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b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                                           тыс.руб.</a:t>
            </a:r>
            <a:endParaRPr lang="ru-RU" sz="18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07946"/>
              </p:ext>
            </p:extLst>
          </p:nvPr>
        </p:nvGraphicFramePr>
        <p:xfrm>
          <a:off x="228601" y="1677441"/>
          <a:ext cx="8686798" cy="5062807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{21E4AEA4-8DFA-4A89-87EB-49C32662AFE0}</a:tableStyleId>
              </a:tblPr>
              <a:tblGrid>
                <a:gridCol w="884766"/>
                <a:gridCol w="5710766"/>
                <a:gridCol w="2091266"/>
              </a:tblGrid>
              <a:tr h="662725"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Наименование программы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2000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sz="2000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22385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just" fontAlgn="b">
                        <a:lnSpc>
                          <a:spcPct val="90000"/>
                        </a:lnSpc>
                      </a:pPr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Энергосбережение и повышение энергетической эффективности муниципального образования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4576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9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Муниципальное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управление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14 864,2</a:t>
                      </a: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Благоустройство и охрана окружающей среды муниципального образования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40,6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правонарушений в муниципальном образовании «Малопургинский район» на 2015-2020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461026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Противодействие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коррупции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8992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Комплексные меры противодействия злоупотреблению</a:t>
                      </a:r>
                      <a:r>
                        <a:rPr lang="ru-RU" sz="1600" b="1" i="0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наркотиками и их незаконному обороту в муниципальном образовании «Малопургинский район» на 2016-2020 годы»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691539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16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Профилактика природно-очаговых инфекций в муниципальном образовании «Малопургинский район» на 2016-2020 годы</a:t>
                      </a:r>
                      <a:endParaRPr lang="ru-RU" sz="16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latin typeface="Times New Roman" pitchFamily="18" charset="0"/>
                          <a:cs typeface="Times New Roman" pitchFamily="18" charset="0"/>
                        </a:rPr>
                        <a:t>0,0</a:t>
                      </a:r>
                      <a:endParaRPr lang="ru-RU" sz="1600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550987"/>
          </a:xfrm>
          <a:solidFill>
            <a:srgbClr val="DBFDEB">
              <a:alpha val="0"/>
            </a:srgbClr>
          </a:solidFill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/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Расходы муниципального образования «Малопургинский  район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» за 1 квартал 2018 года 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реализацию муниципальных программ 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(2)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                                         </a:t>
            </a:r>
            <a:r>
              <a:rPr lang="ru-RU" sz="18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тыс.руб</a:t>
            </a:r>
            <a:endParaRPr lang="ru-RU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0641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72327572"/>
              </p:ext>
            </p:extLst>
          </p:nvPr>
        </p:nvGraphicFramePr>
        <p:xfrm>
          <a:off x="228600" y="1295400"/>
          <a:ext cx="8686800" cy="541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957072"/>
          </a:xfrm>
        </p:spPr>
        <p:txBody>
          <a:bodyPr>
            <a:norm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(продолжение)</a:t>
            </a:r>
            <a:endParaRPr lang="ru-RU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17129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3341225"/>
              </p:ext>
            </p:extLst>
          </p:nvPr>
        </p:nvGraphicFramePr>
        <p:xfrm>
          <a:off x="228600" y="1193800"/>
          <a:ext cx="8686800" cy="5638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728472"/>
          </a:xfrm>
        </p:spPr>
        <p:txBody>
          <a:bodyPr>
            <a:noAutofit/>
          </a:bodyPr>
          <a:lstStyle/>
          <a:p>
            <a:r>
              <a:rPr lang="ru-RU" sz="2400" b="1" dirty="0">
                <a:solidFill>
                  <a:schemeClr val="tx1"/>
                </a:solidFill>
                <a:latin typeface="Times New Roman" pitchFamily="18" charset="0"/>
                <a:cs typeface="Times New Roman" panose="02020603050405020304" pitchFamily="18" charset="0"/>
              </a:rPr>
              <a:t>Основные направления бюджетной политики на 2018 год и на плановый период 2019 и 2020 годов(продолжение)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8284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788987"/>
          </a:xfrm>
        </p:spPr>
        <p:txBody>
          <a:bodyPr>
            <a:noAutofit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направления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</a:t>
            </a:r>
            <a:r>
              <a:rPr lang="ru-RU" sz="24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политики на </a:t>
            </a:r>
            <a:r>
              <a:rPr lang="ru-RU" sz="2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2018 год и на плановый период 2019 и 2020 годов</a:t>
            </a:r>
            <a:endParaRPr lang="ru-RU" sz="24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Объект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82647"/>
              </p:ext>
            </p:extLst>
          </p:nvPr>
        </p:nvGraphicFramePr>
        <p:xfrm>
          <a:off x="304800" y="1752600"/>
          <a:ext cx="8610600" cy="46021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87036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28600" y="457200"/>
            <a:ext cx="8686800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>
                <a:solidFill>
                  <a:srgbClr val="002060"/>
                </a:solidFill>
              </a:rPr>
              <a:t>Бюджет муниципального образования</a:t>
            </a:r>
          </a:p>
          <a:p>
            <a:pPr algn="ctr"/>
            <a:r>
              <a:rPr lang="ru-RU" sz="2800" b="1" dirty="0">
                <a:solidFill>
                  <a:srgbClr val="002060"/>
                </a:solidFill>
              </a:rPr>
              <a:t>«</a:t>
            </a:r>
            <a:r>
              <a:rPr lang="ru-RU" sz="2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2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утвержден решением Совета депутатов муниципального образования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 от 15 декабря </a:t>
            </a:r>
            <a:r>
              <a:rPr lang="ru-RU" sz="1800" b="1" dirty="0" smtClean="0">
                <a:solidFill>
                  <a:srgbClr val="002060"/>
                </a:solidFill>
              </a:rPr>
              <a:t>2017  </a:t>
            </a:r>
            <a:r>
              <a:rPr lang="ru-RU" sz="1800" b="1" dirty="0">
                <a:solidFill>
                  <a:srgbClr val="002060"/>
                </a:solidFill>
              </a:rPr>
              <a:t>года </a:t>
            </a:r>
            <a:r>
              <a:rPr lang="ru-RU" sz="1800" b="1" dirty="0" smtClean="0">
                <a:solidFill>
                  <a:srgbClr val="002060"/>
                </a:solidFill>
              </a:rPr>
              <a:t>№ 13-6-114 «</a:t>
            </a:r>
            <a:r>
              <a:rPr lang="ru-RU" sz="1800" b="1" dirty="0">
                <a:solidFill>
                  <a:srgbClr val="002060"/>
                </a:solidFill>
              </a:rPr>
              <a:t>О бюджете муниципального образования «</a:t>
            </a:r>
            <a:r>
              <a:rPr lang="ru-RU" sz="1800" b="1" dirty="0" err="1">
                <a:solidFill>
                  <a:srgbClr val="002060"/>
                </a:solidFill>
              </a:rPr>
              <a:t>Малопургинский</a:t>
            </a:r>
            <a:r>
              <a:rPr lang="ru-RU" sz="1800" b="1" dirty="0">
                <a:solidFill>
                  <a:srgbClr val="002060"/>
                </a:solidFill>
              </a:rPr>
              <a:t> район»</a:t>
            </a:r>
          </a:p>
          <a:p>
            <a:pPr algn="ctr"/>
            <a:r>
              <a:rPr lang="ru-RU" sz="1800" b="1" dirty="0">
                <a:solidFill>
                  <a:srgbClr val="002060"/>
                </a:solidFill>
              </a:rPr>
              <a:t>на </a:t>
            </a:r>
            <a:r>
              <a:rPr lang="ru-RU" sz="1800" b="1" dirty="0" smtClean="0">
                <a:solidFill>
                  <a:srgbClr val="002060"/>
                </a:solidFill>
              </a:rPr>
              <a:t>2018 </a:t>
            </a:r>
            <a:r>
              <a:rPr lang="ru-RU" sz="1800" b="1" dirty="0">
                <a:solidFill>
                  <a:srgbClr val="002060"/>
                </a:solidFill>
              </a:rPr>
              <a:t>год и на плановый период </a:t>
            </a:r>
            <a:r>
              <a:rPr lang="ru-RU" sz="1800" b="1" dirty="0" smtClean="0">
                <a:solidFill>
                  <a:srgbClr val="002060"/>
                </a:solidFill>
              </a:rPr>
              <a:t>2019 </a:t>
            </a:r>
            <a:r>
              <a:rPr lang="ru-RU" sz="1800" b="1" dirty="0">
                <a:solidFill>
                  <a:srgbClr val="002060"/>
                </a:solidFill>
              </a:rPr>
              <a:t>и </a:t>
            </a:r>
            <a:r>
              <a:rPr lang="ru-RU" sz="1800" b="1" dirty="0" smtClean="0">
                <a:solidFill>
                  <a:srgbClr val="002060"/>
                </a:solidFill>
              </a:rPr>
              <a:t>2020 </a:t>
            </a:r>
            <a:r>
              <a:rPr lang="ru-RU" sz="1800" b="1" dirty="0">
                <a:solidFill>
                  <a:srgbClr val="002060"/>
                </a:solidFill>
              </a:rPr>
              <a:t>годов»</a:t>
            </a: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737642" y="3048000"/>
            <a:ext cx="7774632" cy="2057400"/>
          </a:xfrm>
          <a:prstGeom prst="roundRect">
            <a:avLst/>
          </a:prstGeom>
          <a:gradFill>
            <a:gsLst>
              <a:gs pos="2000">
                <a:schemeClr val="accent6">
                  <a:lumMod val="75000"/>
                </a:schemeClr>
              </a:gs>
              <a:gs pos="14000">
                <a:srgbClr val="C5B3F7"/>
              </a:gs>
              <a:gs pos="70000">
                <a:schemeClr val="bg1"/>
              </a:gs>
              <a:gs pos="100000">
                <a:schemeClr val="accent1"/>
              </a:gs>
            </a:gsLst>
            <a:lin ang="16200000" scaled="1"/>
          </a:gradFill>
          <a:ln>
            <a:solidFill>
              <a:srgbClr val="002060"/>
            </a:solidFill>
          </a:ln>
          <a:effectLst>
            <a:glow rad="101600">
              <a:schemeClr val="accent3">
                <a:satMod val="175000"/>
                <a:alpha val="40000"/>
              </a:schemeClr>
            </a:glow>
            <a:innerShdw blurRad="114300">
              <a:prstClr val="black"/>
            </a:innerShdw>
            <a:reflection blurRad="6350" stA="50000" endA="300" endPos="55500" dist="508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Публичные слушания по проекту бюджета муниципального образования «Малопургинский район» на 2018 год и на плановый период 2019 и 2020 год проведены </a:t>
            </a:r>
          </a:p>
          <a:p>
            <a:pPr algn="ctr"/>
            <a:r>
              <a:rPr lang="ru-RU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11 декабря 2017 года.</a:t>
            </a:r>
          </a:p>
        </p:txBody>
      </p:sp>
    </p:spTree>
    <p:extLst>
      <p:ext uri="{BB962C8B-B14F-4D97-AF65-F5344CB8AC3E}">
        <p14:creationId xmlns:p14="http://schemas.microsoft.com/office/powerpoint/2010/main" val="3734212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Объект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70719269"/>
              </p:ext>
            </p:extLst>
          </p:nvPr>
        </p:nvGraphicFramePr>
        <p:xfrm>
          <a:off x="228600" y="1557754"/>
          <a:ext cx="8686800" cy="4660900"/>
        </p:xfrm>
        <a:graphic>
          <a:graphicData uri="http://schemas.openxmlformats.org/drawingml/2006/table">
            <a:tbl>
              <a:tblPr firstRow="1" bandRow="1">
                <a:effectLst>
                  <a:innerShdw blurRad="114300">
                    <a:prstClr val="black"/>
                  </a:innerShdw>
                </a:effectLst>
                <a:tableStyleId>{5C22544A-7EE6-4342-B048-85BDC9FD1C3A}</a:tableStyleId>
              </a:tblPr>
              <a:tblGrid>
                <a:gridCol w="723900"/>
                <a:gridCol w="4665134"/>
                <a:gridCol w="1621366"/>
                <a:gridCol w="1676400"/>
              </a:tblGrid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Показатель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 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aseline="0" dirty="0" smtClean="0">
                          <a:solidFill>
                            <a:srgbClr val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baseline="0" dirty="0">
                        <a:solidFill>
                          <a:srgbClr val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объем доходов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823</a:t>
                      </a:r>
                      <a:r>
                        <a:rPr lang="ru-RU" b="1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183,0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215 090,5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198 443,6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43 350,7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Безвозмездные поступления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624 739,4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171 739,8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Общий объем расходов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834 198,4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195 679,4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74930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ДЕФИЦИТ (-)/</a:t>
                      </a:r>
                    </a:p>
                    <a:p>
                      <a:pPr algn="l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ПРОФИЦИТ (+)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- 11 015,4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19 411,1</a:t>
                      </a:r>
                    </a:p>
                  </a:txBody>
                  <a:tcPr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017587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характеристики бюджета муниципального образования «</a:t>
            </a:r>
            <a:r>
              <a:rPr lang="ru-RU" sz="2400" b="1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Малопургинский</a:t>
            </a:r>
            <a: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район» </a:t>
            </a:r>
            <a:br>
              <a:rPr lang="ru-RU" sz="2400" b="1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162800" y="1219200"/>
            <a:ext cx="15240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Тыс. рублей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4065882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57200" y="304800"/>
            <a:ext cx="82296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Структура доходов бюджета муниципального образования «Малопургинский район» за 1 квартал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2018 года</a:t>
            </a: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val="2222552599"/>
              </p:ext>
            </p:extLst>
          </p:nvPr>
        </p:nvGraphicFramePr>
        <p:xfrm>
          <a:off x="381000" y="1524000"/>
          <a:ext cx="8153400" cy="439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62818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381000" y="381000"/>
            <a:ext cx="8382000" cy="1139825"/>
          </a:xfrm>
          <a:noFill/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txBody>
          <a:bodyPr>
            <a:noAutofit/>
          </a:bodyPr>
          <a:lstStyle/>
          <a:p>
            <a:pPr algn="ctr"/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Основные источники формирования налоговых и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неналоговых </a:t>
            </a:r>
            <a:r>
              <a:rPr lang="ru-RU" sz="18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доходов</a:t>
            </a: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бюджета муниципального образования 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«Малопургинский район» за 1 квартал 2018 года</a:t>
            </a:r>
            <a:br>
              <a:rPr lang="ru-RU" sz="2400" b="1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Таблица 2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78953174"/>
              </p:ext>
            </p:extLst>
          </p:nvPr>
        </p:nvGraphicFramePr>
        <p:xfrm>
          <a:off x="228600" y="1354470"/>
          <a:ext cx="8686800" cy="4632934"/>
        </p:xfrm>
        <a:graphic>
          <a:graphicData uri="http://schemas.openxmlformats.org/drawingml/2006/table">
            <a:tbl>
              <a:tblPr>
                <a:tableStyleId>{BC89EF96-8CEA-46FF-86C4-4CE0E7609802}</a:tableStyleId>
              </a:tblPr>
              <a:tblGrid>
                <a:gridCol w="5609855"/>
                <a:gridCol w="1500177"/>
                <a:gridCol w="1576768"/>
              </a:tblGrid>
              <a:tr h="28255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20377">
                <a:tc>
                  <a:txBody>
                    <a:bodyPr/>
                    <a:lstStyle/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baseline="0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200" b="1" u="none" strike="noStrike" baseline="0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</a:p>
                    <a:p>
                      <a:pPr algn="l" fontAlgn="b"/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Уточненный план на 2018 год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ctr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Исполнено на 01.04.2018 г.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28698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и неналоговые доходы, всего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198443,6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43350,7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502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036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185493,0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41430,8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18502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из них:</a:t>
                      </a:r>
                      <a:endParaRPr lang="ru-RU" sz="1200" b="1" i="1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endParaRPr lang="ru-RU" sz="1200" b="0" i="0" u="none" strike="noStrike" dirty="0">
                        <a:effectLst/>
                        <a:latin typeface="Times New Roman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3487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 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155720,0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34955,2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Акцизы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13082,0</a:t>
                      </a:r>
                      <a:endParaRPr lang="ru-RU" sz="1200" b="0" i="0" u="none" strike="noStrik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3072,4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 на совокупный доход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14456,0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2977,1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9046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Налоги, сборы и регулярные 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9531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b="1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Государственная пошлина</a:t>
                      </a:r>
                      <a:endParaRPr lang="ru-RU" sz="1200" b="1" i="0" u="none" strike="noStrike" dirty="0" smtClean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2215,0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424,6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6845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НЕНАЛОГОВЫЕ ДОХОДЫ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12950,6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1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1919,9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36802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использования имущества, находящегося в государственной и муниципальной собственности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8389,6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1191,5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80611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Платежи за пользование природными ресурсами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263,0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109,4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44334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оказания платных услуг и компенсации затрат государства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128,2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43,6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55363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 от продажи материальных и нематериальных активов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2100,0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179,9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  <a:tr h="210292">
                <a:tc>
                  <a:txBody>
                    <a:bodyPr/>
                    <a:lstStyle/>
                    <a:p>
                      <a:pPr algn="l" fontAlgn="b">
                        <a:lnSpc>
                          <a:spcPct val="90000"/>
                        </a:lnSpc>
                      </a:pPr>
                      <a:r>
                        <a:rPr lang="ru-RU" sz="12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Штрафы, санкции,возмещение ущерба</a:t>
                      </a:r>
                      <a:endParaRPr lang="ru-RU" sz="1200" b="1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2069,8</a:t>
                      </a:r>
                      <a:r>
                        <a:rPr lang="ru-RU" sz="12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>
                        <a:lnSpc>
                          <a:spcPct val="90000"/>
                        </a:lnSpc>
                      </a:pPr>
                      <a:r>
                        <a:rPr lang="ru-RU" sz="1200" b="0" i="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395,5</a:t>
                      </a:r>
                      <a:endParaRPr lang="ru-RU" sz="1200" b="0" i="0" u="none" strike="noStrike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0" marR="0" marT="0" marB="0" anchor="b">
                    <a:solidFill>
                      <a:srgbClr val="000000">
                        <a:alpha val="0"/>
                      </a:srgb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4587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10747</TotalTime>
  <Words>2169</Words>
  <Application>Microsoft Office PowerPoint</Application>
  <PresentationFormat>Экран (4:3)</PresentationFormat>
  <Paragraphs>525</Paragraphs>
  <Slides>22</Slides>
  <Notes>3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22</vt:i4>
      </vt:variant>
    </vt:vector>
  </HeadingPairs>
  <TitlesOfParts>
    <vt:vector size="24" baseType="lpstr">
      <vt:lpstr>Волна</vt:lpstr>
      <vt:lpstr>Лист</vt:lpstr>
      <vt:lpstr>Муниципальное образование «Малопургинский район»</vt:lpstr>
      <vt:lpstr>Основные направления бюджетной политики на 2018 год и на плановый период 2019 и 2020 годов (установлены Постановлением Администрации муниципального образования «Малопургинский район» от 11 октября 2017 года № 1128) </vt:lpstr>
      <vt:lpstr>Основные направления бюджетной политики на 2018 год и на плановый период 2019 и 2020 годов(продолжение)</vt:lpstr>
      <vt:lpstr>Основные направления бюджетной политики на 2018 год и на плановый период 2019 и 2020 годов(продолжение)</vt:lpstr>
      <vt:lpstr>Основные направления налоговой политики на 2018 год и на плановый период 2019 и 2020 годов</vt:lpstr>
      <vt:lpstr>Презентация PowerPoint</vt:lpstr>
      <vt:lpstr>Основные характеристики бюджета муниципального образования «Малопургинский район»  </vt:lpstr>
      <vt:lpstr>Структура доходов бюджета муниципального образования «Малопургинский район» за 1 квартал  2018 года</vt:lpstr>
      <vt:lpstr>Основные источники формирования налоговых и  неналоговых доходов бюджета муниципального образования  «Малопургинский район» за 1 квартал 2018 года </vt:lpstr>
      <vt:lpstr>Безвозмездные поступления  в бюджет муниципального образования «Малопругинский район» за 1 квартал 2018 года                                                                                                                                            тыс. руб. </vt:lpstr>
      <vt:lpstr>Структура расходов  бюджета муниципального образования «Малопургинский район»  за 1 квартал 2018 года</vt:lpstr>
      <vt:lpstr>Расходы социальной направленности бюджета муниципального образования «Малопургинский район»  за 1 квартал 2018 года</vt:lpstr>
      <vt:lpstr>Расходы бюджета муниципального образования «Малопургинский район» по разделам и подразделам  за 1 квартал 2018 года, тыс. руб.                                                                                             </vt:lpstr>
      <vt:lpstr>Расходы бюджета муниципального образования «Малопургинский район» по разделам и подразделам  за 1 квартал 2018 года, тыс. руб. (продолжение) </vt:lpstr>
      <vt:lpstr>Расходы бюджета муниципального образования «Малопургинский район» по разделам и подразделам  за 1 квартал 2018 года, тыс. руб. (продолжение) </vt:lpstr>
      <vt:lpstr>Расходы бюджета муниципального образования «Малопургинский район» по разделам и подразделам  за 1 квартал 2018 года, тыс. руб. (продолжение)</vt:lpstr>
      <vt:lpstr>Структура расходов бюджета муниципального образования «Малопургинский район» по разделам за 1 квартал 2018 года в % к общему объему</vt:lpstr>
      <vt:lpstr>Расходы на образование за 1 квартал 2018 года</vt:lpstr>
      <vt:lpstr>Основные направления расходов в области культуры  за 1 квартал 2018 года </vt:lpstr>
      <vt:lpstr>Основные направления расходов в области социальной политики за 1 квартал 2018 года </vt:lpstr>
      <vt:lpstr>Расходы муниципального образования «Малопургинский  район» за 1 квартал 2018 года на реализацию муниципальных программ (1)                                                                                                                                                                   тыс.руб.</vt:lpstr>
      <vt:lpstr>Расходы муниципального образования «Малопургинский  район» за 1 квартал 2018 года на реализацию муниципальных программ (2)                                                                                                                      тыс.руб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646</cp:revision>
  <cp:lastPrinted>2017-07-24T10:02:56Z</cp:lastPrinted>
  <dcterms:created xsi:type="dcterms:W3CDTF">1601-01-01T00:00:00Z</dcterms:created>
  <dcterms:modified xsi:type="dcterms:W3CDTF">2018-10-07T09:36:02Z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