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4"/>
  </p:notesMasterIdLst>
  <p:sldIdLst>
    <p:sldId id="256" r:id="rId2"/>
    <p:sldId id="315" r:id="rId3"/>
    <p:sldId id="316" r:id="rId4"/>
    <p:sldId id="318" r:id="rId5"/>
    <p:sldId id="314" r:id="rId6"/>
    <p:sldId id="319" r:id="rId7"/>
    <p:sldId id="271" r:id="rId8"/>
    <p:sldId id="272" r:id="rId9"/>
    <p:sldId id="273" r:id="rId10"/>
    <p:sldId id="288" r:id="rId11"/>
    <p:sldId id="299" r:id="rId12"/>
    <p:sldId id="300" r:id="rId13"/>
    <p:sldId id="277" r:id="rId14"/>
    <p:sldId id="306" r:id="rId15"/>
    <p:sldId id="307" r:id="rId16"/>
    <p:sldId id="308" r:id="rId17"/>
    <p:sldId id="278" r:id="rId18"/>
    <p:sldId id="301" r:id="rId19"/>
    <p:sldId id="302" r:id="rId20"/>
    <p:sldId id="303" r:id="rId21"/>
    <p:sldId id="285" r:id="rId22"/>
    <p:sldId id="286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1B6FD"/>
    <a:srgbClr val="F273AF"/>
    <a:srgbClr val="4584D3"/>
    <a:srgbClr val="DBFDEB"/>
    <a:srgbClr val="CCFFCC"/>
    <a:srgbClr val="98A32D"/>
    <a:srgbClr val="FFFFFF"/>
    <a:srgbClr val="DCEEA7"/>
    <a:srgbClr val="DA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51" autoAdjust="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18.8</c:v>
                </c:pt>
                <c:pt idx="1">
                  <c:v>1</c:v>
                </c:pt>
                <c:pt idx="2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767901737135881E-2"/>
          <c:y val="2.8960074822556817E-2"/>
          <c:w val="0.60158677505336722"/>
          <c:h val="0.509191410294186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Pt>
            <c:idx val="0"/>
            <c:bubble3D val="0"/>
            <c:explosion val="77"/>
            <c:spPr>
              <a:solidFill>
                <a:srgbClr val="FFFF00"/>
              </a:solidFill>
            </c:spPr>
          </c:dPt>
          <c:dPt>
            <c:idx val="1"/>
            <c:bubble3D val="0"/>
            <c:explosion val="37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explosion val="2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B3D8EF"/>
              </a:solidFill>
            </c:spPr>
          </c:dPt>
          <c:dPt>
            <c:idx val="5"/>
            <c:bubble3D val="0"/>
            <c:explosion val="23"/>
            <c:spPr>
              <a:solidFill>
                <a:srgbClr val="00CC99"/>
              </a:solidFill>
            </c:spPr>
          </c:dPt>
          <c:dPt>
            <c:idx val="6"/>
            <c:bubble3D val="0"/>
            <c:explosion val="29"/>
            <c:spPr>
              <a:solidFill>
                <a:srgbClr val="002060"/>
              </a:solidFill>
            </c:spPr>
          </c:dPt>
          <c:dPt>
            <c:idx val="7"/>
            <c:bubble3D val="0"/>
            <c:spPr>
              <a:solidFill>
                <a:schemeClr val="tx1"/>
              </a:solidFill>
            </c:spPr>
          </c:dPt>
          <c:dLbls>
            <c:dLbl>
              <c:idx val="2"/>
              <c:layout>
                <c:manualLayout>
                  <c:x val="5.3785588124060082E-3"/>
                  <c:y val="-3.679056259471834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4168842664365998E-3"/>
                  <c:y val="1.00208781445436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Обслуживание муниципального долга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419665.2</c:v>
                </c:pt>
                <c:pt idx="1">
                  <c:v>7948.8</c:v>
                </c:pt>
                <c:pt idx="2">
                  <c:v>29072.6</c:v>
                </c:pt>
                <c:pt idx="3">
                  <c:v>2489.6</c:v>
                </c:pt>
                <c:pt idx="4">
                  <c:v>7530.4</c:v>
                </c:pt>
                <c:pt idx="5">
                  <c:v>3274.7</c:v>
                </c:pt>
                <c:pt idx="7">
                  <c:v>61.5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0431086340477058"/>
          <c:y val="1.7157916431185588E-3"/>
          <c:w val="0.3956891365952297"/>
          <c:h val="0.54853285222736914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A6D7A-C020-493A-AB44-A8475828C5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DA8C3-8B91-472B-A367-1715EA9F1B6B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Повышение устойчивости бюджета и гарантированное исполнение всех социальных обязательств</a:t>
          </a:r>
          <a:endParaRPr lang="ru-RU" sz="2000" b="1" dirty="0">
            <a:solidFill>
              <a:schemeClr val="tx1"/>
            </a:solidFill>
          </a:endParaRPr>
        </a:p>
      </dgm:t>
    </dgm:pt>
    <dgm:pt modelId="{F1807FC3-64EC-48DA-A5C0-E5B7EAC8F9C3}" type="parTrans" cxnId="{C9C2CE3A-E657-49E8-9664-802A8120C9F9}">
      <dgm:prSet/>
      <dgm:spPr/>
      <dgm:t>
        <a:bodyPr/>
        <a:lstStyle/>
        <a:p>
          <a:endParaRPr lang="ru-RU"/>
        </a:p>
      </dgm:t>
    </dgm:pt>
    <dgm:pt modelId="{9325C95A-899F-40E5-AC32-BA48E2804A2D}" type="sibTrans" cxnId="{C9C2CE3A-E657-49E8-9664-802A8120C9F9}">
      <dgm:prSet/>
      <dgm:spPr/>
      <dgm:t>
        <a:bodyPr/>
        <a:lstStyle/>
        <a:p>
          <a:endParaRPr lang="ru-RU"/>
        </a:p>
      </dgm:t>
    </dgm:pt>
    <dgm:pt modelId="{D8EA9587-6B91-4F5E-9880-25966FAE98D4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+mn-lt"/>
            </a:rPr>
            <a:t>Планирование бюджета района </a:t>
          </a:r>
          <a:r>
            <a:rPr lang="ru-RU" sz="2000" b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 2018 год и на плановый период 2019 и 2020 годов </a:t>
          </a:r>
          <a:r>
            <a:rPr lang="ru-RU" sz="2000" b="1" dirty="0" smtClean="0">
              <a:solidFill>
                <a:schemeClr val="tx1"/>
              </a:solidFill>
              <a:latin typeface="+mn-lt"/>
            </a:rPr>
            <a:t>с учетом:</a:t>
          </a:r>
          <a:endParaRPr lang="ru-RU" sz="2000" b="1" dirty="0">
            <a:solidFill>
              <a:schemeClr val="tx1"/>
            </a:solidFill>
            <a:latin typeface="+mn-lt"/>
          </a:endParaRPr>
        </a:p>
      </dgm:t>
    </dgm:pt>
    <dgm:pt modelId="{6A3D511E-D3E7-4513-82AF-ED58DD4D79EE}" type="parTrans" cxnId="{775DFC5C-BFD6-4473-8C0B-FE169AB5D60F}">
      <dgm:prSet/>
      <dgm:spPr/>
      <dgm:t>
        <a:bodyPr/>
        <a:lstStyle/>
        <a:p>
          <a:endParaRPr lang="ru-RU"/>
        </a:p>
      </dgm:t>
    </dgm:pt>
    <dgm:pt modelId="{F76A8C4C-0D77-493F-BDB1-EF54A4B02EC2}" type="sibTrans" cxnId="{775DFC5C-BFD6-4473-8C0B-FE169AB5D60F}">
      <dgm:prSet/>
      <dgm:spPr/>
      <dgm:t>
        <a:bodyPr/>
        <a:lstStyle/>
        <a:p>
          <a:endParaRPr lang="ru-RU"/>
        </a:p>
      </dgm:t>
    </dgm:pt>
    <dgm:pt modelId="{01149224-ABF0-4F25-948A-12FDBCF1CF19}">
      <dgm:prSet phldrT="[Текст]" custT="1"/>
      <dgm:spPr/>
      <dgm:t>
        <a:bodyPr/>
        <a:lstStyle/>
        <a:p>
          <a:r>
            <a:rPr lang="ru-RU" sz="1600" b="1" dirty="0" smtClean="0"/>
            <a:t>оценки ожидаемого исполнения бюджета в 2017 году, уточненного прогноза показателей социально-экономического развития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 на 2018 год и на плановый период 2019 и 2020 годов</a:t>
          </a:r>
          <a:endParaRPr lang="ru-RU" sz="1600" b="1" dirty="0"/>
        </a:p>
      </dgm:t>
    </dgm:pt>
    <dgm:pt modelId="{CE322773-5592-4274-AF87-6D0739CAD9A3}" type="parTrans" cxnId="{49740248-08CD-48A8-8A2E-35A5C950A6C0}">
      <dgm:prSet/>
      <dgm:spPr/>
      <dgm:t>
        <a:bodyPr/>
        <a:lstStyle/>
        <a:p>
          <a:endParaRPr lang="ru-RU"/>
        </a:p>
      </dgm:t>
    </dgm:pt>
    <dgm:pt modelId="{AA04FD06-BCF2-4F30-B501-2681E839BADF}" type="sibTrans" cxnId="{49740248-08CD-48A8-8A2E-35A5C950A6C0}">
      <dgm:prSet/>
      <dgm:spPr/>
      <dgm:t>
        <a:bodyPr/>
        <a:lstStyle/>
        <a:p>
          <a:endParaRPr lang="ru-RU"/>
        </a:p>
      </dgm:t>
    </dgm:pt>
    <dgm:pt modelId="{38D3D982-60EA-444C-946E-7E540EE3CC92}">
      <dgm:prSet phldrT="[Текст]" custT="1"/>
      <dgm:spPr/>
      <dgm:t>
        <a:bodyPr/>
        <a:lstStyle/>
        <a:p>
          <a:r>
            <a:rPr lang="ru-RU" sz="1600" b="1" dirty="0" smtClean="0"/>
            <a:t>планов мероприятий («дорожных карт») по развитию отраслей социальной сферы с учетом достижения целевых показателей повышения оплаты труда работников бюджетной сферы в 2018 году</a:t>
          </a:r>
          <a:endParaRPr lang="ru-RU" sz="1600" b="1" dirty="0"/>
        </a:p>
      </dgm:t>
    </dgm:pt>
    <dgm:pt modelId="{EC839429-38EE-4E1F-A197-FACD6CEE3226}" type="parTrans" cxnId="{012AC9C8-657F-4D09-998A-95E202A6A0DF}">
      <dgm:prSet/>
      <dgm:spPr/>
      <dgm:t>
        <a:bodyPr/>
        <a:lstStyle/>
        <a:p>
          <a:endParaRPr lang="ru-RU"/>
        </a:p>
      </dgm:t>
    </dgm:pt>
    <dgm:pt modelId="{9FF27EDB-D537-4311-A53F-74B1CB298475}" type="sibTrans" cxnId="{012AC9C8-657F-4D09-998A-95E202A6A0DF}">
      <dgm:prSet/>
      <dgm:spPr/>
      <dgm:t>
        <a:bodyPr/>
        <a:lstStyle/>
        <a:p>
          <a:endParaRPr lang="ru-RU"/>
        </a:p>
      </dgm:t>
    </dgm:pt>
    <dgm:pt modelId="{E9B0EE86-FA64-4401-87E7-10BE7A132296}">
      <dgm:prSet phldrT="[Текст]" custT="1"/>
      <dgm:spPr/>
      <dgm:t>
        <a:bodyPr/>
        <a:lstStyle/>
        <a:p>
          <a:r>
            <a:rPr lang="ru-RU" sz="1600" b="1" dirty="0" smtClean="0"/>
            <a:t>ежегодного изменения объемов целевых межбюджетных трансфертов, предоставляемых из республиканского бюджета</a:t>
          </a:r>
          <a:endParaRPr lang="ru-RU" sz="1600" b="1" dirty="0"/>
        </a:p>
      </dgm:t>
    </dgm:pt>
    <dgm:pt modelId="{C6EFECA1-8138-4776-A948-78BB049D35BF}" type="parTrans" cxnId="{76776CE7-3EC9-471B-A401-5B8F7EB75CE2}">
      <dgm:prSet/>
      <dgm:spPr/>
      <dgm:t>
        <a:bodyPr/>
        <a:lstStyle/>
        <a:p>
          <a:endParaRPr lang="ru-RU"/>
        </a:p>
      </dgm:t>
    </dgm:pt>
    <dgm:pt modelId="{A00190CE-3839-4BFE-9450-888189F84D34}" type="sibTrans" cxnId="{76776CE7-3EC9-471B-A401-5B8F7EB75CE2}">
      <dgm:prSet/>
      <dgm:spPr/>
      <dgm:t>
        <a:bodyPr/>
        <a:lstStyle/>
        <a:p>
          <a:endParaRPr lang="ru-RU"/>
        </a:p>
      </dgm:t>
    </dgm:pt>
    <dgm:pt modelId="{DC15CA21-C4C2-450A-9C64-6D0AA0C97003}">
      <dgm:prSet phldrT="[Текст]" custT="1"/>
      <dgm:spPr>
        <a:gradFill rotWithShape="0">
          <a:gsLst>
            <a:gs pos="2400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Соблюдение обязательств по заключенным соглашениям о</a:t>
          </a:r>
          <a:br>
            <a:rPr lang="ru-RU" sz="1800" b="1" dirty="0" smtClean="0">
              <a:solidFill>
                <a:schemeClr val="tx1"/>
              </a:solidFill>
            </a:rPr>
          </a:br>
          <a:r>
            <a:rPr lang="ru-RU" sz="1800" b="1" dirty="0" smtClean="0">
              <a:solidFill>
                <a:schemeClr val="tx1"/>
              </a:solidFill>
            </a:rPr>
            <a:t>предоставлении бюджетных кредитов из республиканского бюджета для частичного покрытия дефицита бюджета района и соглашениям о предоставлении межбюджетных трансфертов из республиканского бюджета бюджету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</a:t>
          </a:r>
          <a:endParaRPr lang="ru-RU" sz="1800" b="1" dirty="0">
            <a:solidFill>
              <a:schemeClr val="tx1"/>
            </a:solidFill>
            <a:latin typeface="+mn-lt"/>
          </a:endParaRPr>
        </a:p>
      </dgm:t>
    </dgm:pt>
    <dgm:pt modelId="{6EB5FB2D-A067-413B-9A96-9C1D37140FBF}" type="parTrans" cxnId="{CC661907-4AE1-45C3-956B-FBC679BDF189}">
      <dgm:prSet/>
      <dgm:spPr/>
      <dgm:t>
        <a:bodyPr/>
        <a:lstStyle/>
        <a:p>
          <a:endParaRPr lang="ru-RU"/>
        </a:p>
      </dgm:t>
    </dgm:pt>
    <dgm:pt modelId="{CA95B858-D11D-4DE6-B9FD-8AD7045AB03A}" type="sibTrans" cxnId="{CC661907-4AE1-45C3-956B-FBC679BDF189}">
      <dgm:prSet/>
      <dgm:spPr/>
      <dgm:t>
        <a:bodyPr/>
        <a:lstStyle/>
        <a:p>
          <a:endParaRPr lang="ru-RU"/>
        </a:p>
      </dgm:t>
    </dgm:pt>
    <dgm:pt modelId="{259DFEA1-F96D-44E6-B20E-A6B1A23D2ACF}" type="pres">
      <dgm:prSet presAssocID="{480A6D7A-C020-493A-AB44-A8475828C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FEC88-9754-416A-8186-33A3B3C28868}" type="pres">
      <dgm:prSet presAssocID="{FB3DA8C3-8B91-472B-A367-1715EA9F1B6B}" presName="parentText" presStyleLbl="node1" presStyleIdx="0" presStyleCnt="3" custScaleY="48175" custLinFactY="-24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8FC2-EB53-432C-91F1-3156E57D4F86}" type="pres">
      <dgm:prSet presAssocID="{9325C95A-899F-40E5-AC32-BA48E2804A2D}" presName="spacer" presStyleCnt="0"/>
      <dgm:spPr/>
    </dgm:pt>
    <dgm:pt modelId="{BE009EB4-12F8-493B-809A-503A74EE649C}" type="pres">
      <dgm:prSet presAssocID="{D8EA9587-6B91-4F5E-9880-25966FAE98D4}" presName="parentText" presStyleLbl="node1" presStyleIdx="1" presStyleCnt="3" custScaleY="47489" custLinFactNeighborX="-2632" custLinFactNeighborY="-91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962C-A6E7-4ABE-8F7B-C52F89CE76DD}" type="pres">
      <dgm:prSet presAssocID="{F76A8C4C-0D77-493F-BDB1-EF54A4B02EC2}" presName="spacer" presStyleCnt="0"/>
      <dgm:spPr/>
    </dgm:pt>
    <dgm:pt modelId="{18ACF8EE-347B-4FB8-B874-E7A967D09165}" type="pres">
      <dgm:prSet presAssocID="{DC15CA21-C4C2-450A-9C64-6D0AA0C97003}" presName="parentText" presStyleLbl="node1" presStyleIdx="2" presStyleCnt="3" custScaleY="97292" custLinFactNeighborX="-877" custLinFactNeighborY="95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3507F-C883-4546-B088-BB08FDF2DE76}" type="pres">
      <dgm:prSet presAssocID="{DC15CA21-C4C2-450A-9C64-6D0AA0C97003}" presName="childText" presStyleLbl="revTx" presStyleIdx="0" presStyleCnt="1" custScaleY="101069" custLinFactY="-741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2AC9C8-657F-4D09-998A-95E202A6A0DF}" srcId="{DC15CA21-C4C2-450A-9C64-6D0AA0C97003}" destId="{38D3D982-60EA-444C-946E-7E540EE3CC92}" srcOrd="1" destOrd="0" parTransId="{EC839429-38EE-4E1F-A197-FACD6CEE3226}" sibTransId="{9FF27EDB-D537-4311-A53F-74B1CB298475}"/>
    <dgm:cxn modelId="{C1EBDFEF-2F5C-415E-AD1C-B7C0FDA2F331}" type="presOf" srcId="{480A6D7A-C020-493A-AB44-A8475828C53A}" destId="{259DFEA1-F96D-44E6-B20E-A6B1A23D2ACF}" srcOrd="0" destOrd="0" presId="urn:microsoft.com/office/officeart/2005/8/layout/vList2"/>
    <dgm:cxn modelId="{CD934B30-DDBD-4366-A16A-F723A77A8EFD}" type="presOf" srcId="{38D3D982-60EA-444C-946E-7E540EE3CC92}" destId="{BDA3507F-C883-4546-B088-BB08FDF2DE76}" srcOrd="0" destOrd="1" presId="urn:microsoft.com/office/officeart/2005/8/layout/vList2"/>
    <dgm:cxn modelId="{FC833006-BB32-4151-898A-3ABB7E8B7086}" type="presOf" srcId="{D8EA9587-6B91-4F5E-9880-25966FAE98D4}" destId="{BE009EB4-12F8-493B-809A-503A74EE649C}" srcOrd="0" destOrd="0" presId="urn:microsoft.com/office/officeart/2005/8/layout/vList2"/>
    <dgm:cxn modelId="{E69E9309-D1FD-43E3-B958-5079F8CA6ED0}" type="presOf" srcId="{E9B0EE86-FA64-4401-87E7-10BE7A132296}" destId="{BDA3507F-C883-4546-B088-BB08FDF2DE76}" srcOrd="0" destOrd="2" presId="urn:microsoft.com/office/officeart/2005/8/layout/vList2"/>
    <dgm:cxn modelId="{C9C2CE3A-E657-49E8-9664-802A8120C9F9}" srcId="{480A6D7A-C020-493A-AB44-A8475828C53A}" destId="{FB3DA8C3-8B91-472B-A367-1715EA9F1B6B}" srcOrd="0" destOrd="0" parTransId="{F1807FC3-64EC-48DA-A5C0-E5B7EAC8F9C3}" sibTransId="{9325C95A-899F-40E5-AC32-BA48E2804A2D}"/>
    <dgm:cxn modelId="{76776CE7-3EC9-471B-A401-5B8F7EB75CE2}" srcId="{DC15CA21-C4C2-450A-9C64-6D0AA0C97003}" destId="{E9B0EE86-FA64-4401-87E7-10BE7A132296}" srcOrd="2" destOrd="0" parTransId="{C6EFECA1-8138-4776-A948-78BB049D35BF}" sibTransId="{A00190CE-3839-4BFE-9450-888189F84D34}"/>
    <dgm:cxn modelId="{CC661907-4AE1-45C3-956B-FBC679BDF189}" srcId="{480A6D7A-C020-493A-AB44-A8475828C53A}" destId="{DC15CA21-C4C2-450A-9C64-6D0AA0C97003}" srcOrd="2" destOrd="0" parTransId="{6EB5FB2D-A067-413B-9A96-9C1D37140FBF}" sibTransId="{CA95B858-D11D-4DE6-B9FD-8AD7045AB03A}"/>
    <dgm:cxn modelId="{D98BB645-557B-48A1-9FCE-7AA0F4CE6DE9}" type="presOf" srcId="{01149224-ABF0-4F25-948A-12FDBCF1CF19}" destId="{BDA3507F-C883-4546-B088-BB08FDF2DE76}" srcOrd="0" destOrd="0" presId="urn:microsoft.com/office/officeart/2005/8/layout/vList2"/>
    <dgm:cxn modelId="{49740248-08CD-48A8-8A2E-35A5C950A6C0}" srcId="{DC15CA21-C4C2-450A-9C64-6D0AA0C97003}" destId="{01149224-ABF0-4F25-948A-12FDBCF1CF19}" srcOrd="0" destOrd="0" parTransId="{CE322773-5592-4274-AF87-6D0739CAD9A3}" sibTransId="{AA04FD06-BCF2-4F30-B501-2681E839BADF}"/>
    <dgm:cxn modelId="{7863407E-085E-476B-8731-87994713D1D0}" type="presOf" srcId="{FB3DA8C3-8B91-472B-A367-1715EA9F1B6B}" destId="{AF3FEC88-9754-416A-8186-33A3B3C28868}" srcOrd="0" destOrd="0" presId="urn:microsoft.com/office/officeart/2005/8/layout/vList2"/>
    <dgm:cxn modelId="{B2D4A75A-4CA9-49E5-860C-63B00D76A36E}" type="presOf" srcId="{DC15CA21-C4C2-450A-9C64-6D0AA0C97003}" destId="{18ACF8EE-347B-4FB8-B874-E7A967D09165}" srcOrd="0" destOrd="0" presId="urn:microsoft.com/office/officeart/2005/8/layout/vList2"/>
    <dgm:cxn modelId="{775DFC5C-BFD6-4473-8C0B-FE169AB5D60F}" srcId="{480A6D7A-C020-493A-AB44-A8475828C53A}" destId="{D8EA9587-6B91-4F5E-9880-25966FAE98D4}" srcOrd="1" destOrd="0" parTransId="{6A3D511E-D3E7-4513-82AF-ED58DD4D79EE}" sibTransId="{F76A8C4C-0D77-493F-BDB1-EF54A4B02EC2}"/>
    <dgm:cxn modelId="{44AE3D81-C087-4824-9717-8BA91A73C682}" type="presParOf" srcId="{259DFEA1-F96D-44E6-B20E-A6B1A23D2ACF}" destId="{AF3FEC88-9754-416A-8186-33A3B3C28868}" srcOrd="0" destOrd="0" presId="urn:microsoft.com/office/officeart/2005/8/layout/vList2"/>
    <dgm:cxn modelId="{B8200899-0EA9-4020-AFDA-07B3846B22F6}" type="presParOf" srcId="{259DFEA1-F96D-44E6-B20E-A6B1A23D2ACF}" destId="{F7EF8FC2-EB53-432C-91F1-3156E57D4F86}" srcOrd="1" destOrd="0" presId="urn:microsoft.com/office/officeart/2005/8/layout/vList2"/>
    <dgm:cxn modelId="{E0BDD463-B12C-4C08-A292-071BC3A41A17}" type="presParOf" srcId="{259DFEA1-F96D-44E6-B20E-A6B1A23D2ACF}" destId="{BE009EB4-12F8-493B-809A-503A74EE649C}" srcOrd="2" destOrd="0" presId="urn:microsoft.com/office/officeart/2005/8/layout/vList2"/>
    <dgm:cxn modelId="{36F55C66-6C6F-4C7C-8C65-3B58E20EE28B}" type="presParOf" srcId="{259DFEA1-F96D-44E6-B20E-A6B1A23D2ACF}" destId="{6C8F962C-A6E7-4ABE-8F7B-C52F89CE76DD}" srcOrd="3" destOrd="0" presId="urn:microsoft.com/office/officeart/2005/8/layout/vList2"/>
    <dgm:cxn modelId="{856B911D-91DD-41A4-B6F9-8F3E9627CB44}" type="presParOf" srcId="{259DFEA1-F96D-44E6-B20E-A6B1A23D2ACF}" destId="{18ACF8EE-347B-4FB8-B874-E7A967D09165}" srcOrd="4" destOrd="0" presId="urn:microsoft.com/office/officeart/2005/8/layout/vList2"/>
    <dgm:cxn modelId="{B97E1117-06DC-4665-84E2-831FE6AD8589}" type="presParOf" srcId="{259DFEA1-F96D-44E6-B20E-A6B1A23D2ACF}" destId="{BDA3507F-C883-4546-B088-BB08FDF2DE7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B326A-B1A6-4289-8661-B4FCEBAC4D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0CB856-25D9-4CFB-A2AD-FD0F9CA12B7D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Совершенствование применяемых инструментов реализации</a:t>
          </a:r>
          <a:br>
            <a:rPr lang="ru-RU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бюджетной политики, в том числе за счет:</a:t>
          </a:r>
          <a:endParaRPr lang="ru-RU" sz="2000" b="1" dirty="0">
            <a:solidFill>
              <a:schemeClr val="tx1"/>
            </a:solidFill>
          </a:endParaRPr>
        </a:p>
      </dgm:t>
    </dgm:pt>
    <dgm:pt modelId="{4A253B56-A39F-4A6B-9E93-7FD696550198}" type="parTrans" cxnId="{03162FDF-2B5F-4BFD-945F-FE759B6F5D7E}">
      <dgm:prSet/>
      <dgm:spPr/>
      <dgm:t>
        <a:bodyPr/>
        <a:lstStyle/>
        <a:p>
          <a:endParaRPr lang="ru-RU"/>
        </a:p>
      </dgm:t>
    </dgm:pt>
    <dgm:pt modelId="{EF057A0D-4297-44E4-BC5D-339A246363B3}" type="sibTrans" cxnId="{03162FDF-2B5F-4BFD-945F-FE759B6F5D7E}">
      <dgm:prSet/>
      <dgm:spPr/>
      <dgm:t>
        <a:bodyPr/>
        <a:lstStyle/>
        <a:p>
          <a:endParaRPr lang="ru-RU"/>
        </a:p>
      </dgm:t>
    </dgm:pt>
    <dgm:pt modelId="{29B0CE07-02B5-479C-87F3-72F2FDA3CD79}">
      <dgm:prSet phldrT="[Текст]" custT="1"/>
      <dgm:spPr/>
      <dgm:t>
        <a:bodyPr/>
        <a:lstStyle/>
        <a:p>
          <a:r>
            <a:rPr lang="ru-RU" sz="1600" b="1" dirty="0" smtClean="0"/>
            <a:t>повышения качества оценки достигаемых результатов, корректировки целей и показателей, по результатам оценки, муниципальных программ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82095353-BABB-47FE-84D6-F25EA08B49B5}" type="parTrans" cxnId="{737A1BFC-408B-42FF-848F-DA0257808157}">
      <dgm:prSet/>
      <dgm:spPr/>
      <dgm:t>
        <a:bodyPr/>
        <a:lstStyle/>
        <a:p>
          <a:endParaRPr lang="ru-RU"/>
        </a:p>
      </dgm:t>
    </dgm:pt>
    <dgm:pt modelId="{E8CF776B-B2DD-4492-B913-5820985C9555}" type="sibTrans" cxnId="{737A1BFC-408B-42FF-848F-DA0257808157}">
      <dgm:prSet/>
      <dgm:spPr/>
      <dgm:t>
        <a:bodyPr/>
        <a:lstStyle/>
        <a:p>
          <a:endParaRPr lang="ru-RU"/>
        </a:p>
      </dgm:t>
    </dgm:pt>
    <dgm:pt modelId="{00811474-F18E-416D-AA31-F3173855BFB5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Формирование благоприятной деловой среды для реализации</a:t>
          </a:r>
          <a:br>
            <a:rPr lang="ru-RU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инвестиционных проектов</a:t>
          </a:r>
          <a:endParaRPr lang="ru-RU" sz="2000" b="1" dirty="0">
            <a:solidFill>
              <a:schemeClr val="tx1"/>
            </a:solidFill>
          </a:endParaRPr>
        </a:p>
      </dgm:t>
    </dgm:pt>
    <dgm:pt modelId="{6CC6076E-D6B5-49C0-A517-FE79EE5083B6}" type="parTrans" cxnId="{B54376D6-0361-405A-A9C1-5C47F17F9CD8}">
      <dgm:prSet/>
      <dgm:spPr/>
      <dgm:t>
        <a:bodyPr/>
        <a:lstStyle/>
        <a:p>
          <a:endParaRPr lang="ru-RU"/>
        </a:p>
      </dgm:t>
    </dgm:pt>
    <dgm:pt modelId="{09D156B9-E58C-4AF9-A64C-804C0F64C0C5}" type="sibTrans" cxnId="{B54376D6-0361-405A-A9C1-5C47F17F9CD8}">
      <dgm:prSet/>
      <dgm:spPr/>
      <dgm:t>
        <a:bodyPr/>
        <a:lstStyle/>
        <a:p>
          <a:endParaRPr lang="ru-RU"/>
        </a:p>
      </dgm:t>
    </dgm:pt>
    <dgm:pt modelId="{13305821-EDD7-495F-9148-C2D7A21D2A89}">
      <dgm:prSet phldrT="[Текст]" custT="1"/>
      <dgm:spPr/>
      <dgm:t>
        <a:bodyPr/>
        <a:lstStyle/>
        <a:p>
          <a:r>
            <a:rPr lang="ru-RU" sz="1600" b="1" dirty="0" smtClean="0"/>
            <a:t>повышения эффективности процедур проведения закупок для обеспечения муниципальных нужд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62DF9230-0CE4-42A9-A931-BCAD2E0383B9}" type="parTrans" cxnId="{6442E3E4-25A4-47B7-BD3E-06ECA589886A}">
      <dgm:prSet/>
      <dgm:spPr/>
      <dgm:t>
        <a:bodyPr/>
        <a:lstStyle/>
        <a:p>
          <a:endParaRPr lang="ru-RU"/>
        </a:p>
      </dgm:t>
    </dgm:pt>
    <dgm:pt modelId="{F1355606-17FA-429B-A292-92D44084F5E9}" type="sibTrans" cxnId="{6442E3E4-25A4-47B7-BD3E-06ECA589886A}">
      <dgm:prSet/>
      <dgm:spPr/>
      <dgm:t>
        <a:bodyPr/>
        <a:lstStyle/>
        <a:p>
          <a:endParaRPr lang="ru-RU"/>
        </a:p>
      </dgm:t>
    </dgm:pt>
    <dgm:pt modelId="{F8213379-0FFF-4F2A-B94B-8EE6CE5D5FA6}">
      <dgm:prSet phldrT="[Текст]" custT="1"/>
      <dgm:spPr/>
      <dgm:t>
        <a:bodyPr/>
        <a:lstStyle/>
        <a:p>
          <a:r>
            <a:rPr lang="ru-RU" sz="1600" b="1" dirty="0" smtClean="0"/>
            <a:t>обеспечения эффективного контроля расходования бюджетных средств на всех этапах планирования, размещения муниципального заказа и исполнения контрактов;</a:t>
          </a:r>
          <a:endParaRPr lang="ru-RU" sz="1600" b="1" dirty="0"/>
        </a:p>
      </dgm:t>
    </dgm:pt>
    <dgm:pt modelId="{492FD88D-3891-4634-9548-776568E33910}" type="parTrans" cxnId="{D82A43B8-534A-4B0C-8726-28BAA4109DAA}">
      <dgm:prSet/>
      <dgm:spPr/>
      <dgm:t>
        <a:bodyPr/>
        <a:lstStyle/>
        <a:p>
          <a:endParaRPr lang="ru-RU"/>
        </a:p>
      </dgm:t>
    </dgm:pt>
    <dgm:pt modelId="{8C594D8F-820C-4EC5-994D-458327962535}" type="sibTrans" cxnId="{D82A43B8-534A-4B0C-8726-28BAA4109DAA}">
      <dgm:prSet/>
      <dgm:spPr/>
      <dgm:t>
        <a:bodyPr/>
        <a:lstStyle/>
        <a:p>
          <a:endParaRPr lang="ru-RU"/>
        </a:p>
      </dgm:t>
    </dgm:pt>
    <dgm:pt modelId="{F7E0EA63-0535-4DA9-8269-B321BF55C485}">
      <dgm:prSet phldrT="[Текст]" custT="1"/>
      <dgm:spPr/>
      <dgm:t>
        <a:bodyPr/>
        <a:lstStyle/>
        <a:p>
          <a:r>
            <a:rPr lang="ru-RU" sz="1600" b="1" dirty="0" smtClean="0"/>
            <a:t>использования конкурентных способов отбора организаций для оказания муниципальных услуг, в том числе путем проведения конкурсов и аукционов;</a:t>
          </a:r>
          <a:endParaRPr lang="ru-RU" sz="1600" b="1" dirty="0"/>
        </a:p>
      </dgm:t>
    </dgm:pt>
    <dgm:pt modelId="{AC43B416-885B-497D-B7D9-F338D89DC09B}" type="parTrans" cxnId="{7E5B9852-AD84-4B15-BCA3-14000C3CCF6F}">
      <dgm:prSet/>
      <dgm:spPr/>
      <dgm:t>
        <a:bodyPr/>
        <a:lstStyle/>
        <a:p>
          <a:endParaRPr lang="ru-RU"/>
        </a:p>
      </dgm:t>
    </dgm:pt>
    <dgm:pt modelId="{6D061FEB-35EA-4494-8ED2-FC26FA28AF3D}" type="sibTrans" cxnId="{7E5B9852-AD84-4B15-BCA3-14000C3CCF6F}">
      <dgm:prSet/>
      <dgm:spPr/>
      <dgm:t>
        <a:bodyPr/>
        <a:lstStyle/>
        <a:p>
          <a:endParaRPr lang="ru-RU"/>
        </a:p>
      </dgm:t>
    </dgm:pt>
    <dgm:pt modelId="{8561EFF0-F126-46A1-96AA-2A36838AC04A}">
      <dgm:prSet phldrT="[Текст]" custT="1"/>
      <dgm:spPr/>
      <dgm:t>
        <a:bodyPr/>
        <a:lstStyle/>
        <a:p>
          <a:r>
            <a:rPr lang="ru-RU" sz="1600" b="1" dirty="0" smtClean="0"/>
            <a:t>применения введенных федеральных и региональных перечней муниципальных услуг и работ, не включенных в общероссийские базовые (отраслевые) перечни, в целях более оперативного включения новых услуг и работ, необходимых для формирования муниципального задания</a:t>
          </a:r>
          <a:r>
            <a:rPr lang="ru-RU" sz="1600" b="0" dirty="0" smtClean="0"/>
            <a:t>;</a:t>
          </a:r>
          <a:endParaRPr lang="ru-RU" sz="1600" b="0" dirty="0"/>
        </a:p>
      </dgm:t>
    </dgm:pt>
    <dgm:pt modelId="{7DAF9637-00C0-49F7-89C0-4AF8C7F1A742}" type="parTrans" cxnId="{38B33B49-3FB6-4504-A44A-414BDCCA49A0}">
      <dgm:prSet/>
      <dgm:spPr/>
      <dgm:t>
        <a:bodyPr/>
        <a:lstStyle/>
        <a:p>
          <a:endParaRPr lang="ru-RU"/>
        </a:p>
      </dgm:t>
    </dgm:pt>
    <dgm:pt modelId="{227A95E9-A4C7-40D9-A53B-FC3399CE7364}" type="sibTrans" cxnId="{38B33B49-3FB6-4504-A44A-414BDCCA49A0}">
      <dgm:prSet/>
      <dgm:spPr/>
      <dgm:t>
        <a:bodyPr/>
        <a:lstStyle/>
        <a:p>
          <a:endParaRPr lang="ru-RU"/>
        </a:p>
      </dgm:t>
    </dgm:pt>
    <dgm:pt modelId="{09067442-59A6-4F42-8A61-D24717270A7C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Сохранение безопасного уровня муниципального долга, в том числе за счет реализации мероприятий Плана оздоровления муниципальных финансов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</a:t>
          </a:r>
          <a:endParaRPr lang="ru-RU" sz="1800" b="1" dirty="0">
            <a:solidFill>
              <a:schemeClr val="tx1"/>
            </a:solidFill>
          </a:endParaRPr>
        </a:p>
      </dgm:t>
    </dgm:pt>
    <dgm:pt modelId="{85EB2677-95DA-4D5A-9953-5C768E071BD8}" type="parTrans" cxnId="{2C4BF0F2-B840-4249-ACD9-9DF46DAC9AF8}">
      <dgm:prSet/>
      <dgm:spPr/>
      <dgm:t>
        <a:bodyPr/>
        <a:lstStyle/>
        <a:p>
          <a:endParaRPr lang="ru-RU"/>
        </a:p>
      </dgm:t>
    </dgm:pt>
    <dgm:pt modelId="{94F2CDE2-1AE3-46FC-AA0E-52FB6C1D0912}" type="sibTrans" cxnId="{2C4BF0F2-B840-4249-ACD9-9DF46DAC9AF8}">
      <dgm:prSet/>
      <dgm:spPr/>
      <dgm:t>
        <a:bodyPr/>
        <a:lstStyle/>
        <a:p>
          <a:endParaRPr lang="ru-RU"/>
        </a:p>
      </dgm:t>
    </dgm:pt>
    <dgm:pt modelId="{1EDD2E1F-7D23-435C-8498-29151650CCEA}" type="pres">
      <dgm:prSet presAssocID="{A76B326A-B1A6-4289-8661-B4FCEBAC4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9877-007F-4FF8-A415-B5437830542E}" type="pres">
      <dgm:prSet presAssocID="{390CB856-25D9-4CFB-A2AD-FD0F9CA12B7D}" presName="parentText" presStyleLbl="node1" presStyleIdx="0" presStyleCnt="3" custScaleY="51527" custLinFactY="-8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14E1F-324D-4FB7-9CA1-D1BA73F37C2C}" type="pres">
      <dgm:prSet presAssocID="{EF057A0D-4297-44E4-BC5D-339A246363B3}" presName="spacer" presStyleCnt="0"/>
      <dgm:spPr/>
    </dgm:pt>
    <dgm:pt modelId="{7279439A-EF8C-446A-9EB9-80931C7D90B5}" type="pres">
      <dgm:prSet presAssocID="{00811474-F18E-416D-AA31-F3173855BFB5}" presName="parentText" presStyleLbl="node1" presStyleIdx="1" presStyleCnt="3" custScaleY="47763" custLinFactY="238058" custLinFactNeighborX="877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8199A-D52B-4A77-9356-751F841D2317}" type="pres">
      <dgm:prSet presAssocID="{09D156B9-E58C-4AF9-A64C-804C0F64C0C5}" presName="spacer" presStyleCnt="0"/>
      <dgm:spPr/>
    </dgm:pt>
    <dgm:pt modelId="{62964730-F35C-4B94-B924-BBC8F782E8C3}" type="pres">
      <dgm:prSet presAssocID="{09067442-59A6-4F42-8A61-D24717270A7C}" presName="parentText" presStyleLbl="node1" presStyleIdx="2" presStyleCnt="3" custScaleY="70814" custLinFactNeighborY="984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821F8-B9CD-4082-B3DD-39FDDDB4C7BE}" type="pres">
      <dgm:prSet presAssocID="{09067442-59A6-4F42-8A61-D24717270A7C}" presName="childText" presStyleLbl="revTx" presStyleIdx="0" presStyleCnt="1" custLinFactY="-149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C3B454-FE14-4843-87EC-3C12CC083344}" type="presOf" srcId="{A76B326A-B1A6-4289-8661-B4FCEBAC4D59}" destId="{1EDD2E1F-7D23-435C-8498-29151650CCEA}" srcOrd="0" destOrd="0" presId="urn:microsoft.com/office/officeart/2005/8/layout/vList2"/>
    <dgm:cxn modelId="{E93DFABB-3F76-4E24-92F0-FEE4C13E7A21}" type="presOf" srcId="{8561EFF0-F126-46A1-96AA-2A36838AC04A}" destId="{931821F8-B9CD-4082-B3DD-39FDDDB4C7BE}" srcOrd="0" destOrd="4" presId="urn:microsoft.com/office/officeart/2005/8/layout/vList2"/>
    <dgm:cxn modelId="{B54376D6-0361-405A-A9C1-5C47F17F9CD8}" srcId="{A76B326A-B1A6-4289-8661-B4FCEBAC4D59}" destId="{00811474-F18E-416D-AA31-F3173855BFB5}" srcOrd="1" destOrd="0" parTransId="{6CC6076E-D6B5-49C0-A517-FE79EE5083B6}" sibTransId="{09D156B9-E58C-4AF9-A64C-804C0F64C0C5}"/>
    <dgm:cxn modelId="{38B33B49-3FB6-4504-A44A-414BDCCA49A0}" srcId="{09067442-59A6-4F42-8A61-D24717270A7C}" destId="{8561EFF0-F126-46A1-96AA-2A36838AC04A}" srcOrd="4" destOrd="0" parTransId="{7DAF9637-00C0-49F7-89C0-4AF8C7F1A742}" sibTransId="{227A95E9-A4C7-40D9-A53B-FC3399CE7364}"/>
    <dgm:cxn modelId="{B82D8EA5-321D-4849-8881-88056B93286E}" type="presOf" srcId="{F8213379-0FFF-4F2A-B94B-8EE6CE5D5FA6}" destId="{931821F8-B9CD-4082-B3DD-39FDDDB4C7BE}" srcOrd="0" destOrd="2" presId="urn:microsoft.com/office/officeart/2005/8/layout/vList2"/>
    <dgm:cxn modelId="{BDC58DF2-CB0F-4EDA-BF25-19E3803643E7}" type="presOf" srcId="{F7E0EA63-0535-4DA9-8269-B321BF55C485}" destId="{931821F8-B9CD-4082-B3DD-39FDDDB4C7BE}" srcOrd="0" destOrd="3" presId="urn:microsoft.com/office/officeart/2005/8/layout/vList2"/>
    <dgm:cxn modelId="{2C4BF0F2-B840-4249-ACD9-9DF46DAC9AF8}" srcId="{A76B326A-B1A6-4289-8661-B4FCEBAC4D59}" destId="{09067442-59A6-4F42-8A61-D24717270A7C}" srcOrd="2" destOrd="0" parTransId="{85EB2677-95DA-4D5A-9953-5C768E071BD8}" sibTransId="{94F2CDE2-1AE3-46FC-AA0E-52FB6C1D0912}"/>
    <dgm:cxn modelId="{6442E3E4-25A4-47B7-BD3E-06ECA589886A}" srcId="{09067442-59A6-4F42-8A61-D24717270A7C}" destId="{13305821-EDD7-495F-9148-C2D7A21D2A89}" srcOrd="1" destOrd="0" parTransId="{62DF9230-0CE4-42A9-A931-BCAD2E0383B9}" sibTransId="{F1355606-17FA-429B-A292-92D44084F5E9}"/>
    <dgm:cxn modelId="{8F919FFA-D1E9-4821-8586-BB26C2A692DD}" type="presOf" srcId="{29B0CE07-02B5-479C-87F3-72F2FDA3CD79}" destId="{931821F8-B9CD-4082-B3DD-39FDDDB4C7BE}" srcOrd="0" destOrd="0" presId="urn:microsoft.com/office/officeart/2005/8/layout/vList2"/>
    <dgm:cxn modelId="{03162FDF-2B5F-4BFD-945F-FE759B6F5D7E}" srcId="{A76B326A-B1A6-4289-8661-B4FCEBAC4D59}" destId="{390CB856-25D9-4CFB-A2AD-FD0F9CA12B7D}" srcOrd="0" destOrd="0" parTransId="{4A253B56-A39F-4A6B-9E93-7FD696550198}" sibTransId="{EF057A0D-4297-44E4-BC5D-339A246363B3}"/>
    <dgm:cxn modelId="{BD646788-7A0A-4955-8D59-ACBCCE08C228}" type="presOf" srcId="{13305821-EDD7-495F-9148-C2D7A21D2A89}" destId="{931821F8-B9CD-4082-B3DD-39FDDDB4C7BE}" srcOrd="0" destOrd="1" presId="urn:microsoft.com/office/officeart/2005/8/layout/vList2"/>
    <dgm:cxn modelId="{737A1BFC-408B-42FF-848F-DA0257808157}" srcId="{09067442-59A6-4F42-8A61-D24717270A7C}" destId="{29B0CE07-02B5-479C-87F3-72F2FDA3CD79}" srcOrd="0" destOrd="0" parTransId="{82095353-BABB-47FE-84D6-F25EA08B49B5}" sibTransId="{E8CF776B-B2DD-4492-B913-5820985C9555}"/>
    <dgm:cxn modelId="{B89F483B-0694-4D6B-9357-1D6F589472EC}" type="presOf" srcId="{390CB856-25D9-4CFB-A2AD-FD0F9CA12B7D}" destId="{FB3B9877-007F-4FF8-A415-B5437830542E}" srcOrd="0" destOrd="0" presId="urn:microsoft.com/office/officeart/2005/8/layout/vList2"/>
    <dgm:cxn modelId="{4A398D1A-186C-4481-9222-5DD8845F30A0}" type="presOf" srcId="{09067442-59A6-4F42-8A61-D24717270A7C}" destId="{62964730-F35C-4B94-B924-BBC8F782E8C3}" srcOrd="0" destOrd="0" presId="urn:microsoft.com/office/officeart/2005/8/layout/vList2"/>
    <dgm:cxn modelId="{06B4883A-51AF-4B20-8B01-F109DFF503B0}" type="presOf" srcId="{00811474-F18E-416D-AA31-F3173855BFB5}" destId="{7279439A-EF8C-446A-9EB9-80931C7D90B5}" srcOrd="0" destOrd="0" presId="urn:microsoft.com/office/officeart/2005/8/layout/vList2"/>
    <dgm:cxn modelId="{7E5B9852-AD84-4B15-BCA3-14000C3CCF6F}" srcId="{09067442-59A6-4F42-8A61-D24717270A7C}" destId="{F7E0EA63-0535-4DA9-8269-B321BF55C485}" srcOrd="3" destOrd="0" parTransId="{AC43B416-885B-497D-B7D9-F338D89DC09B}" sibTransId="{6D061FEB-35EA-4494-8ED2-FC26FA28AF3D}"/>
    <dgm:cxn modelId="{D82A43B8-534A-4B0C-8726-28BAA4109DAA}" srcId="{09067442-59A6-4F42-8A61-D24717270A7C}" destId="{F8213379-0FFF-4F2A-B94B-8EE6CE5D5FA6}" srcOrd="2" destOrd="0" parTransId="{492FD88D-3891-4634-9548-776568E33910}" sibTransId="{8C594D8F-820C-4EC5-994D-458327962535}"/>
    <dgm:cxn modelId="{98837059-2973-4AAD-951D-C1275EA413FC}" type="presParOf" srcId="{1EDD2E1F-7D23-435C-8498-29151650CCEA}" destId="{FB3B9877-007F-4FF8-A415-B5437830542E}" srcOrd="0" destOrd="0" presId="urn:microsoft.com/office/officeart/2005/8/layout/vList2"/>
    <dgm:cxn modelId="{D85520E1-9DE0-46EA-94B7-B7E69227590B}" type="presParOf" srcId="{1EDD2E1F-7D23-435C-8498-29151650CCEA}" destId="{EF114E1F-324D-4FB7-9CA1-D1BA73F37C2C}" srcOrd="1" destOrd="0" presId="urn:microsoft.com/office/officeart/2005/8/layout/vList2"/>
    <dgm:cxn modelId="{B3167F12-D171-4C44-92F1-A945AC02939E}" type="presParOf" srcId="{1EDD2E1F-7D23-435C-8498-29151650CCEA}" destId="{7279439A-EF8C-446A-9EB9-80931C7D90B5}" srcOrd="2" destOrd="0" presId="urn:microsoft.com/office/officeart/2005/8/layout/vList2"/>
    <dgm:cxn modelId="{2E549866-1A4C-49CE-84B1-D577D6E76531}" type="presParOf" srcId="{1EDD2E1F-7D23-435C-8498-29151650CCEA}" destId="{2188199A-D52B-4A77-9356-751F841D2317}" srcOrd="3" destOrd="0" presId="urn:microsoft.com/office/officeart/2005/8/layout/vList2"/>
    <dgm:cxn modelId="{DF432033-D5B4-4D7C-A9AC-C856426448BB}" type="presParOf" srcId="{1EDD2E1F-7D23-435C-8498-29151650CCEA}" destId="{62964730-F35C-4B94-B924-BBC8F782E8C3}" srcOrd="4" destOrd="0" presId="urn:microsoft.com/office/officeart/2005/8/layout/vList2"/>
    <dgm:cxn modelId="{7F4FB18D-A17F-4766-86CB-52B728A906D3}" type="presParOf" srcId="{1EDD2E1F-7D23-435C-8498-29151650CCEA}" destId="{931821F8-B9CD-4082-B3DD-39FDDDB4C7B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58B7E2-11AF-4B5D-9429-4597B18D61E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2018 год и на плановый период 2019 и 2020 годов на решение следующих задач:</a:t>
          </a:r>
          <a:endParaRPr lang="ru-RU" sz="2000" b="1" dirty="0">
            <a:solidFill>
              <a:schemeClr val="tx1"/>
            </a:solidFill>
          </a:endParaRPr>
        </a:p>
      </dgm:t>
    </dgm:pt>
    <dgm:pt modelId="{3B0DFB1D-BAFB-4AE2-8E8F-F253D00F2261}" type="parTrans" cxnId="{A2955C77-E41E-4AA2-819C-A00A206EBB65}">
      <dgm:prSet/>
      <dgm:spPr/>
      <dgm:t>
        <a:bodyPr/>
        <a:lstStyle/>
        <a:p>
          <a:endParaRPr lang="ru-RU"/>
        </a:p>
      </dgm:t>
    </dgm:pt>
    <dgm:pt modelId="{97D2008B-962E-4650-8E21-1CD69DE641CB}" type="sibTrans" cxnId="{A2955C77-E41E-4AA2-819C-A00A206EBB65}">
      <dgm:prSet/>
      <dgm:spPr/>
      <dgm:t>
        <a:bodyPr/>
        <a:lstStyle/>
        <a:p>
          <a:endParaRPr lang="ru-RU"/>
        </a:p>
      </dgm:t>
    </dgm:pt>
    <dgm:pt modelId="{8AFDED62-F94E-485A-92D8-3931281DEC45}">
      <dgm:prSet phldrT="[Текст]" custT="1"/>
      <dgm:spPr/>
      <dgm:t>
        <a:bodyPr/>
        <a:lstStyle/>
        <a:p>
          <a:r>
            <a:rPr lang="ru-RU" sz="1600" b="1" dirty="0" smtClean="0"/>
            <a:t>снижение рисков неисполнения социально значимых и первоочередных расходных обязательств;</a:t>
          </a:r>
          <a:endParaRPr lang="ru-RU" sz="1600" b="1" dirty="0"/>
        </a:p>
      </dgm:t>
    </dgm:pt>
    <dgm:pt modelId="{6ECE2691-58EE-4005-9782-2AB7E2F94817}" type="parTrans" cxnId="{3CB6F3CD-F8F0-4666-9679-A776E76D832A}">
      <dgm:prSet/>
      <dgm:spPr/>
      <dgm:t>
        <a:bodyPr/>
        <a:lstStyle/>
        <a:p>
          <a:endParaRPr lang="ru-RU"/>
        </a:p>
      </dgm:t>
    </dgm:pt>
    <dgm:pt modelId="{77279499-4989-4F3F-82F2-7748FBEE375E}" type="sibTrans" cxnId="{3CB6F3CD-F8F0-4666-9679-A776E76D832A}">
      <dgm:prSet/>
      <dgm:spPr/>
      <dgm:t>
        <a:bodyPr/>
        <a:lstStyle/>
        <a:p>
          <a:endParaRPr lang="ru-RU"/>
        </a:p>
      </dgm:t>
    </dgm:pt>
    <dgm:pt modelId="{7351717C-AB82-412A-8D5C-467E041E4F5F}">
      <dgm:prSet phldrT="[Текст]" custT="1"/>
      <dgm:spPr/>
      <dgm:t>
        <a:bodyPr/>
        <a:lstStyle/>
        <a:p>
          <a:r>
            <a:rPr lang="ru-RU" sz="1600" b="1" dirty="0" smtClean="0"/>
            <a:t>реализация мер, направленных на укрепление финансовой дисциплины, соблюдение органами местного самоуправления требований бюджетного законодательства, экономное и эффективное использование бюджетных ресурсов</a:t>
          </a:r>
          <a:r>
            <a:rPr lang="ru-RU" sz="1600" dirty="0" smtClean="0"/>
            <a:t>.</a:t>
          </a:r>
          <a:endParaRPr lang="ru-RU" sz="1600" dirty="0"/>
        </a:p>
      </dgm:t>
    </dgm:pt>
    <dgm:pt modelId="{B6E76B23-60A9-435A-BF8E-FABFEB2E44FE}" type="parTrans" cxnId="{A1BE65B8-FAD4-4988-814B-79568C3D09DE}">
      <dgm:prSet/>
      <dgm:spPr/>
      <dgm:t>
        <a:bodyPr/>
        <a:lstStyle/>
        <a:p>
          <a:endParaRPr lang="ru-RU"/>
        </a:p>
      </dgm:t>
    </dgm:pt>
    <dgm:pt modelId="{F2AF23FE-29D0-4232-9B7D-08B57536B267}" type="sibTrans" cxnId="{A1BE65B8-FAD4-4988-814B-79568C3D09DE}">
      <dgm:prSet/>
      <dgm:spPr/>
      <dgm:t>
        <a:bodyPr/>
        <a:lstStyle/>
        <a:p>
          <a:endParaRPr lang="ru-RU"/>
        </a:p>
      </dgm:t>
    </dgm:pt>
    <dgm:pt modelId="{A3342F4C-8476-45FB-8E53-A85DF2600BF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Финансирование дефицита бюджета муниципального образования «</a:t>
          </a:r>
          <a:r>
            <a:rPr lang="ru-RU" sz="20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2000" b="1" dirty="0" smtClean="0">
              <a:solidFill>
                <a:schemeClr val="tx1"/>
              </a:solidFill>
            </a:rPr>
            <a:t> район», позволяющее сохранять уровень муниципального долга на экономически безопасном уровне</a:t>
          </a:r>
          <a:endParaRPr lang="ru-RU" sz="2000" b="1" dirty="0">
            <a:solidFill>
              <a:schemeClr val="tx1"/>
            </a:solidFill>
          </a:endParaRPr>
        </a:p>
      </dgm:t>
    </dgm:pt>
    <dgm:pt modelId="{CB13DF37-9D5E-4E10-A8F2-4FB46B5B0B87}" type="parTrans" cxnId="{5A482628-AABE-48EA-8AAA-54F724534B0A}">
      <dgm:prSet/>
      <dgm:spPr/>
      <dgm:t>
        <a:bodyPr/>
        <a:lstStyle/>
        <a:p>
          <a:endParaRPr lang="ru-RU"/>
        </a:p>
      </dgm:t>
    </dgm:pt>
    <dgm:pt modelId="{3424F1F5-29C4-4A70-84D4-CC4CC913D0D6}" type="sibTrans" cxnId="{5A482628-AABE-48EA-8AAA-54F724534B0A}">
      <dgm:prSet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Оптимизация структуры муниципального долга и его обслуживания</a:t>
          </a:r>
          <a:endParaRPr lang="ru-RU" sz="2000" b="1" dirty="0">
            <a:solidFill>
              <a:schemeClr val="tx1"/>
            </a:solidFill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9B0EECA9-2561-47D7-9765-85750F91C753}">
      <dgm:prSet phldrT="[Текст]" custT="1"/>
      <dgm:spPr/>
      <dgm:t>
        <a:bodyPr/>
        <a:lstStyle/>
        <a:p>
          <a:r>
            <a:rPr lang="ru-RU" sz="1600" b="1" dirty="0" smtClean="0"/>
            <a:t>содействие в обеспечении сбалансированности бюджетов муниципальных образований поселений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54D018A5-5161-4E11-AD3E-B7C78C652D4F}" type="sibTrans" cxnId="{88C35548-6BB0-4EFD-B0F1-3A4B2BC44054}">
      <dgm:prSet/>
      <dgm:spPr/>
      <dgm:t>
        <a:bodyPr/>
        <a:lstStyle/>
        <a:p>
          <a:endParaRPr lang="ru-RU"/>
        </a:p>
      </dgm:t>
    </dgm:pt>
    <dgm:pt modelId="{FECBF7A4-A663-4BD7-BB2D-9DCA37604EFF}" type="parTrans" cxnId="{88C35548-6BB0-4EFD-B0F1-3A4B2BC44054}">
      <dgm:prSet/>
      <dgm:spPr/>
      <dgm:t>
        <a:bodyPr/>
        <a:lstStyle/>
        <a:p>
          <a:endParaRPr lang="ru-RU"/>
        </a:p>
      </dgm:t>
    </dgm:pt>
    <dgm:pt modelId="{EB1AC43C-8C51-471F-94EE-D590776F3B40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Обеспечение широкого вовлечения граждан в процедуры обсуждения и принятия бюджетных решений, общественного контроля их эффективности и результативности</a:t>
          </a:r>
          <a:endParaRPr lang="ru-RU" sz="2000" b="1" dirty="0">
            <a:solidFill>
              <a:schemeClr val="tx1"/>
            </a:solidFill>
          </a:endParaRPr>
        </a:p>
      </dgm:t>
    </dgm:pt>
    <dgm:pt modelId="{DA4592A2-7204-405B-BC6A-6E86201283F9}" type="parTrans" cxnId="{D7834AAC-7B7F-4CA5-90A5-1DABCC031900}">
      <dgm:prSet/>
      <dgm:spPr/>
      <dgm:t>
        <a:bodyPr/>
        <a:lstStyle/>
        <a:p>
          <a:endParaRPr lang="ru-RU"/>
        </a:p>
      </dgm:t>
    </dgm:pt>
    <dgm:pt modelId="{F8AC2A86-3A8D-4EA1-851A-29AC59DD5D95}" type="sibTrans" cxnId="{D7834AAC-7B7F-4CA5-90A5-1DABCC031900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4" custScaleY="43669" custLinFactY="-52813" custLinFactNeighborX="-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3424-F2EC-415C-877D-CCC9BEF6B615}" type="pres">
      <dgm:prSet presAssocID="{3B92519C-FA09-4F7D-B9CE-ED411060F2D1}" presName="spacer" presStyleCnt="0"/>
      <dgm:spPr/>
    </dgm:pt>
    <dgm:pt modelId="{E6EDC012-DDED-4393-A5F1-02F1897793BE}" type="pres">
      <dgm:prSet presAssocID="{A3342F4C-8476-45FB-8E53-A85DF2600BF6}" presName="parentText" presStyleLbl="node1" presStyleIdx="1" presStyleCnt="4" custScaleY="74186" custLinFactY="-53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26CC-60AF-49C9-9BC3-76BD5566BE00}" type="pres">
      <dgm:prSet presAssocID="{3424F1F5-29C4-4A70-84D4-CC4CC913D0D6}" presName="spacer" presStyleCnt="0"/>
      <dgm:spPr/>
    </dgm:pt>
    <dgm:pt modelId="{14BF6014-1F8D-4B4F-8072-3D866266C5A9}" type="pres">
      <dgm:prSet presAssocID="{0A58B7E2-11AF-4B5D-9429-4597B18D61E6}" presName="parentText" presStyleLbl="node1" presStyleIdx="2" presStyleCnt="4" custScaleY="75057" custLinFactNeighborX="-877" custLinFactNeighborY="-1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A4D4-C4D3-4733-B549-DE7420F482CC}" type="pres">
      <dgm:prSet presAssocID="{0A58B7E2-11AF-4B5D-9429-4597B18D61E6}" presName="childText" presStyleLbl="revTx" presStyleIdx="0" presStyleCnt="1" custLinFactNeighborY="-20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F41FE-D620-43B7-B5B3-C3B68ED91B20}" type="pres">
      <dgm:prSet presAssocID="{EB1AC43C-8C51-471F-94EE-D590776F3B40}" presName="parentText" presStyleLbl="node1" presStyleIdx="3" presStyleCnt="4" custScaleY="78084" custLinFactNeighborY="-33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5733F6-B27F-4F11-A6F3-48395B846C39}" type="presOf" srcId="{9B0EECA9-2561-47D7-9765-85750F91C753}" destId="{6D65A4D4-C4D3-4733-B549-DE7420F482CC}" srcOrd="0" destOrd="0" presId="urn:microsoft.com/office/officeart/2005/8/layout/vList2"/>
    <dgm:cxn modelId="{84BC1ABD-2F45-4A8E-B857-ADAC913C0F48}" type="presOf" srcId="{83429FB5-E0E7-4728-BF1D-5693DA5A9B05}" destId="{CECF27C9-391B-4FFF-A627-649ACE127A65}" srcOrd="0" destOrd="0" presId="urn:microsoft.com/office/officeart/2005/8/layout/vList2"/>
    <dgm:cxn modelId="{5A482628-AABE-48EA-8AAA-54F724534B0A}" srcId="{7B4CAF70-FD7D-4F4E-B149-9CD27B9DCC44}" destId="{A3342F4C-8476-45FB-8E53-A85DF2600BF6}" srcOrd="1" destOrd="0" parTransId="{CB13DF37-9D5E-4E10-A8F2-4FB46B5B0B87}" sibTransId="{3424F1F5-29C4-4A70-84D4-CC4CC913D0D6}"/>
    <dgm:cxn modelId="{C4E43B89-1FBB-4220-B8C1-54CCA70D833B}" type="presOf" srcId="{A3342F4C-8476-45FB-8E53-A85DF2600BF6}" destId="{E6EDC012-DDED-4393-A5F1-02F1897793BE}" srcOrd="0" destOrd="0" presId="urn:microsoft.com/office/officeart/2005/8/layout/vList2"/>
    <dgm:cxn modelId="{A2955C77-E41E-4AA2-819C-A00A206EBB65}" srcId="{7B4CAF70-FD7D-4F4E-B149-9CD27B9DCC44}" destId="{0A58B7E2-11AF-4B5D-9429-4597B18D61E6}" srcOrd="2" destOrd="0" parTransId="{3B0DFB1D-BAFB-4AE2-8E8F-F253D00F2261}" sibTransId="{97D2008B-962E-4650-8E21-1CD69DE641CB}"/>
    <dgm:cxn modelId="{3CB6F3CD-F8F0-4666-9679-A776E76D832A}" srcId="{0A58B7E2-11AF-4B5D-9429-4597B18D61E6}" destId="{8AFDED62-F94E-485A-92D8-3931281DEC45}" srcOrd="1" destOrd="0" parTransId="{6ECE2691-58EE-4005-9782-2AB7E2F94817}" sibTransId="{77279499-4989-4F3F-82F2-7748FBEE375E}"/>
    <dgm:cxn modelId="{D5B6B842-39C0-470B-A8E2-C0D6094E2AE1}" type="presOf" srcId="{8AFDED62-F94E-485A-92D8-3931281DEC45}" destId="{6D65A4D4-C4D3-4733-B549-DE7420F482CC}" srcOrd="0" destOrd="1" presId="urn:microsoft.com/office/officeart/2005/8/layout/vList2"/>
    <dgm:cxn modelId="{5979E1D9-9E7A-45DE-8E7F-8556E9C2B2E1}" type="presOf" srcId="{7351717C-AB82-412A-8D5C-467E041E4F5F}" destId="{6D65A4D4-C4D3-4733-B549-DE7420F482CC}" srcOrd="0" destOrd="2" presId="urn:microsoft.com/office/officeart/2005/8/layout/vList2"/>
    <dgm:cxn modelId="{A1BE65B8-FAD4-4988-814B-79568C3D09DE}" srcId="{0A58B7E2-11AF-4B5D-9429-4597B18D61E6}" destId="{7351717C-AB82-412A-8D5C-467E041E4F5F}" srcOrd="2" destOrd="0" parTransId="{B6E76B23-60A9-435A-BF8E-FABFEB2E44FE}" sibTransId="{F2AF23FE-29D0-4232-9B7D-08B57536B267}"/>
    <dgm:cxn modelId="{9906F8A2-2E6C-467E-8F61-C474E02B7B7B}" type="presOf" srcId="{0A58B7E2-11AF-4B5D-9429-4597B18D61E6}" destId="{14BF6014-1F8D-4B4F-8072-3D866266C5A9}" srcOrd="0" destOrd="0" presId="urn:microsoft.com/office/officeart/2005/8/layout/vList2"/>
    <dgm:cxn modelId="{DB00593C-4A5C-4957-AAC7-827F5E444BF6}" type="presOf" srcId="{7B4CAF70-FD7D-4F4E-B149-9CD27B9DCC44}" destId="{7501055E-F915-45B3-A34B-8BF86EDF43BE}" srcOrd="0" destOrd="0" presId="urn:microsoft.com/office/officeart/2005/8/layout/vList2"/>
    <dgm:cxn modelId="{88C35548-6BB0-4EFD-B0F1-3A4B2BC44054}" srcId="{0A58B7E2-11AF-4B5D-9429-4597B18D61E6}" destId="{9B0EECA9-2561-47D7-9765-85750F91C753}" srcOrd="0" destOrd="0" parTransId="{FECBF7A4-A663-4BD7-BB2D-9DCA37604EFF}" sibTransId="{54D018A5-5161-4E11-AD3E-B7C78C652D4F}"/>
    <dgm:cxn modelId="{D7834AAC-7B7F-4CA5-90A5-1DABCC031900}" srcId="{7B4CAF70-FD7D-4F4E-B149-9CD27B9DCC44}" destId="{EB1AC43C-8C51-471F-94EE-D590776F3B40}" srcOrd="3" destOrd="0" parTransId="{DA4592A2-7204-405B-BC6A-6E86201283F9}" sibTransId="{F8AC2A86-3A8D-4EA1-851A-29AC59DD5D95}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5CF206FA-EF22-47B3-8428-59B34F241529}" type="presOf" srcId="{EB1AC43C-8C51-471F-94EE-D590776F3B40}" destId="{8ECF41FE-D620-43B7-B5B3-C3B68ED91B20}" srcOrd="0" destOrd="0" presId="urn:microsoft.com/office/officeart/2005/8/layout/vList2"/>
    <dgm:cxn modelId="{879482DF-9745-4974-B2D4-703B9D376A09}" type="presParOf" srcId="{7501055E-F915-45B3-A34B-8BF86EDF43BE}" destId="{CECF27C9-391B-4FFF-A627-649ACE127A65}" srcOrd="0" destOrd="0" presId="urn:microsoft.com/office/officeart/2005/8/layout/vList2"/>
    <dgm:cxn modelId="{4A096F44-3390-489F-BD86-6B394D949838}" type="presParOf" srcId="{7501055E-F915-45B3-A34B-8BF86EDF43BE}" destId="{C5F33424-F2EC-415C-877D-CCC9BEF6B615}" srcOrd="1" destOrd="0" presId="urn:microsoft.com/office/officeart/2005/8/layout/vList2"/>
    <dgm:cxn modelId="{4B50E61D-AE9A-4536-80ED-1783182A84D2}" type="presParOf" srcId="{7501055E-F915-45B3-A34B-8BF86EDF43BE}" destId="{E6EDC012-DDED-4393-A5F1-02F1897793BE}" srcOrd="2" destOrd="0" presId="urn:microsoft.com/office/officeart/2005/8/layout/vList2"/>
    <dgm:cxn modelId="{FEC72D5D-DCD3-4473-93CF-7A1DF8B1D8D2}" type="presParOf" srcId="{7501055E-F915-45B3-A34B-8BF86EDF43BE}" destId="{94EC26CC-60AF-49C9-9BC3-76BD5566BE00}" srcOrd="3" destOrd="0" presId="urn:microsoft.com/office/officeart/2005/8/layout/vList2"/>
    <dgm:cxn modelId="{6AEFED35-D62B-499C-AB22-3A69D5A33E4F}" type="presParOf" srcId="{7501055E-F915-45B3-A34B-8BF86EDF43BE}" destId="{14BF6014-1F8D-4B4F-8072-3D866266C5A9}" srcOrd="4" destOrd="0" presId="urn:microsoft.com/office/officeart/2005/8/layout/vList2"/>
    <dgm:cxn modelId="{16E5363F-C5E3-45B1-9AF8-97B252123607}" type="presParOf" srcId="{7501055E-F915-45B3-A34B-8BF86EDF43BE}" destId="{6D65A4D4-C4D3-4733-B549-DE7420F482CC}" srcOrd="5" destOrd="0" presId="urn:microsoft.com/office/officeart/2005/8/layout/vList2"/>
    <dgm:cxn modelId="{BA886819-9690-4561-B82E-AEB309999BE4}" type="presParOf" srcId="{7501055E-F915-45B3-A34B-8BF86EDF43BE}" destId="{8ECF41FE-D620-43B7-B5B3-C3B68ED91B2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75A1A5-0896-433E-BA91-78C3856BD7D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8E425-1F62-4E54-AB72-024F4DE9340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Расширение мер налоговой политики, направленных на облегчение администрирования и снижение административных издержек</a:t>
          </a:r>
          <a:endParaRPr lang="ru-RU" sz="1800" b="1" dirty="0">
            <a:solidFill>
              <a:schemeClr val="tx1"/>
            </a:solidFill>
          </a:endParaRPr>
        </a:p>
      </dgm:t>
    </dgm:pt>
    <dgm:pt modelId="{9A75D3E3-D02A-4BE3-A087-B6E91E07991C}" type="parTrans" cxnId="{DEBF1D61-273D-4ED9-8958-0C051EC072B8}">
      <dgm:prSet/>
      <dgm:spPr/>
      <dgm:t>
        <a:bodyPr/>
        <a:lstStyle/>
        <a:p>
          <a:endParaRPr lang="ru-RU"/>
        </a:p>
      </dgm:t>
    </dgm:pt>
    <dgm:pt modelId="{4C985B15-CCC8-41E5-9AB2-556CFD98936E}" type="sibTrans" cxnId="{DEBF1D61-273D-4ED9-8958-0C051EC072B8}">
      <dgm:prSet/>
      <dgm:spPr/>
      <dgm:t>
        <a:bodyPr/>
        <a:lstStyle/>
        <a:p>
          <a:endParaRPr lang="ru-RU"/>
        </a:p>
      </dgm:t>
    </dgm:pt>
    <dgm:pt modelId="{E948EA84-102C-437F-80FA-896499AE931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/>
            <a:t>Укрепление доходной базы бюджета муниципального образования «</a:t>
          </a:r>
          <a:r>
            <a:rPr lang="ru-RU" sz="1800" b="1" dirty="0" err="1" smtClean="0"/>
            <a:t>Малопургинский</a:t>
          </a:r>
          <a:r>
            <a:rPr lang="ru-RU" sz="1800" b="1" dirty="0" smtClean="0"/>
            <a:t> район» за счет наращивания стабильных доходных источников и мобилизации в бюджет имеющихся резервов</a:t>
          </a:r>
          <a:endParaRPr lang="ru-RU" sz="1800" b="1" dirty="0"/>
        </a:p>
      </dgm:t>
    </dgm:pt>
    <dgm:pt modelId="{9D60C099-0732-487A-9511-D9BA8DBD8245}" type="parTrans" cxnId="{6FBF8FDE-9725-478F-92D6-1E36D3881D33}">
      <dgm:prSet/>
      <dgm:spPr/>
      <dgm:t>
        <a:bodyPr/>
        <a:lstStyle/>
        <a:p>
          <a:endParaRPr lang="ru-RU"/>
        </a:p>
      </dgm:t>
    </dgm:pt>
    <dgm:pt modelId="{AFFD2F5B-1ECB-4E46-AC3B-08F56C5DB04C}" type="sibTrans" cxnId="{6FBF8FDE-9725-478F-92D6-1E36D3881D33}">
      <dgm:prSet/>
      <dgm:spPr/>
      <dgm:t>
        <a:bodyPr/>
        <a:lstStyle/>
        <a:p>
          <a:endParaRPr lang="ru-RU"/>
        </a:p>
      </dgm:t>
    </dgm:pt>
    <dgm:pt modelId="{7AF7F297-943D-4165-A8A8-54DA59560CD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Повышение уровня собираемости налогов, рост налоговой базы, включая снижение доли теневого сектора</a:t>
          </a:r>
        </a:p>
      </dgm:t>
    </dgm:pt>
    <dgm:pt modelId="{9537DFCC-875F-4684-8B9E-802F2AC8EFFB}" type="parTrans" cxnId="{1439231D-97B4-4F40-B5C8-D1C188E4E197}">
      <dgm:prSet/>
      <dgm:spPr/>
      <dgm:t>
        <a:bodyPr/>
        <a:lstStyle/>
        <a:p>
          <a:endParaRPr lang="ru-RU"/>
        </a:p>
      </dgm:t>
    </dgm:pt>
    <dgm:pt modelId="{C885DA16-C873-468A-A64B-CC8D27ABB87D}" type="sibTrans" cxnId="{1439231D-97B4-4F40-B5C8-D1C188E4E197}">
      <dgm:prSet/>
      <dgm:spPr/>
      <dgm:t>
        <a:bodyPr/>
        <a:lstStyle/>
        <a:p>
          <a:endParaRPr lang="ru-RU"/>
        </a:p>
      </dgm:t>
    </dgm:pt>
    <dgm:pt modelId="{43E791CD-00E1-4D30-BCD5-1EA4857975C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Отмена неэффективных налоговых льгот, введение моратория на установление в 2018, 2019 годах налоговых льгот (пониженных ставок по налогам)</a:t>
          </a:r>
        </a:p>
      </dgm:t>
    </dgm:pt>
    <dgm:pt modelId="{69E93514-DF63-4B06-9BEE-ED636B95538A}" type="parTrans" cxnId="{3784C0E0-3FF5-4C52-ADA7-D95084A49CA0}">
      <dgm:prSet/>
      <dgm:spPr/>
      <dgm:t>
        <a:bodyPr/>
        <a:lstStyle/>
        <a:p>
          <a:endParaRPr lang="ru-RU"/>
        </a:p>
      </dgm:t>
    </dgm:pt>
    <dgm:pt modelId="{332F8DA6-6D9C-4BC0-BBC4-0C835E28C1AF}" type="sibTrans" cxnId="{3784C0E0-3FF5-4C52-ADA7-D95084A49CA0}">
      <dgm:prSet/>
      <dgm:spPr/>
      <dgm:t>
        <a:bodyPr/>
        <a:lstStyle/>
        <a:p>
          <a:endParaRPr lang="ru-RU"/>
        </a:p>
      </dgm:t>
    </dgm:pt>
    <dgm:pt modelId="{963A3835-8EFF-41D5-8904-0CD297DC390A}" type="pres">
      <dgm:prSet presAssocID="{FB75A1A5-0896-433E-BA91-78C3856BD7D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B44425-090D-436E-A93E-2DB3023FDB80}" type="pres">
      <dgm:prSet presAssocID="{9748E425-1F62-4E54-AB72-024F4DE93407}" presName="circle1" presStyleLbl="node1" presStyleIdx="0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69C58063-E33C-4DC8-9D13-DB510B7D7715}" type="pres">
      <dgm:prSet presAssocID="{9748E425-1F62-4E54-AB72-024F4DE93407}" presName="space" presStyleCnt="0"/>
      <dgm:spPr/>
    </dgm:pt>
    <dgm:pt modelId="{5A29F06B-F30D-47DB-82D2-37109BE6ACC5}" type="pres">
      <dgm:prSet presAssocID="{9748E425-1F62-4E54-AB72-024F4DE93407}" presName="rect1" presStyleLbl="alignAcc1" presStyleIdx="0" presStyleCnt="4" custLinFactNeighborX="1229" custLinFactNeighborY="-230"/>
      <dgm:spPr/>
      <dgm:t>
        <a:bodyPr/>
        <a:lstStyle/>
        <a:p>
          <a:endParaRPr lang="ru-RU"/>
        </a:p>
      </dgm:t>
    </dgm:pt>
    <dgm:pt modelId="{3E16006F-EFE1-4A67-96C1-8B4039A64510}" type="pres">
      <dgm:prSet presAssocID="{E948EA84-102C-437F-80FA-896499AE9317}" presName="vertSpace2" presStyleLbl="node1" presStyleIdx="0" presStyleCnt="4"/>
      <dgm:spPr/>
    </dgm:pt>
    <dgm:pt modelId="{FED84AB8-CAF6-4ECA-B669-59A6C428B38C}" type="pres">
      <dgm:prSet presAssocID="{E948EA84-102C-437F-80FA-896499AE9317}" presName="circle2" presStyleLbl="node1" presStyleIdx="1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E28FA107-B120-49B7-BC8E-D3002C8C2448}" type="pres">
      <dgm:prSet presAssocID="{E948EA84-102C-437F-80FA-896499AE9317}" presName="rect2" presStyleLbl="alignAcc1" presStyleIdx="1" presStyleCnt="4"/>
      <dgm:spPr/>
      <dgm:t>
        <a:bodyPr/>
        <a:lstStyle/>
        <a:p>
          <a:endParaRPr lang="ru-RU"/>
        </a:p>
      </dgm:t>
    </dgm:pt>
    <dgm:pt modelId="{D5B5A5EF-AB45-4A57-B02F-DBC9282FAB4D}" type="pres">
      <dgm:prSet presAssocID="{7AF7F297-943D-4165-A8A8-54DA59560CD7}" presName="vertSpace3" presStyleLbl="node1" presStyleIdx="1" presStyleCnt="4"/>
      <dgm:spPr/>
    </dgm:pt>
    <dgm:pt modelId="{DDA6CF50-64D6-41CD-AAED-976FA2076C57}" type="pres">
      <dgm:prSet presAssocID="{7AF7F297-943D-4165-A8A8-54DA59560CD7}" presName="circle3" presStyleLbl="node1" presStyleIdx="2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66C1EA-8C5C-40F8-B9B6-9040C8ED6543}" type="pres">
      <dgm:prSet presAssocID="{7AF7F297-943D-4165-A8A8-54DA59560CD7}" presName="rect3" presStyleLbl="alignAcc1" presStyleIdx="2" presStyleCnt="4"/>
      <dgm:spPr/>
      <dgm:t>
        <a:bodyPr/>
        <a:lstStyle/>
        <a:p>
          <a:endParaRPr lang="ru-RU"/>
        </a:p>
      </dgm:t>
    </dgm:pt>
    <dgm:pt modelId="{DAB1143D-0D6D-4AA0-A7F7-632965950060}" type="pres">
      <dgm:prSet presAssocID="{43E791CD-00E1-4D30-BCD5-1EA4857975C7}" presName="vertSpace4" presStyleLbl="node1" presStyleIdx="2" presStyleCnt="4"/>
      <dgm:spPr/>
    </dgm:pt>
    <dgm:pt modelId="{59226D8B-E096-4D70-8ADC-71973B6FCBDF}" type="pres">
      <dgm:prSet presAssocID="{43E791CD-00E1-4D30-BCD5-1EA4857975C7}" presName="circle4" presStyleLbl="node1" presStyleIdx="3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C5023B-56E5-4574-9502-039874786CB2}" type="pres">
      <dgm:prSet presAssocID="{43E791CD-00E1-4D30-BCD5-1EA4857975C7}" presName="rect4" presStyleLbl="alignAcc1" presStyleIdx="3" presStyleCnt="4"/>
      <dgm:spPr/>
      <dgm:t>
        <a:bodyPr/>
        <a:lstStyle/>
        <a:p>
          <a:endParaRPr lang="ru-RU"/>
        </a:p>
      </dgm:t>
    </dgm:pt>
    <dgm:pt modelId="{91A15EB6-1FC2-4A38-A7EC-BAB9618152C7}" type="pres">
      <dgm:prSet presAssocID="{9748E425-1F62-4E54-AB72-024F4DE9340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83E83-3315-427C-BC88-AE28B653D585}" type="pres">
      <dgm:prSet presAssocID="{E948EA84-102C-437F-80FA-896499AE931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41196-343F-4FEA-BCB9-A7E7FA2836A7}" type="pres">
      <dgm:prSet presAssocID="{7AF7F297-943D-4165-A8A8-54DA59560CD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606B47-766B-4858-A4BB-6D7E63AFD09F}" type="pres">
      <dgm:prSet presAssocID="{43E791CD-00E1-4D30-BCD5-1EA4857975C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1D5113-0081-4BA2-8ACC-249C464CB195}" type="presOf" srcId="{7AF7F297-943D-4165-A8A8-54DA59560CD7}" destId="{BBE41196-343F-4FEA-BCB9-A7E7FA2836A7}" srcOrd="1" destOrd="0" presId="urn:microsoft.com/office/officeart/2005/8/layout/target3"/>
    <dgm:cxn modelId="{27DF66EA-7C2A-4F98-B8DC-F927417D3DA3}" type="presOf" srcId="{E948EA84-102C-437F-80FA-896499AE9317}" destId="{E28FA107-B120-49B7-BC8E-D3002C8C2448}" srcOrd="0" destOrd="0" presId="urn:microsoft.com/office/officeart/2005/8/layout/target3"/>
    <dgm:cxn modelId="{3784C0E0-3FF5-4C52-ADA7-D95084A49CA0}" srcId="{FB75A1A5-0896-433E-BA91-78C3856BD7D9}" destId="{43E791CD-00E1-4D30-BCD5-1EA4857975C7}" srcOrd="3" destOrd="0" parTransId="{69E93514-DF63-4B06-9BEE-ED636B95538A}" sibTransId="{332F8DA6-6D9C-4BC0-BBC4-0C835E28C1AF}"/>
    <dgm:cxn modelId="{DEBF1D61-273D-4ED9-8958-0C051EC072B8}" srcId="{FB75A1A5-0896-433E-BA91-78C3856BD7D9}" destId="{9748E425-1F62-4E54-AB72-024F4DE93407}" srcOrd="0" destOrd="0" parTransId="{9A75D3E3-D02A-4BE3-A087-B6E91E07991C}" sibTransId="{4C985B15-CCC8-41E5-9AB2-556CFD98936E}"/>
    <dgm:cxn modelId="{75A48F46-CC1B-4B44-9745-6D2E49F02AF3}" type="presOf" srcId="{9748E425-1F62-4E54-AB72-024F4DE93407}" destId="{5A29F06B-F30D-47DB-82D2-37109BE6ACC5}" srcOrd="0" destOrd="0" presId="urn:microsoft.com/office/officeart/2005/8/layout/target3"/>
    <dgm:cxn modelId="{EF96EBD5-3D1F-44B3-BC4A-0DB31BA063B1}" type="presOf" srcId="{FB75A1A5-0896-433E-BA91-78C3856BD7D9}" destId="{963A3835-8EFF-41D5-8904-0CD297DC390A}" srcOrd="0" destOrd="0" presId="urn:microsoft.com/office/officeart/2005/8/layout/target3"/>
    <dgm:cxn modelId="{33D35593-94EF-477A-AE17-E1DE258F07A6}" type="presOf" srcId="{43E791CD-00E1-4D30-BCD5-1EA4857975C7}" destId="{FEC5023B-56E5-4574-9502-039874786CB2}" srcOrd="0" destOrd="0" presId="urn:microsoft.com/office/officeart/2005/8/layout/target3"/>
    <dgm:cxn modelId="{6FBF8FDE-9725-478F-92D6-1E36D3881D33}" srcId="{FB75A1A5-0896-433E-BA91-78C3856BD7D9}" destId="{E948EA84-102C-437F-80FA-896499AE9317}" srcOrd="1" destOrd="0" parTransId="{9D60C099-0732-487A-9511-D9BA8DBD8245}" sibTransId="{AFFD2F5B-1ECB-4E46-AC3B-08F56C5DB04C}"/>
    <dgm:cxn modelId="{1439231D-97B4-4F40-B5C8-D1C188E4E197}" srcId="{FB75A1A5-0896-433E-BA91-78C3856BD7D9}" destId="{7AF7F297-943D-4165-A8A8-54DA59560CD7}" srcOrd="2" destOrd="0" parTransId="{9537DFCC-875F-4684-8B9E-802F2AC8EFFB}" sibTransId="{C885DA16-C873-468A-A64B-CC8D27ABB87D}"/>
    <dgm:cxn modelId="{9C976EF9-256F-4E99-AF13-4BB76C761104}" type="presOf" srcId="{9748E425-1F62-4E54-AB72-024F4DE93407}" destId="{91A15EB6-1FC2-4A38-A7EC-BAB9618152C7}" srcOrd="1" destOrd="0" presId="urn:microsoft.com/office/officeart/2005/8/layout/target3"/>
    <dgm:cxn modelId="{0F9D6D55-EA1C-4A8B-B9C9-EB56AE13007E}" type="presOf" srcId="{E948EA84-102C-437F-80FA-896499AE9317}" destId="{41983E83-3315-427C-BC88-AE28B653D585}" srcOrd="1" destOrd="0" presId="urn:microsoft.com/office/officeart/2005/8/layout/target3"/>
    <dgm:cxn modelId="{597C9B05-D5F3-45C7-B166-8B0F865553D8}" type="presOf" srcId="{43E791CD-00E1-4D30-BCD5-1EA4857975C7}" destId="{18606B47-766B-4858-A4BB-6D7E63AFD09F}" srcOrd="1" destOrd="0" presId="urn:microsoft.com/office/officeart/2005/8/layout/target3"/>
    <dgm:cxn modelId="{42CF4DC2-BDC7-4398-8DE0-187CA93758AE}" type="presOf" srcId="{7AF7F297-943D-4165-A8A8-54DA59560CD7}" destId="{FE66C1EA-8C5C-40F8-B9B6-9040C8ED6543}" srcOrd="0" destOrd="0" presId="urn:microsoft.com/office/officeart/2005/8/layout/target3"/>
    <dgm:cxn modelId="{DA41264B-1EC4-408C-A3C5-0115900C37CC}" type="presParOf" srcId="{963A3835-8EFF-41D5-8904-0CD297DC390A}" destId="{7DB44425-090D-436E-A93E-2DB3023FDB80}" srcOrd="0" destOrd="0" presId="urn:microsoft.com/office/officeart/2005/8/layout/target3"/>
    <dgm:cxn modelId="{48D59451-204F-41E7-B2A3-DA1F3371A83E}" type="presParOf" srcId="{963A3835-8EFF-41D5-8904-0CD297DC390A}" destId="{69C58063-E33C-4DC8-9D13-DB510B7D7715}" srcOrd="1" destOrd="0" presId="urn:microsoft.com/office/officeart/2005/8/layout/target3"/>
    <dgm:cxn modelId="{FEB8424D-2E0C-4639-932F-67D95044B999}" type="presParOf" srcId="{963A3835-8EFF-41D5-8904-0CD297DC390A}" destId="{5A29F06B-F30D-47DB-82D2-37109BE6ACC5}" srcOrd="2" destOrd="0" presId="urn:microsoft.com/office/officeart/2005/8/layout/target3"/>
    <dgm:cxn modelId="{A0EAE17B-2B65-42BC-9A60-5CABC361B50C}" type="presParOf" srcId="{963A3835-8EFF-41D5-8904-0CD297DC390A}" destId="{3E16006F-EFE1-4A67-96C1-8B4039A64510}" srcOrd="3" destOrd="0" presId="urn:microsoft.com/office/officeart/2005/8/layout/target3"/>
    <dgm:cxn modelId="{7A15AEE4-82CE-4387-A18F-326744FB08AF}" type="presParOf" srcId="{963A3835-8EFF-41D5-8904-0CD297DC390A}" destId="{FED84AB8-CAF6-4ECA-B669-59A6C428B38C}" srcOrd="4" destOrd="0" presId="urn:microsoft.com/office/officeart/2005/8/layout/target3"/>
    <dgm:cxn modelId="{5A82270A-9018-4C31-A2C0-28309B19DF59}" type="presParOf" srcId="{963A3835-8EFF-41D5-8904-0CD297DC390A}" destId="{E28FA107-B120-49B7-BC8E-D3002C8C2448}" srcOrd="5" destOrd="0" presId="urn:microsoft.com/office/officeart/2005/8/layout/target3"/>
    <dgm:cxn modelId="{B99DB8EB-E39E-4340-8253-EDBA3C1A2650}" type="presParOf" srcId="{963A3835-8EFF-41D5-8904-0CD297DC390A}" destId="{D5B5A5EF-AB45-4A57-B02F-DBC9282FAB4D}" srcOrd="6" destOrd="0" presId="urn:microsoft.com/office/officeart/2005/8/layout/target3"/>
    <dgm:cxn modelId="{0D664ED1-9C05-4C99-9591-A4F72A070F9F}" type="presParOf" srcId="{963A3835-8EFF-41D5-8904-0CD297DC390A}" destId="{DDA6CF50-64D6-41CD-AAED-976FA2076C57}" srcOrd="7" destOrd="0" presId="urn:microsoft.com/office/officeart/2005/8/layout/target3"/>
    <dgm:cxn modelId="{196E677A-71FE-4CF7-8851-3AC8A511A069}" type="presParOf" srcId="{963A3835-8EFF-41D5-8904-0CD297DC390A}" destId="{FE66C1EA-8C5C-40F8-B9B6-9040C8ED6543}" srcOrd="8" destOrd="0" presId="urn:microsoft.com/office/officeart/2005/8/layout/target3"/>
    <dgm:cxn modelId="{524F1DD2-DED1-4E5D-B37E-6653F9B16041}" type="presParOf" srcId="{963A3835-8EFF-41D5-8904-0CD297DC390A}" destId="{DAB1143D-0D6D-4AA0-A7F7-632965950060}" srcOrd="9" destOrd="0" presId="urn:microsoft.com/office/officeart/2005/8/layout/target3"/>
    <dgm:cxn modelId="{5D177606-9B0B-411D-A971-DEC734499829}" type="presParOf" srcId="{963A3835-8EFF-41D5-8904-0CD297DC390A}" destId="{59226D8B-E096-4D70-8ADC-71973B6FCBDF}" srcOrd="10" destOrd="0" presId="urn:microsoft.com/office/officeart/2005/8/layout/target3"/>
    <dgm:cxn modelId="{1391EF2B-F3B9-4CFB-BE9E-3ED319CF845A}" type="presParOf" srcId="{963A3835-8EFF-41D5-8904-0CD297DC390A}" destId="{FEC5023B-56E5-4574-9502-039874786CB2}" srcOrd="11" destOrd="0" presId="urn:microsoft.com/office/officeart/2005/8/layout/target3"/>
    <dgm:cxn modelId="{3CD5F7A2-ADBD-445F-8F33-DDFCE0D6DB64}" type="presParOf" srcId="{963A3835-8EFF-41D5-8904-0CD297DC390A}" destId="{91A15EB6-1FC2-4A38-A7EC-BAB9618152C7}" srcOrd="12" destOrd="0" presId="urn:microsoft.com/office/officeart/2005/8/layout/target3"/>
    <dgm:cxn modelId="{BFB96FC2-6F2C-4721-B927-374E8F4CBE60}" type="presParOf" srcId="{963A3835-8EFF-41D5-8904-0CD297DC390A}" destId="{41983E83-3315-427C-BC88-AE28B653D585}" srcOrd="13" destOrd="0" presId="urn:microsoft.com/office/officeart/2005/8/layout/target3"/>
    <dgm:cxn modelId="{D2714355-24BE-4279-A214-0AD45434E3E2}" type="presParOf" srcId="{963A3835-8EFF-41D5-8904-0CD297DC390A}" destId="{BBE41196-343F-4FEA-BCB9-A7E7FA2836A7}" srcOrd="14" destOrd="0" presId="urn:microsoft.com/office/officeart/2005/8/layout/target3"/>
    <dgm:cxn modelId="{6033B534-6345-4559-9BE6-90A539C5CB82}" type="presParOf" srcId="{963A3835-8EFF-41D5-8904-0CD297DC390A}" destId="{18606B47-766B-4858-A4BB-6D7E63AFD09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257 202,8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0B81E8B2-E67E-483E-BE2D-6EED1DA71F0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53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207,0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1 114,1тыс.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19,0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2815ED7F-5C07-4B2E-A9F5-C0DDA2F3A12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9 440,4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01EADB-74A4-4A46-AC3B-1E1F29CDAC6C}" type="par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938069B-EDE8-41B7-A708-CE011F6F123B}" type="sib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B21437FE-CCE5-410F-8F68-0F36BD4BB2E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23 076,5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6F42B0-3A3C-4DEE-A79B-0E61AD90DD92}" type="parTrans" cxnId="{BEB0B26D-3B23-489F-9EB5-461CC076AD1F}">
      <dgm:prSet/>
      <dgm:spPr/>
    </dgm:pt>
    <dgm:pt modelId="{48E5992C-3918-4A10-96C3-49F8147A85E4}" type="sibTrans" cxnId="{BEB0B26D-3B23-489F-9EB5-461CC076AD1F}">
      <dgm:prSet/>
      <dgm:spPr/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6" custScaleX="101067" custLinFactNeighborX="1380" custLinFactNeighborY="1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6" custLinFactNeighborX="2208" custLinFactNeighborY="3980"/>
      <dgm:spPr/>
      <dgm:t>
        <a:bodyPr/>
        <a:lstStyle/>
        <a:p>
          <a:endParaRPr lang="ru-RU"/>
        </a:p>
      </dgm:t>
    </dgm:pt>
    <dgm:pt modelId="{AA9CCE1E-8BA7-47B4-9968-9FF3F6A68D2B}" type="pres">
      <dgm:prSet presAssocID="{B21437FE-CCE5-410F-8F68-0F36BD4BB2E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2DC46-1168-42BC-80E9-3E7D57E8A64F}" type="pres">
      <dgm:prSet presAssocID="{B21437FE-CCE5-410F-8F68-0F36BD4BB2ED}" presName="accent_3" presStyleCnt="0"/>
      <dgm:spPr/>
    </dgm:pt>
    <dgm:pt modelId="{EEBB4D1A-25CF-4375-9E0A-BF247EBC6627}" type="pres">
      <dgm:prSet presAssocID="{B21437FE-CCE5-410F-8F68-0F36BD4BB2ED}" presName="accentRepeatNode" presStyleLbl="solidFgAcc1" presStyleIdx="2" presStyleCnt="6"/>
      <dgm:spPr/>
    </dgm:pt>
    <dgm:pt modelId="{68679E78-5FCB-43CF-9783-093C60655F8B}" type="pres">
      <dgm:prSet presAssocID="{2815ED7F-5C07-4B2E-A9F5-C0DDA2F3A12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DB6E0-55F9-4298-9916-A60C4BA70E60}" type="pres">
      <dgm:prSet presAssocID="{2815ED7F-5C07-4B2E-A9F5-C0DDA2F3A12D}" presName="accent_4" presStyleCnt="0"/>
      <dgm:spPr/>
    </dgm:pt>
    <dgm:pt modelId="{476526DF-747C-4FDA-AEBF-69A48C7254D0}" type="pres">
      <dgm:prSet presAssocID="{2815ED7F-5C07-4B2E-A9F5-C0DDA2F3A12D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89822CBE-0FD5-475B-A26B-CF6CE91B312A}" type="pres">
      <dgm:prSet presAssocID="{6986C4B9-B145-472D-B5FE-F8225511AC7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6ECF7-6452-4A2B-A3C4-78DDCF09000E}" type="pres">
      <dgm:prSet presAssocID="{6986C4B9-B145-472D-B5FE-F8225511AC7D}" presName="accent_5" presStyleCnt="0"/>
      <dgm:spPr/>
    </dgm:pt>
    <dgm:pt modelId="{7FF197B5-19DF-437E-8EA4-F5EF1D7448A3}" type="pres">
      <dgm:prSet presAssocID="{6986C4B9-B145-472D-B5FE-F8225511AC7D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9AFCB963-D131-4FB8-B267-3B1379C3876E}" type="pres">
      <dgm:prSet presAssocID="{57D1A95B-FCA3-4CCF-BC28-0705EF0DA0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59DD3-FA4A-416F-90CC-D95EC3E71733}" type="pres">
      <dgm:prSet presAssocID="{57D1A95B-FCA3-4CCF-BC28-0705EF0DA074}" presName="accent_6" presStyleCnt="0"/>
      <dgm:spPr/>
    </dgm:pt>
    <dgm:pt modelId="{22575A18-223C-4A93-B3F0-1CA215286AC0}" type="pres">
      <dgm:prSet presAssocID="{57D1A95B-FCA3-4CCF-BC28-0705EF0DA074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02DF88C0-07CE-49E7-91D1-17FD22084D01}" srcId="{F84F6C66-5521-40C2-99FF-C86F056ED85A}" destId="{57D1A95B-FCA3-4CCF-BC28-0705EF0DA074}" srcOrd="5" destOrd="0" parTransId="{1191505A-3AE0-48A1-8DBF-71E3C42AB60A}" sibTransId="{875898E9-CE1B-4FC3-A10D-75A6FED452FD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A12733F-E9AE-4BF9-8B87-079B3FF10231}" srcId="{F84F6C66-5521-40C2-99FF-C86F056ED85A}" destId="{6986C4B9-B145-472D-B5FE-F8225511AC7D}" srcOrd="4" destOrd="0" parTransId="{739FDE78-2533-4329-8AC3-3A63DB680452}" sibTransId="{60A19B1F-4756-4B09-ADE7-D83714F4E966}"/>
    <dgm:cxn modelId="{6A411436-AD4A-4816-A2EA-35C29998E5D5}" type="presOf" srcId="{6986C4B9-B145-472D-B5FE-F8225511AC7D}" destId="{89822CBE-0FD5-475B-A26B-CF6CE91B312A}" srcOrd="0" destOrd="0" presId="urn:microsoft.com/office/officeart/2008/layout/VerticalCurvedList"/>
    <dgm:cxn modelId="{E97748F5-1984-4CE3-810C-DB0F8460335A}" type="presOf" srcId="{57D1A95B-FCA3-4CCF-BC28-0705EF0DA074}" destId="{9AFCB963-D131-4FB8-B267-3B1379C3876E}" srcOrd="0" destOrd="0" presId="urn:microsoft.com/office/officeart/2008/layout/VerticalCurvedList"/>
    <dgm:cxn modelId="{0125DB1F-4689-44FE-9CFC-86E6013DAF29}" type="presOf" srcId="{B21437FE-CCE5-410F-8F68-0F36BD4BB2ED}" destId="{AA9CCE1E-8BA7-47B4-9968-9FF3F6A68D2B}" srcOrd="0" destOrd="0" presId="urn:microsoft.com/office/officeart/2008/layout/VerticalCurvedList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60DB5BC7-8E16-4525-9BEF-AC00C43CCFAE}" srcId="{F84F6C66-5521-40C2-99FF-C86F056ED85A}" destId="{2815ED7F-5C07-4B2E-A9F5-C0DDA2F3A12D}" srcOrd="3" destOrd="0" parTransId="{B501EADB-74A4-4A46-AC3B-1E1F29CDAC6C}" sibTransId="{D938069B-EDE8-41B7-A708-CE011F6F123B}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FF5C2553-A24B-4AF2-8B02-EFBADEF42345}" type="presOf" srcId="{2815ED7F-5C07-4B2E-A9F5-C0DDA2F3A12D}" destId="{68679E78-5FCB-43CF-9783-093C60655F8B}" srcOrd="0" destOrd="0" presId="urn:microsoft.com/office/officeart/2008/layout/VerticalCurvedList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BEB0B26D-3B23-489F-9EB5-461CC076AD1F}" srcId="{F84F6C66-5521-40C2-99FF-C86F056ED85A}" destId="{B21437FE-CCE5-410F-8F68-0F36BD4BB2ED}" srcOrd="2" destOrd="0" parTransId="{116F42B0-3A3C-4DEE-A79B-0E61AD90DD92}" sibTransId="{48E5992C-3918-4A10-96C3-49F8147A85E4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DC8B459D-D9DF-4560-A200-806838DAC25A}" type="presParOf" srcId="{3170B91E-7745-44B8-97A4-A475B63696D5}" destId="{AA9CCE1E-8BA7-47B4-9968-9FF3F6A68D2B}" srcOrd="5" destOrd="0" presId="urn:microsoft.com/office/officeart/2008/layout/VerticalCurvedList"/>
    <dgm:cxn modelId="{0B193C6C-EF30-4638-939D-4A0AA64B50C3}" type="presParOf" srcId="{3170B91E-7745-44B8-97A4-A475B63696D5}" destId="{CBB2DC46-1168-42BC-80E9-3E7D57E8A64F}" srcOrd="6" destOrd="0" presId="urn:microsoft.com/office/officeart/2008/layout/VerticalCurvedList"/>
    <dgm:cxn modelId="{43B4C82D-4FC5-4D5F-8908-12E695237857}" type="presParOf" srcId="{CBB2DC46-1168-42BC-80E9-3E7D57E8A64F}" destId="{EEBB4D1A-25CF-4375-9E0A-BF247EBC6627}" srcOrd="0" destOrd="0" presId="urn:microsoft.com/office/officeart/2008/layout/VerticalCurvedList"/>
    <dgm:cxn modelId="{EDF189D2-7BB9-4CCA-887B-EC04F680C326}" type="presParOf" srcId="{3170B91E-7745-44B8-97A4-A475B63696D5}" destId="{68679E78-5FCB-43CF-9783-093C60655F8B}" srcOrd="7" destOrd="0" presId="urn:microsoft.com/office/officeart/2008/layout/VerticalCurvedList"/>
    <dgm:cxn modelId="{0C92AC60-8F1F-44F9-B5CE-16537BE4DBE7}" type="presParOf" srcId="{3170B91E-7745-44B8-97A4-A475B63696D5}" destId="{4AADB6E0-55F9-4298-9916-A60C4BA70E60}" srcOrd="8" destOrd="0" presId="urn:microsoft.com/office/officeart/2008/layout/VerticalCurvedList"/>
    <dgm:cxn modelId="{2B087366-0416-4B17-99A5-7F3B0DF41FB4}" type="presParOf" srcId="{4AADB6E0-55F9-4298-9916-A60C4BA70E60}" destId="{476526DF-747C-4FDA-AEBF-69A48C7254D0}" srcOrd="0" destOrd="0" presId="urn:microsoft.com/office/officeart/2008/layout/VerticalCurvedList"/>
    <dgm:cxn modelId="{ECC46E9E-F317-4648-84CF-9A3EC75260F6}" type="presParOf" srcId="{3170B91E-7745-44B8-97A4-A475B63696D5}" destId="{89822CBE-0FD5-475B-A26B-CF6CE91B312A}" srcOrd="9" destOrd="0" presId="urn:microsoft.com/office/officeart/2008/layout/VerticalCurvedList"/>
    <dgm:cxn modelId="{191E45CE-AEF1-449B-8E2B-B778651F5524}" type="presParOf" srcId="{3170B91E-7745-44B8-97A4-A475B63696D5}" destId="{D4C6ECF7-6452-4A2B-A3C4-78DDCF09000E}" srcOrd="10" destOrd="0" presId="urn:microsoft.com/office/officeart/2008/layout/VerticalCurvedList"/>
    <dgm:cxn modelId="{ED4E1F5D-F94B-4DE6-B628-ADF390810EE1}" type="presParOf" srcId="{D4C6ECF7-6452-4A2B-A3C4-78DDCF09000E}" destId="{7FF197B5-19DF-437E-8EA4-F5EF1D7448A3}" srcOrd="0" destOrd="0" presId="urn:microsoft.com/office/officeart/2008/layout/VerticalCurvedList"/>
    <dgm:cxn modelId="{8D4D4798-B01C-4AF7-8A10-A84840A432EF}" type="presParOf" srcId="{3170B91E-7745-44B8-97A4-A475B63696D5}" destId="{9AFCB963-D131-4FB8-B267-3B1379C3876E}" srcOrd="11" destOrd="0" presId="urn:microsoft.com/office/officeart/2008/layout/VerticalCurvedList"/>
    <dgm:cxn modelId="{7225AF6E-60CA-4ADA-8872-DB1E38E42796}" type="presParOf" srcId="{3170B91E-7745-44B8-97A4-A475B63696D5}" destId="{48359DD3-FA4A-416F-90CC-D95EC3E71733}" srcOrd="12" destOrd="0" presId="urn:microsoft.com/office/officeart/2008/layout/VerticalCurvedList"/>
    <dgm:cxn modelId="{0514B043-AA02-48FE-AE5D-8F01FBC07B19}" type="presParOf" srcId="{48359DD3-FA4A-416F-90CC-D95EC3E71733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30B3A-C4F8-4EC6-8EA4-5753C35FC2E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6 523,0 тыс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2 237,7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678C995-4796-4396-A4B9-CBFBF977C27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633,0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979F80-664D-409F-8156-F6A53063E4C6}" type="par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EE69CA6-255F-4562-BF96-1129304495E1}" type="sib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528276B-DE6A-466B-872E-9FFF419418F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24 908,3 тыс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16D8C7-316A-491B-9EE5-3D15DA2EC3FD}" type="par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1CBC224-4EBC-4170-9C71-98C50133E661}" type="sib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B05BCF7-3AAC-47F4-A3BD-FB51C00B789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8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195,4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0FBBB0-6D54-4822-B7FA-0372503D3DEF}" type="parTrans" cxnId="{59F3D217-83EB-45D4-A643-1229BE00F62E}">
      <dgm:prSet/>
      <dgm:spPr/>
      <dgm:t>
        <a:bodyPr/>
        <a:lstStyle/>
        <a:p>
          <a:endParaRPr lang="ru-RU"/>
        </a:p>
      </dgm:t>
    </dgm:pt>
    <dgm:pt modelId="{849C4A93-60DD-4B29-8AAD-1C66FE29F739}" type="sibTrans" cxnId="{59F3D217-83EB-45D4-A643-1229BE00F62E}">
      <dgm:prSet/>
      <dgm:spPr/>
      <dgm:t>
        <a:bodyPr/>
        <a:lstStyle/>
        <a:p>
          <a:endParaRPr lang="ru-RU"/>
        </a:p>
      </dgm:t>
    </dgm:pt>
    <dgm:pt modelId="{53B0B4D8-CCD8-45C5-91EE-36E4847CE8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82,5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29AF9F-AEE3-43D5-B7A1-97C8D0556406}" type="parTrans" cxnId="{ADDA18CF-769F-44AF-996C-F21D4CE9058E}">
      <dgm:prSet/>
      <dgm:spPr/>
      <dgm:t>
        <a:bodyPr/>
        <a:lstStyle/>
        <a:p>
          <a:endParaRPr lang="ru-RU"/>
        </a:p>
      </dgm:t>
    </dgm:pt>
    <dgm:pt modelId="{D71A760A-9E5B-4981-901C-75694F769644}" type="sibTrans" cxnId="{ADDA18CF-769F-44AF-996C-F21D4CE905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6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</dgm:pt>
    <dgm:pt modelId="{566083D9-89B6-435D-846D-36DACD77A22D}" type="pres">
      <dgm:prSet presAssocID="{F84F6C66-5521-40C2-99FF-C86F056ED85A}" presName="dstNode" presStyleLbl="node1" presStyleIdx="0" presStyleCnt="6"/>
      <dgm:spPr/>
    </dgm:pt>
    <dgm:pt modelId="{286C3E9D-37B6-4091-B940-C72C7EB043F6}" type="pres">
      <dgm:prSet presAssocID="{2528276B-DE6A-466B-872E-9FFF419418FA}" presName="text_1" presStyleLbl="node1" presStyleIdx="0" presStyleCnt="6" custScaleX="97260" custScaleY="119463" custLinFactNeighborX="6526" custLinFactNeighborY="-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5EAF-7F0B-43E9-A4E4-905B6BDD2072}" type="pres">
      <dgm:prSet presAssocID="{2528276B-DE6A-466B-872E-9FFF419418FA}" presName="accent_1" presStyleCnt="0"/>
      <dgm:spPr/>
    </dgm:pt>
    <dgm:pt modelId="{55455E02-F49A-458F-9ACC-1718D8D45F00}" type="pres">
      <dgm:prSet presAssocID="{2528276B-DE6A-466B-872E-9FFF419418FA}" presName="accentRepeatNode" presStyleLbl="solidFgAcc1" presStyleIdx="0" presStyleCnt="6" custLinFactNeighborX="26396" custLinFactNeighborY="1792"/>
      <dgm:spPr/>
    </dgm:pt>
    <dgm:pt modelId="{7D31B7A9-4B07-4470-896E-A1626929347B}" type="pres">
      <dgm:prSet presAssocID="{2B05BCF7-3AAC-47F4-A3BD-FB51C00B789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5F21C-A8DF-4BE0-A611-1A23CA69511F}" type="pres">
      <dgm:prSet presAssocID="{2B05BCF7-3AAC-47F4-A3BD-FB51C00B789E}" presName="accent_2" presStyleCnt="0"/>
      <dgm:spPr/>
    </dgm:pt>
    <dgm:pt modelId="{34A4C31D-3746-431C-8D59-28391305E069}" type="pres">
      <dgm:prSet presAssocID="{2B05BCF7-3AAC-47F4-A3BD-FB51C00B789E}" presName="accentRepeatNode" presStyleLbl="solidFgAcc1" presStyleIdx="1" presStyleCnt="6"/>
      <dgm:spPr/>
    </dgm:pt>
    <dgm:pt modelId="{C4366844-5D70-47CC-8F2D-622A3F956373}" type="pres">
      <dgm:prSet presAssocID="{FEE30B3A-C4F8-4EC6-8EA4-5753C35FC2EA}" presName="text_3" presStyleLbl="node1" presStyleIdx="2" presStyleCnt="6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C040-BAFB-4C0E-B877-EB0501A0F5AA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6"/>
      <dgm:spPr/>
    </dgm:pt>
    <dgm:pt modelId="{C923594B-622C-4AAA-B00F-1961072950D7}" type="pres">
      <dgm:prSet presAssocID="{6986C4B9-B145-472D-B5FE-F8225511AC7D}" presName="text_4" presStyleLbl="node1" presStyleIdx="3" presStyleCnt="6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46DCD-294C-4E09-88DD-50908AF0A420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6"/>
      <dgm:spPr/>
    </dgm:pt>
    <dgm:pt modelId="{7C3813A0-B8F6-4EF9-A9D5-093D1AEB0CA1}" type="pres">
      <dgm:prSet presAssocID="{8678C995-4796-4396-A4B9-CBFBF977C272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F1EC8-1E12-4589-8004-E413AF65FE5C}" type="pres">
      <dgm:prSet presAssocID="{8678C995-4796-4396-A4B9-CBFBF977C272}" presName="accent_5" presStyleCnt="0"/>
      <dgm:spPr/>
    </dgm:pt>
    <dgm:pt modelId="{40BF02B9-9F94-4357-980E-8F3E7121E9A6}" type="pres">
      <dgm:prSet presAssocID="{8678C995-4796-4396-A4B9-CBFBF977C272}" presName="accentRepeatNode" presStyleLbl="solidFgAcc1" presStyleIdx="4" presStyleCnt="6"/>
      <dgm:spPr/>
    </dgm:pt>
    <dgm:pt modelId="{08263B5E-5746-4767-B882-5746FCD45AA7}" type="pres">
      <dgm:prSet presAssocID="{53B0B4D8-CCD8-45C5-91EE-36E4847CE858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BFB70-2C80-4F06-8024-A0F41BD86064}" type="pres">
      <dgm:prSet presAssocID="{53B0B4D8-CCD8-45C5-91EE-36E4847CE858}" presName="accent_6" presStyleCnt="0"/>
      <dgm:spPr/>
    </dgm:pt>
    <dgm:pt modelId="{250C04FA-2EB6-44AF-8246-70079309B7DD}" type="pres">
      <dgm:prSet presAssocID="{53B0B4D8-CCD8-45C5-91EE-36E4847CE858}" presName="accentRepeatNode" presStyleLbl="solidFgAcc1" presStyleIdx="5" presStyleCnt="6"/>
      <dgm:spPr/>
    </dgm:pt>
  </dgm:ptLst>
  <dgm:cxnLst>
    <dgm:cxn modelId="{4D5DCF47-46B4-461D-9D91-86A519DAFBF6}" type="presOf" srcId="{2B05BCF7-3AAC-47F4-A3BD-FB51C00B789E}" destId="{7D31B7A9-4B07-4470-896E-A1626929347B}" srcOrd="0" destOrd="0" presId="urn:microsoft.com/office/officeart/2008/layout/VerticalCurvedList"/>
    <dgm:cxn modelId="{B856117C-04E1-4BA1-9B79-FD6089DE2C11}" type="presOf" srcId="{C1CBC224-4EBC-4170-9C71-98C50133E661}" destId="{30C4D84D-83B0-4115-B1BA-BB76086E6A0A}" srcOrd="0" destOrd="0" presId="urn:microsoft.com/office/officeart/2008/layout/VerticalCurvedList"/>
    <dgm:cxn modelId="{78BA1611-E491-4123-BAF7-D10448407031}" type="presOf" srcId="{8678C995-4796-4396-A4B9-CBFBF977C272}" destId="{7C3813A0-B8F6-4EF9-A9D5-093D1AEB0CA1}" srcOrd="0" destOrd="0" presId="urn:microsoft.com/office/officeart/2008/layout/VerticalCurvedList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B457C16C-024D-486D-A4B8-16E4F0D9310D}" type="presOf" srcId="{2528276B-DE6A-466B-872E-9FFF419418FA}" destId="{286C3E9D-37B6-4091-B940-C72C7EB043F6}" srcOrd="0" destOrd="0" presId="urn:microsoft.com/office/officeart/2008/layout/VerticalCurvedList"/>
    <dgm:cxn modelId="{59F3D217-83EB-45D4-A643-1229BE00F62E}" srcId="{F84F6C66-5521-40C2-99FF-C86F056ED85A}" destId="{2B05BCF7-3AAC-47F4-A3BD-FB51C00B789E}" srcOrd="1" destOrd="0" parTransId="{CE0FBBB0-6D54-4822-B7FA-0372503D3DEF}" sibTransId="{849C4A93-60DD-4B29-8AAD-1C66FE29F739}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00B3C519-7898-49CD-8D60-D3CCFF15DF15}" type="presOf" srcId="{FEE30B3A-C4F8-4EC6-8EA4-5753C35FC2EA}" destId="{C4366844-5D70-47CC-8F2D-622A3F956373}" srcOrd="0" destOrd="0" presId="urn:microsoft.com/office/officeart/2008/layout/VerticalCurvedList"/>
    <dgm:cxn modelId="{92A0834A-AB9B-4614-A974-307BB76A966C}" type="presOf" srcId="{6986C4B9-B145-472D-B5FE-F8225511AC7D}" destId="{C923594B-622C-4AAA-B00F-1961072950D7}" srcOrd="0" destOrd="0" presId="urn:microsoft.com/office/officeart/2008/layout/VerticalCurvedList"/>
    <dgm:cxn modelId="{3BB5F01D-973D-47C3-A94D-2B7D03D48391}" srcId="{F84F6C66-5521-40C2-99FF-C86F056ED85A}" destId="{8678C995-4796-4396-A4B9-CBFBF977C272}" srcOrd="4" destOrd="0" parTransId="{19979F80-664D-409F-8156-F6A53063E4C6}" sibTransId="{3EE69CA6-255F-4562-BF96-1129304495E1}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DA5ADEE2-A986-4034-AD6C-3E5A54F59532}" srcId="{F84F6C66-5521-40C2-99FF-C86F056ED85A}" destId="{2528276B-DE6A-466B-872E-9FFF419418FA}" srcOrd="0" destOrd="0" parTransId="{8116D8C7-316A-491B-9EE5-3D15DA2EC3FD}" sibTransId="{C1CBC224-4EBC-4170-9C71-98C50133E661}"/>
    <dgm:cxn modelId="{ADDA18CF-769F-44AF-996C-F21D4CE9058E}" srcId="{F84F6C66-5521-40C2-99FF-C86F056ED85A}" destId="{53B0B4D8-CCD8-45C5-91EE-36E4847CE858}" srcOrd="5" destOrd="0" parTransId="{8629AF9F-AEE3-43D5-B7A1-97C8D0556406}" sibTransId="{D71A760A-9E5B-4981-901C-75694F769644}"/>
    <dgm:cxn modelId="{F4822C2C-9F8C-4F55-9BB3-9CBC63621A02}" type="presOf" srcId="{53B0B4D8-CCD8-45C5-91EE-36E4847CE858}" destId="{08263B5E-5746-4767-B882-5746FCD45AA7}" srcOrd="0" destOrd="0" presId="urn:microsoft.com/office/officeart/2008/layout/VerticalCurvedList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437DB370-14A2-41B5-BB5C-6CFF6236004E}" type="presParOf" srcId="{3170B91E-7745-44B8-97A4-A475B63696D5}" destId="{286C3E9D-37B6-4091-B940-C72C7EB043F6}" srcOrd="1" destOrd="0" presId="urn:microsoft.com/office/officeart/2008/layout/VerticalCurvedList"/>
    <dgm:cxn modelId="{15B17765-2EBC-41AB-A798-F8F34FDD6B59}" type="presParOf" srcId="{3170B91E-7745-44B8-97A4-A475B63696D5}" destId="{602E5EAF-7F0B-43E9-A4E4-905B6BDD2072}" srcOrd="2" destOrd="0" presId="urn:microsoft.com/office/officeart/2008/layout/VerticalCurvedList"/>
    <dgm:cxn modelId="{F9CE79A7-1EB4-4EC9-8BBE-191C6E106D7E}" type="presParOf" srcId="{602E5EAF-7F0B-43E9-A4E4-905B6BDD2072}" destId="{55455E02-F49A-458F-9ACC-1718D8D45F00}" srcOrd="0" destOrd="0" presId="urn:microsoft.com/office/officeart/2008/layout/VerticalCurvedList"/>
    <dgm:cxn modelId="{467C09FC-22CA-4C7E-A805-D5133FCC1BB8}" type="presParOf" srcId="{3170B91E-7745-44B8-97A4-A475B63696D5}" destId="{7D31B7A9-4B07-4470-896E-A1626929347B}" srcOrd="3" destOrd="0" presId="urn:microsoft.com/office/officeart/2008/layout/VerticalCurvedList"/>
    <dgm:cxn modelId="{50D57208-64FD-42F7-82F2-B27573559434}" type="presParOf" srcId="{3170B91E-7745-44B8-97A4-A475B63696D5}" destId="{A205F21C-A8DF-4BE0-A611-1A23CA69511F}" srcOrd="4" destOrd="0" presId="urn:microsoft.com/office/officeart/2008/layout/VerticalCurvedList"/>
    <dgm:cxn modelId="{813F2343-341A-4F9B-A096-A60CDCF96A4D}" type="presParOf" srcId="{A205F21C-A8DF-4BE0-A611-1A23CA69511F}" destId="{34A4C31D-3746-431C-8D59-28391305E069}" srcOrd="0" destOrd="0" presId="urn:microsoft.com/office/officeart/2008/layout/VerticalCurvedList"/>
    <dgm:cxn modelId="{F417F009-B679-48CB-936A-2CE4A29190CC}" type="presParOf" srcId="{3170B91E-7745-44B8-97A4-A475B63696D5}" destId="{C4366844-5D70-47CC-8F2D-622A3F956373}" srcOrd="5" destOrd="0" presId="urn:microsoft.com/office/officeart/2008/layout/VerticalCurvedList"/>
    <dgm:cxn modelId="{08790DA6-31A7-47BA-97AF-1D036187CB53}" type="presParOf" srcId="{3170B91E-7745-44B8-97A4-A475B63696D5}" destId="{729DC040-BAFB-4C0E-B877-EB0501A0F5AA}" srcOrd="6" destOrd="0" presId="urn:microsoft.com/office/officeart/2008/layout/VerticalCurvedList"/>
    <dgm:cxn modelId="{F1D49A2B-BFDE-4A2B-B38B-12F9600699B1}" type="presParOf" srcId="{729DC040-BAFB-4C0E-B877-EB0501A0F5AA}" destId="{666F0470-AA64-4EAB-A3C2-C237F6CC60A4}" srcOrd="0" destOrd="0" presId="urn:microsoft.com/office/officeart/2008/layout/VerticalCurvedList"/>
    <dgm:cxn modelId="{1D353B26-3BA1-4B9C-A901-B4E5CC8D4E47}" type="presParOf" srcId="{3170B91E-7745-44B8-97A4-A475B63696D5}" destId="{C923594B-622C-4AAA-B00F-1961072950D7}" srcOrd="7" destOrd="0" presId="urn:microsoft.com/office/officeart/2008/layout/VerticalCurvedList"/>
    <dgm:cxn modelId="{AFFDC104-5F3A-459F-ADCF-86D4A8F285A1}" type="presParOf" srcId="{3170B91E-7745-44B8-97A4-A475B63696D5}" destId="{04C46DCD-294C-4E09-88DD-50908AF0A420}" srcOrd="8" destOrd="0" presId="urn:microsoft.com/office/officeart/2008/layout/VerticalCurvedList"/>
    <dgm:cxn modelId="{D3F3192C-5750-4A9C-97A5-E16DEC037BFF}" type="presParOf" srcId="{04C46DCD-294C-4E09-88DD-50908AF0A420}" destId="{7FF197B5-19DF-437E-8EA4-F5EF1D7448A3}" srcOrd="0" destOrd="0" presId="urn:microsoft.com/office/officeart/2008/layout/VerticalCurvedList"/>
    <dgm:cxn modelId="{C1A2F228-908E-426C-8C9E-6ADAC39F5D80}" type="presParOf" srcId="{3170B91E-7745-44B8-97A4-A475B63696D5}" destId="{7C3813A0-B8F6-4EF9-A9D5-093D1AEB0CA1}" srcOrd="9" destOrd="0" presId="urn:microsoft.com/office/officeart/2008/layout/VerticalCurvedList"/>
    <dgm:cxn modelId="{01C1B4D0-8D79-4589-B9CA-270EB5E91277}" type="presParOf" srcId="{3170B91E-7745-44B8-97A4-A475B63696D5}" destId="{D26F1EC8-1E12-4589-8004-E413AF65FE5C}" srcOrd="10" destOrd="0" presId="urn:microsoft.com/office/officeart/2008/layout/VerticalCurvedList"/>
    <dgm:cxn modelId="{113A3138-CC7F-4215-A5C3-DF5FB1C909DA}" type="presParOf" srcId="{D26F1EC8-1E12-4589-8004-E413AF65FE5C}" destId="{40BF02B9-9F94-4357-980E-8F3E7121E9A6}" srcOrd="0" destOrd="0" presId="urn:microsoft.com/office/officeart/2008/layout/VerticalCurvedList"/>
    <dgm:cxn modelId="{5C1AFA55-B251-4106-9902-5F126CE0485E}" type="presParOf" srcId="{3170B91E-7745-44B8-97A4-A475B63696D5}" destId="{08263B5E-5746-4767-B882-5746FCD45AA7}" srcOrd="11" destOrd="0" presId="urn:microsoft.com/office/officeart/2008/layout/VerticalCurvedList"/>
    <dgm:cxn modelId="{28165709-474B-4920-8C0E-69992327F13F}" type="presParOf" srcId="{3170B91E-7745-44B8-97A4-A475B63696D5}" destId="{6A8BFB70-2C80-4F06-8024-A0F41BD86064}" srcOrd="12" destOrd="0" presId="urn:microsoft.com/office/officeart/2008/layout/VerticalCurvedList"/>
    <dgm:cxn modelId="{9D1FBA26-4757-4118-AFDF-55836BB6F3EF}" type="presParOf" srcId="{6A8BFB70-2C80-4F06-8024-A0F41BD86064}" destId="{250C04FA-2EB6-44AF-8246-70079309B7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120,0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         3 141,6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105,0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F01EF08-2799-4C6A-929A-2A15551D8D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14,1 тыс. рублей;  доплата к пенсии муниципальных служащих 566,2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72E44ED-20D6-43BA-8BFB-3D49339C098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6 374,8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DCCDF0-352F-4595-829A-4603F3C4EC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5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462,7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выплата пособия при устройстве опекаемых детей в семью 2 484,3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6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</dgm:pt>
    <dgm:pt modelId="{566083D9-89B6-435D-846D-36DACD77A22D}" type="pres">
      <dgm:prSet presAssocID="{F84F6C66-5521-40C2-99FF-C86F056ED85A}" presName="dstNode" presStyleLbl="node1" presStyleIdx="0" presStyleCnt="6"/>
      <dgm:spPr/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6"/>
      <dgm:spPr/>
    </dgm:pt>
    <dgm:pt modelId="{6D8C2A91-E19F-463D-BD24-AB9142C0ABED}" type="pres">
      <dgm:prSet presAssocID="{6986C4B9-B145-472D-B5FE-F8225511AC7D}" presName="text_2" presStyleLbl="node1" presStyleIdx="1" presStyleCnt="6" custLinFactNeighborX="787" custLinFactNeighborY="1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53EA5-A45D-491F-AA72-02A8019248CE}" type="pres">
      <dgm:prSet presAssocID="{6986C4B9-B145-472D-B5FE-F8225511AC7D}" presName="accent_2" presStyleCnt="0"/>
      <dgm:spPr/>
    </dgm:pt>
    <dgm:pt modelId="{7FF197B5-19DF-437E-8EA4-F5EF1D7448A3}" type="pres">
      <dgm:prSet presAssocID="{6986C4B9-B145-472D-B5FE-F8225511AC7D}" presName="accentRepeatNode" presStyleLbl="solidFgAcc1" presStyleIdx="1" presStyleCnt="6"/>
      <dgm:spPr/>
    </dgm:pt>
    <dgm:pt modelId="{516DD1F4-A210-4170-91D2-7E7F9DCC880D}" type="pres">
      <dgm:prSet presAssocID="{57D1A95B-FCA3-4CCF-BC28-0705EF0DA07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040A0-D0FE-4D55-B1B6-846EE577A400}" type="pres">
      <dgm:prSet presAssocID="{57D1A95B-FCA3-4CCF-BC28-0705EF0DA074}" presName="accent_3" presStyleCnt="0"/>
      <dgm:spPr/>
    </dgm:pt>
    <dgm:pt modelId="{22575A18-223C-4A93-B3F0-1CA215286AC0}" type="pres">
      <dgm:prSet presAssocID="{57D1A95B-FCA3-4CCF-BC28-0705EF0DA074}" presName="accentRepeatNode" presStyleLbl="solidFgAcc1" presStyleIdx="2" presStyleCnt="6"/>
      <dgm:spPr/>
    </dgm:pt>
    <dgm:pt modelId="{FFB87230-A43F-4ADE-AA01-F0A3AFAA6F65}" type="pres">
      <dgm:prSet presAssocID="{AF01EF08-2799-4C6A-929A-2A15551D8D32}" presName="text_4" presStyleLbl="node1" presStyleIdx="3" presStyleCnt="6" custScaleY="149886" custLinFactNeighborX="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36DD9-5FA3-413F-B45E-60A64B3D0AAD}" type="pres">
      <dgm:prSet presAssocID="{AF01EF08-2799-4C6A-929A-2A15551D8D32}" presName="accent_4" presStyleCnt="0"/>
      <dgm:spPr/>
    </dgm:pt>
    <dgm:pt modelId="{AEA2F258-E6EB-4F32-89BB-D45632EC2648}" type="pres">
      <dgm:prSet presAssocID="{AF01EF08-2799-4C6A-929A-2A15551D8D32}" presName="accentRepeatNode" presStyleLbl="solidFgAcc1" presStyleIdx="3" presStyleCnt="6"/>
      <dgm:spPr/>
    </dgm:pt>
    <dgm:pt modelId="{C9F3000D-81A3-4133-ACCB-CC43B086927C}" type="pres">
      <dgm:prSet presAssocID="{A72E44ED-20D6-43BA-8BFB-3D49339C098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264E3-A62B-402D-97D0-CE4F9EF248C7}" type="pres">
      <dgm:prSet presAssocID="{A72E44ED-20D6-43BA-8BFB-3D49339C0985}" presName="accent_5" presStyleCnt="0"/>
      <dgm:spPr/>
    </dgm:pt>
    <dgm:pt modelId="{C7062D9B-4A87-46F0-8AA9-37927D866D8E}" type="pres">
      <dgm:prSet presAssocID="{A72E44ED-20D6-43BA-8BFB-3D49339C0985}" presName="accentRepeatNode" presStyleLbl="solidFgAcc1" presStyleIdx="4" presStyleCnt="6"/>
      <dgm:spPr/>
    </dgm:pt>
    <dgm:pt modelId="{6B199D4B-ED6D-41D8-96F2-5E5C719FEC3E}" type="pres">
      <dgm:prSet presAssocID="{C7DCCDF0-352F-4595-829A-4603F3C4EC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75861-1759-4098-A633-B6E3FBA9A330}" type="pres">
      <dgm:prSet presAssocID="{C7DCCDF0-352F-4595-829A-4603F3C4EC74}" presName="accent_6" presStyleCnt="0"/>
      <dgm:spPr/>
    </dgm:pt>
    <dgm:pt modelId="{EDEB7342-95E5-451F-BEA3-9E3A2F970986}" type="pres">
      <dgm:prSet presAssocID="{C7DCCDF0-352F-4595-829A-4603F3C4EC74}" presName="accentRepeatNode" presStyleLbl="solidFgAcc1" presStyleIdx="5" presStyleCnt="6"/>
      <dgm:spPr/>
    </dgm:pt>
  </dgm:ptLst>
  <dgm:cxnLst>
    <dgm:cxn modelId="{5DC86CE3-6FBC-4527-83B1-C83DE95D1261}" type="presOf" srcId="{A72E44ED-20D6-43BA-8BFB-3D49339C0985}" destId="{C9F3000D-81A3-4133-ACCB-CC43B086927C}" srcOrd="0" destOrd="0" presId="urn:microsoft.com/office/officeart/2008/layout/VerticalCurvedList"/>
    <dgm:cxn modelId="{79A8392E-8D75-495D-B09C-4591DB89DA3E}" type="presOf" srcId="{6986C4B9-B145-472D-B5FE-F8225511AC7D}" destId="{6D8C2A91-E19F-463D-BD24-AB9142C0ABED}" srcOrd="0" destOrd="0" presId="urn:microsoft.com/office/officeart/2008/layout/VerticalCurvedList"/>
    <dgm:cxn modelId="{02DF88C0-07CE-49E7-91D1-17FD22084D01}" srcId="{F84F6C66-5521-40C2-99FF-C86F056ED85A}" destId="{57D1A95B-FCA3-4CCF-BC28-0705EF0DA074}" srcOrd="2" destOrd="0" parTransId="{1191505A-3AE0-48A1-8DBF-71E3C42AB60A}" sibTransId="{875898E9-CE1B-4FC3-A10D-75A6FED452FD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A12733F-E9AE-4BF9-8B87-079B3FF10231}" srcId="{F84F6C66-5521-40C2-99FF-C86F056ED85A}" destId="{6986C4B9-B145-472D-B5FE-F8225511AC7D}" srcOrd="1" destOrd="0" parTransId="{739FDE78-2533-4329-8AC3-3A63DB680452}" sibTransId="{60A19B1F-4756-4B09-ADE7-D83714F4E966}"/>
    <dgm:cxn modelId="{56491A57-B091-4F3C-8DEF-2F9DFA8F78A9}" type="presOf" srcId="{AF01EF08-2799-4C6A-929A-2A15551D8D32}" destId="{FFB87230-A43F-4ADE-AA01-F0A3AFAA6F65}" srcOrd="0" destOrd="0" presId="urn:microsoft.com/office/officeart/2008/layout/VerticalCurvedList"/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B2F46F6A-3B4D-430F-8D80-2964926EBE63}" type="presOf" srcId="{57D1A95B-FCA3-4CCF-BC28-0705EF0DA074}" destId="{516DD1F4-A210-4170-91D2-7E7F9DCC880D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4F6FC983-8B0B-4BA3-BC75-B9742F5FCCEE}" type="presOf" srcId="{A42DB187-3135-4C98-9D1D-37EECE5C3DAA}" destId="{854879FE-BE8F-4624-AAD6-7DAD88595B55}" srcOrd="0" destOrd="0" presId="urn:microsoft.com/office/officeart/2008/layout/VerticalCurvedList"/>
    <dgm:cxn modelId="{D49B0FDF-1DCE-407D-B3D6-087A057D1B9A}" type="presOf" srcId="{6AB27FEB-6B46-4226-A3D0-F39ED297C4D3}" destId="{30C4D84D-83B0-4115-B1BA-BB76086E6A0A}" srcOrd="0" destOrd="0" presId="urn:microsoft.com/office/officeart/2008/layout/VerticalCurvedList"/>
    <dgm:cxn modelId="{323C8A49-5514-44AC-8783-F69B78E869B3}" type="presOf" srcId="{C7DCCDF0-352F-4595-829A-4603F3C4EC74}" destId="{6B199D4B-ED6D-41D8-96F2-5E5C719FEC3E}" srcOrd="0" destOrd="0" presId="urn:microsoft.com/office/officeart/2008/layout/VerticalCurvedList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2EC07893-FD04-4ECF-9AF9-49E4B8699D42}" type="presParOf" srcId="{3170B91E-7745-44B8-97A4-A475B63696D5}" destId="{854879FE-BE8F-4624-AAD6-7DAD88595B55}" srcOrd="1" destOrd="0" presId="urn:microsoft.com/office/officeart/2008/layout/VerticalCurvedList"/>
    <dgm:cxn modelId="{0FE594E0-FEB8-4A81-A7A7-0D06AEA9B011}" type="presParOf" srcId="{3170B91E-7745-44B8-97A4-A475B63696D5}" destId="{576EA7A6-9687-48F0-B5E9-2EC6C67105D3}" srcOrd="2" destOrd="0" presId="urn:microsoft.com/office/officeart/2008/layout/VerticalCurvedList"/>
    <dgm:cxn modelId="{464EAF40-3C2D-4093-AEF1-E3D624B16284}" type="presParOf" srcId="{576EA7A6-9687-48F0-B5E9-2EC6C67105D3}" destId="{2CC09460-0385-4576-B212-932E023A1EEB}" srcOrd="0" destOrd="0" presId="urn:microsoft.com/office/officeart/2008/layout/VerticalCurvedList"/>
    <dgm:cxn modelId="{75047D52-5A45-45DC-ABD3-698C32EB23C6}" type="presParOf" srcId="{3170B91E-7745-44B8-97A4-A475B63696D5}" destId="{6D8C2A91-E19F-463D-BD24-AB9142C0ABED}" srcOrd="3" destOrd="0" presId="urn:microsoft.com/office/officeart/2008/layout/VerticalCurvedList"/>
    <dgm:cxn modelId="{F4D23DBD-4551-4A24-9E4F-7FA30BF47DA1}" type="presParOf" srcId="{3170B91E-7745-44B8-97A4-A475B63696D5}" destId="{70753EA5-A45D-491F-AA72-02A8019248CE}" srcOrd="4" destOrd="0" presId="urn:microsoft.com/office/officeart/2008/layout/VerticalCurvedList"/>
    <dgm:cxn modelId="{EA7407E6-EFB7-42FE-9C56-6E722191279D}" type="presParOf" srcId="{70753EA5-A45D-491F-AA72-02A8019248CE}" destId="{7FF197B5-19DF-437E-8EA4-F5EF1D7448A3}" srcOrd="0" destOrd="0" presId="urn:microsoft.com/office/officeart/2008/layout/VerticalCurvedList"/>
    <dgm:cxn modelId="{98F8CEF0-E808-41BC-BF98-5830FF3BFE1A}" type="presParOf" srcId="{3170B91E-7745-44B8-97A4-A475B63696D5}" destId="{516DD1F4-A210-4170-91D2-7E7F9DCC880D}" srcOrd="5" destOrd="0" presId="urn:microsoft.com/office/officeart/2008/layout/VerticalCurvedList"/>
    <dgm:cxn modelId="{8DE33EDC-9F8B-4C99-9F80-F28500722B14}" type="presParOf" srcId="{3170B91E-7745-44B8-97A4-A475B63696D5}" destId="{6C1040A0-D0FE-4D55-B1B6-846EE577A400}" srcOrd="6" destOrd="0" presId="urn:microsoft.com/office/officeart/2008/layout/VerticalCurvedList"/>
    <dgm:cxn modelId="{E99A6790-DCEB-45AA-A5CB-55F8B9DE2FFC}" type="presParOf" srcId="{6C1040A0-D0FE-4D55-B1B6-846EE577A400}" destId="{22575A18-223C-4A93-B3F0-1CA215286AC0}" srcOrd="0" destOrd="0" presId="urn:microsoft.com/office/officeart/2008/layout/VerticalCurvedList"/>
    <dgm:cxn modelId="{1B70F581-3359-41B1-8E39-CE44E2BCB0B6}" type="presParOf" srcId="{3170B91E-7745-44B8-97A4-A475B63696D5}" destId="{FFB87230-A43F-4ADE-AA01-F0A3AFAA6F65}" srcOrd="7" destOrd="0" presId="urn:microsoft.com/office/officeart/2008/layout/VerticalCurvedList"/>
    <dgm:cxn modelId="{99F3819F-A493-4C2C-A6BD-439824049E95}" type="presParOf" srcId="{3170B91E-7745-44B8-97A4-A475B63696D5}" destId="{C8D36DD9-5FA3-413F-B45E-60A64B3D0AAD}" srcOrd="8" destOrd="0" presId="urn:microsoft.com/office/officeart/2008/layout/VerticalCurvedList"/>
    <dgm:cxn modelId="{D4A2C4EF-918B-41D6-858F-3EC15873E1B2}" type="presParOf" srcId="{C8D36DD9-5FA3-413F-B45E-60A64B3D0AAD}" destId="{AEA2F258-E6EB-4F32-89BB-D45632EC2648}" srcOrd="0" destOrd="0" presId="urn:microsoft.com/office/officeart/2008/layout/VerticalCurvedList"/>
    <dgm:cxn modelId="{A7D5D66B-3F9A-4A49-9BE5-5694BDBBB225}" type="presParOf" srcId="{3170B91E-7745-44B8-97A4-A475B63696D5}" destId="{C9F3000D-81A3-4133-ACCB-CC43B086927C}" srcOrd="9" destOrd="0" presId="urn:microsoft.com/office/officeart/2008/layout/VerticalCurvedList"/>
    <dgm:cxn modelId="{7D044052-9A3E-479B-821E-236D631F1A34}" type="presParOf" srcId="{3170B91E-7745-44B8-97A4-A475B63696D5}" destId="{6DD264E3-A62B-402D-97D0-CE4F9EF248C7}" srcOrd="10" destOrd="0" presId="urn:microsoft.com/office/officeart/2008/layout/VerticalCurvedList"/>
    <dgm:cxn modelId="{68B382DA-8282-472A-BCB1-6926635630D6}" type="presParOf" srcId="{6DD264E3-A62B-402D-97D0-CE4F9EF248C7}" destId="{C7062D9B-4A87-46F0-8AA9-37927D866D8E}" srcOrd="0" destOrd="0" presId="urn:microsoft.com/office/officeart/2008/layout/VerticalCurvedList"/>
    <dgm:cxn modelId="{137A58EB-BC0F-4DB5-846C-5384D39648DE}" type="presParOf" srcId="{3170B91E-7745-44B8-97A4-A475B63696D5}" destId="{6B199D4B-ED6D-41D8-96F2-5E5C719FEC3E}" srcOrd="11" destOrd="0" presId="urn:microsoft.com/office/officeart/2008/layout/VerticalCurvedList"/>
    <dgm:cxn modelId="{3A972764-4E3E-4C38-AC6B-7FDA4DF43EAE}" type="presParOf" srcId="{3170B91E-7745-44B8-97A4-A475B63696D5}" destId="{65A75861-1759-4098-A633-B6E3FBA9A330}" srcOrd="12" destOrd="0" presId="urn:microsoft.com/office/officeart/2008/layout/VerticalCurvedList"/>
    <dgm:cxn modelId="{30C6B58C-5D6D-4C6D-A195-951C0DBC47E8}" type="presParOf" srcId="{65A75861-1759-4098-A633-B6E3FBA9A330}" destId="{EDEB7342-95E5-451F-BEA3-9E3A2F9709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EC88-9754-416A-8186-33A3B3C28868}">
      <dsp:nvSpPr>
        <dsp:cNvPr id="0" name=""/>
        <dsp:cNvSpPr/>
      </dsp:nvSpPr>
      <dsp:spPr>
        <a:xfrm>
          <a:off x="0" y="0"/>
          <a:ext cx="8686800" cy="74533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Повышение устойчивости бюджета и гарантированное исполнение всех социальных обязательств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6384" y="36384"/>
        <a:ext cx="8614032" cy="672567"/>
      </dsp:txXfrm>
    </dsp:sp>
    <dsp:sp modelId="{BE009EB4-12F8-493B-809A-503A74EE649C}">
      <dsp:nvSpPr>
        <dsp:cNvPr id="0" name=""/>
        <dsp:cNvSpPr/>
      </dsp:nvSpPr>
      <dsp:spPr>
        <a:xfrm>
          <a:off x="0" y="762000"/>
          <a:ext cx="8686800" cy="73472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+mn-lt"/>
            </a:rPr>
            <a:t>Планирование бюджета района </a:t>
          </a:r>
          <a:r>
            <a:rPr lang="ru-RU" sz="2000" b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 2018 год и на плановый период 2019 и 2020 годов </a:t>
          </a:r>
          <a:r>
            <a:rPr lang="ru-RU" sz="2000" b="1" kern="1200" dirty="0" smtClean="0">
              <a:solidFill>
                <a:schemeClr val="tx1"/>
              </a:solidFill>
              <a:latin typeface="+mn-lt"/>
            </a:rPr>
            <a:t>с учетом:</a:t>
          </a:r>
          <a:endParaRPr lang="ru-RU" sz="2000" b="1" kern="1200" dirty="0">
            <a:solidFill>
              <a:schemeClr val="tx1"/>
            </a:solidFill>
            <a:latin typeface="+mn-lt"/>
          </a:endParaRPr>
        </a:p>
      </dsp:txBody>
      <dsp:txXfrm>
        <a:off x="35866" y="797866"/>
        <a:ext cx="8615068" cy="662990"/>
      </dsp:txXfrm>
    </dsp:sp>
    <dsp:sp modelId="{18ACF8EE-347B-4FB8-B874-E7A967D09165}">
      <dsp:nvSpPr>
        <dsp:cNvPr id="0" name=""/>
        <dsp:cNvSpPr/>
      </dsp:nvSpPr>
      <dsp:spPr>
        <a:xfrm>
          <a:off x="0" y="3552809"/>
          <a:ext cx="8686800" cy="1505245"/>
        </a:xfrm>
        <a:prstGeom prst="roundRect">
          <a:avLst/>
        </a:prstGeom>
        <a:gradFill rotWithShape="0">
          <a:gsLst>
            <a:gs pos="2400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Соблюдение обязательств по заключенным соглашениям о</a:t>
          </a:r>
          <a:br>
            <a:rPr lang="ru-RU" sz="1800" b="1" kern="1200" dirty="0" smtClean="0">
              <a:solidFill>
                <a:schemeClr val="tx1"/>
              </a:solidFill>
            </a:rPr>
          </a:br>
          <a:r>
            <a:rPr lang="ru-RU" sz="1800" b="1" kern="1200" dirty="0" smtClean="0">
              <a:solidFill>
                <a:schemeClr val="tx1"/>
              </a:solidFill>
            </a:rPr>
            <a:t>предоставлении бюджетных кредитов из республиканского бюджета для частичного покрытия дефицита бюджета района и соглашениям о предоставлении межбюджетных трансфертов из республиканского бюджета бюджету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</a:t>
          </a:r>
          <a:endParaRPr lang="ru-RU" sz="1800" b="1" kern="1200" dirty="0">
            <a:solidFill>
              <a:schemeClr val="tx1"/>
            </a:solidFill>
            <a:latin typeface="+mn-lt"/>
          </a:endParaRPr>
        </a:p>
      </dsp:txBody>
      <dsp:txXfrm>
        <a:off x="73480" y="3626289"/>
        <a:ext cx="8539840" cy="1358285"/>
      </dsp:txXfrm>
    </dsp:sp>
    <dsp:sp modelId="{BDA3507F-C883-4546-B088-BB08FDF2DE76}">
      <dsp:nvSpPr>
        <dsp:cNvPr id="0" name=""/>
        <dsp:cNvSpPr/>
      </dsp:nvSpPr>
      <dsp:spPr>
        <a:xfrm>
          <a:off x="0" y="1525827"/>
          <a:ext cx="8686800" cy="1958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оценки ожидаемого исполнения бюджета в 2017 году, уточненного прогноза показателей социально-экономического развития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 на 2018 год и на плановый период 2019 и 2020 годов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планов мероприятий («дорожных карт») по развитию отраслей социальной сферы с учетом достижения целевых показателей повышения оплаты труда работников бюджетной сферы в 2018 году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ежегодного изменения объемов целевых межбюджетных трансфертов, предоставляемых из республиканского бюджета</a:t>
          </a:r>
          <a:endParaRPr lang="ru-RU" sz="1600" b="1" kern="1200" dirty="0"/>
        </a:p>
      </dsp:txBody>
      <dsp:txXfrm>
        <a:off x="0" y="1525827"/>
        <a:ext cx="8686800" cy="1958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9877-007F-4FF8-A415-B5437830542E}">
      <dsp:nvSpPr>
        <dsp:cNvPr id="0" name=""/>
        <dsp:cNvSpPr/>
      </dsp:nvSpPr>
      <dsp:spPr>
        <a:xfrm>
          <a:off x="0" y="0"/>
          <a:ext cx="8686800" cy="56910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Совершенствование применяемых инструментов реализации</a:t>
          </a:r>
          <a:br>
            <a:rPr lang="ru-RU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бюджетной политики, в том числе за счет: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7781" y="27781"/>
        <a:ext cx="8631238" cy="513543"/>
      </dsp:txXfrm>
    </dsp:sp>
    <dsp:sp modelId="{7279439A-EF8C-446A-9EB9-80931C7D90B5}">
      <dsp:nvSpPr>
        <dsp:cNvPr id="0" name=""/>
        <dsp:cNvSpPr/>
      </dsp:nvSpPr>
      <dsp:spPr>
        <a:xfrm>
          <a:off x="0" y="3886196"/>
          <a:ext cx="8686800" cy="52753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Формирование благоприятной деловой среды для реализации</a:t>
          </a:r>
          <a:br>
            <a:rPr lang="ru-RU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инвестиционных проектов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752" y="3911948"/>
        <a:ext cx="8635296" cy="476028"/>
      </dsp:txXfrm>
    </dsp:sp>
    <dsp:sp modelId="{62964730-F35C-4B94-B924-BBC8F782E8C3}">
      <dsp:nvSpPr>
        <dsp:cNvPr id="0" name=""/>
        <dsp:cNvSpPr/>
      </dsp:nvSpPr>
      <dsp:spPr>
        <a:xfrm>
          <a:off x="0" y="4571985"/>
          <a:ext cx="8686800" cy="782126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Сохранение безопасного уровня муниципального долга, в том числе за счет реализации мероприятий Плана оздоровления муниципальных финансов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8180" y="4610165"/>
        <a:ext cx="8610440" cy="705766"/>
      </dsp:txXfrm>
    </dsp:sp>
    <dsp:sp modelId="{931821F8-B9CD-4082-B3DD-39FDDDB4C7BE}">
      <dsp:nvSpPr>
        <dsp:cNvPr id="0" name=""/>
        <dsp:cNvSpPr/>
      </dsp:nvSpPr>
      <dsp:spPr>
        <a:xfrm>
          <a:off x="0" y="649100"/>
          <a:ext cx="8686800" cy="3175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повышения качества оценки достигаемых результатов, корректировки целей и показателей, по результатам оценки, муниципальных программ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повышения эффективности процедур проведения закупок для обеспечения муниципальных нужд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обеспечения эффективного контроля расходования бюджетных средств на всех этапах планирования, размещения муниципального заказа и исполнения контрактов;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использования конкурентных способов отбора организаций для оказания муниципальных услуг, в том числе путем проведения конкурсов и аукционов;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применения введенных федеральных и региональных перечней муниципальных услуг и работ, не включенных в общероссийские базовые (отраслевые) перечни, в целях более оперативного включения новых услуг и работ, необходимых для формирования муниципального задания</a:t>
          </a:r>
          <a:r>
            <a:rPr lang="ru-RU" sz="1600" b="0" kern="1200" dirty="0" smtClean="0"/>
            <a:t>;</a:t>
          </a:r>
          <a:endParaRPr lang="ru-RU" sz="1600" b="0" kern="1200" dirty="0"/>
        </a:p>
      </dsp:txBody>
      <dsp:txXfrm>
        <a:off x="0" y="649100"/>
        <a:ext cx="8686800" cy="3175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523189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Оптимизация структуры муниципального долга и его обслуживания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540" y="25540"/>
        <a:ext cx="8635720" cy="472109"/>
      </dsp:txXfrm>
    </dsp:sp>
    <dsp:sp modelId="{E6EDC012-DDED-4393-A5F1-02F1897793BE}">
      <dsp:nvSpPr>
        <dsp:cNvPr id="0" name=""/>
        <dsp:cNvSpPr/>
      </dsp:nvSpPr>
      <dsp:spPr>
        <a:xfrm>
          <a:off x="0" y="609605"/>
          <a:ext cx="8686800" cy="888807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Финансирование дефицита бюджета муниципального образования «</a:t>
          </a:r>
          <a:r>
            <a:rPr lang="ru-RU" sz="20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2000" b="1" kern="1200" dirty="0" smtClean="0">
              <a:solidFill>
                <a:schemeClr val="tx1"/>
              </a:solidFill>
            </a:rPr>
            <a:t> район», позволяющее сохранять уровень муниципального долга на экономически безопасном уровне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3388" y="652993"/>
        <a:ext cx="8600024" cy="802031"/>
      </dsp:txXfrm>
    </dsp:sp>
    <dsp:sp modelId="{14BF6014-1F8D-4B4F-8072-3D866266C5A9}">
      <dsp:nvSpPr>
        <dsp:cNvPr id="0" name=""/>
        <dsp:cNvSpPr/>
      </dsp:nvSpPr>
      <dsp:spPr>
        <a:xfrm>
          <a:off x="0" y="1600208"/>
          <a:ext cx="8686800" cy="89924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2018 год и на плановый период 2019 и 2020 годов на решение следующих задач: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3897" y="1644105"/>
        <a:ext cx="8599006" cy="811448"/>
      </dsp:txXfrm>
    </dsp:sp>
    <dsp:sp modelId="{6D65A4D4-C4D3-4733-B549-DE7420F482CC}">
      <dsp:nvSpPr>
        <dsp:cNvPr id="0" name=""/>
        <dsp:cNvSpPr/>
      </dsp:nvSpPr>
      <dsp:spPr>
        <a:xfrm>
          <a:off x="0" y="2590801"/>
          <a:ext cx="868680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содействие в обеспечении сбалансированности бюджетов муниципальных образований поселений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снижение рисков неисполнения социально значимых и первоочередных расходных обязательств;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реализация мер, направленных на укрепление финансовой дисциплины, соблюдение органами местного самоуправления требований бюджетного законодательства, экономное и эффективное использование бюджетных ресурсов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2590801"/>
        <a:ext cx="8686800" cy="1722240"/>
      </dsp:txXfrm>
    </dsp:sp>
    <dsp:sp modelId="{8ECF41FE-D620-43B7-B5B3-C3B68ED91B20}">
      <dsp:nvSpPr>
        <dsp:cNvPr id="0" name=""/>
        <dsp:cNvSpPr/>
      </dsp:nvSpPr>
      <dsp:spPr>
        <a:xfrm>
          <a:off x="0" y="4495802"/>
          <a:ext cx="8686800" cy="935508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Обеспечение широкого вовлечения граждан в процедуры обсуждения и принятия бюджетных решений, общественного контроля их эффективности и результативности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5668" y="4541470"/>
        <a:ext cx="8595464" cy="844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44425-090D-436E-A93E-2DB3023FDB80}">
      <dsp:nvSpPr>
        <dsp:cNvPr id="0" name=""/>
        <dsp:cNvSpPr/>
      </dsp:nvSpPr>
      <dsp:spPr>
        <a:xfrm>
          <a:off x="0" y="0"/>
          <a:ext cx="4602163" cy="46021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9F06B-F30D-47DB-82D2-37109BE6ACC5}">
      <dsp:nvSpPr>
        <dsp:cNvPr id="0" name=""/>
        <dsp:cNvSpPr/>
      </dsp:nvSpPr>
      <dsp:spPr>
        <a:xfrm>
          <a:off x="2301081" y="0"/>
          <a:ext cx="6309518" cy="4602163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Расширение мер налоговой политики, направленных на облегчение администрирования и снижение административных издержек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301081" y="0"/>
        <a:ext cx="6309518" cy="977959"/>
      </dsp:txXfrm>
    </dsp:sp>
    <dsp:sp modelId="{FED84AB8-CAF6-4ECA-B669-59A6C428B38C}">
      <dsp:nvSpPr>
        <dsp:cNvPr id="0" name=""/>
        <dsp:cNvSpPr/>
      </dsp:nvSpPr>
      <dsp:spPr>
        <a:xfrm>
          <a:off x="604033" y="977959"/>
          <a:ext cx="3394095" cy="339409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FA107-B120-49B7-BC8E-D3002C8C2448}">
      <dsp:nvSpPr>
        <dsp:cNvPr id="0" name=""/>
        <dsp:cNvSpPr/>
      </dsp:nvSpPr>
      <dsp:spPr>
        <a:xfrm>
          <a:off x="2301081" y="977959"/>
          <a:ext cx="6309518" cy="3394095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Укрепление доходной базы бюджета муниципального образования «</a:t>
          </a:r>
          <a:r>
            <a:rPr lang="ru-RU" sz="1800" b="1" kern="1200" dirty="0" err="1" smtClean="0"/>
            <a:t>Малопургинский</a:t>
          </a:r>
          <a:r>
            <a:rPr lang="ru-RU" sz="1800" b="1" kern="1200" dirty="0" smtClean="0"/>
            <a:t> район» за счет наращивания стабильных доходных источников и мобилизации в бюджет имеющихся резервов</a:t>
          </a:r>
          <a:endParaRPr lang="ru-RU" sz="1800" b="1" kern="1200" dirty="0"/>
        </a:p>
      </dsp:txBody>
      <dsp:txXfrm>
        <a:off x="2301081" y="977959"/>
        <a:ext cx="6309518" cy="977959"/>
      </dsp:txXfrm>
    </dsp:sp>
    <dsp:sp modelId="{DDA6CF50-64D6-41CD-AAED-976FA2076C57}">
      <dsp:nvSpPr>
        <dsp:cNvPr id="0" name=""/>
        <dsp:cNvSpPr/>
      </dsp:nvSpPr>
      <dsp:spPr>
        <a:xfrm>
          <a:off x="1208067" y="1955919"/>
          <a:ext cx="2186027" cy="21860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6C1EA-8C5C-40F8-B9B6-9040C8ED6543}">
      <dsp:nvSpPr>
        <dsp:cNvPr id="0" name=""/>
        <dsp:cNvSpPr/>
      </dsp:nvSpPr>
      <dsp:spPr>
        <a:xfrm>
          <a:off x="2301081" y="1955919"/>
          <a:ext cx="6309518" cy="2186027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Повышение уровня собираемости налогов, рост налоговой базы, включая снижение доли теневого сектора</a:t>
          </a:r>
        </a:p>
      </dsp:txBody>
      <dsp:txXfrm>
        <a:off x="2301081" y="1955919"/>
        <a:ext cx="6309518" cy="977959"/>
      </dsp:txXfrm>
    </dsp:sp>
    <dsp:sp modelId="{59226D8B-E096-4D70-8ADC-71973B6FCBDF}">
      <dsp:nvSpPr>
        <dsp:cNvPr id="0" name=""/>
        <dsp:cNvSpPr/>
      </dsp:nvSpPr>
      <dsp:spPr>
        <a:xfrm>
          <a:off x="1812101" y="2933878"/>
          <a:ext cx="977959" cy="97795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5023B-56E5-4574-9502-039874786CB2}">
      <dsp:nvSpPr>
        <dsp:cNvPr id="0" name=""/>
        <dsp:cNvSpPr/>
      </dsp:nvSpPr>
      <dsp:spPr>
        <a:xfrm>
          <a:off x="2301081" y="2933878"/>
          <a:ext cx="6309518" cy="977959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Отмена неэффективных налоговых льгот, введение моратория на установление в 2018, 2019 годах налоговых льгот (пониженных ставок по налогам)</a:t>
          </a:r>
        </a:p>
      </dsp:txBody>
      <dsp:txXfrm>
        <a:off x="2301081" y="2933878"/>
        <a:ext cx="6309518" cy="977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63256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93332" y="181741"/>
          <a:ext cx="8457762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257 202,8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332" y="181741"/>
        <a:ext cx="8457762" cy="363344"/>
      </dsp:txXfrm>
    </dsp:sp>
    <dsp:sp modelId="{2CC09460-0385-4576-B212-932E023A1EEB}">
      <dsp:nvSpPr>
        <dsp:cNvPr id="0" name=""/>
        <dsp:cNvSpPr/>
      </dsp:nvSpPr>
      <dsp:spPr>
        <a:xfrm>
          <a:off x="-9351" y="1363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39926" y="763504"/>
          <a:ext cx="7994473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53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207,0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9926" y="763504"/>
        <a:ext cx="7994473" cy="363344"/>
      </dsp:txXfrm>
    </dsp:sp>
    <dsp:sp modelId="{5586553E-F5FE-4248-95EC-7786E1F5D059}">
      <dsp:nvSpPr>
        <dsp:cNvPr id="0" name=""/>
        <dsp:cNvSpPr/>
      </dsp:nvSpPr>
      <dsp:spPr>
        <a:xfrm>
          <a:off x="299552" y="699348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CCE1E-8BA7-47B4-9968-9FF3F6A68D2B}">
      <dsp:nvSpPr>
        <dsp:cNvPr id="0" name=""/>
        <dsp:cNvSpPr/>
      </dsp:nvSpPr>
      <dsp:spPr>
        <a:xfrm>
          <a:off x="653283" y="1271638"/>
          <a:ext cx="7773404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23 076,5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271638"/>
        <a:ext cx="7773404" cy="363344"/>
      </dsp:txXfrm>
    </dsp:sp>
    <dsp:sp modelId="{EEBB4D1A-25CF-4375-9E0A-BF247EBC6627}">
      <dsp:nvSpPr>
        <dsp:cNvPr id="0" name=""/>
        <dsp:cNvSpPr/>
      </dsp:nvSpPr>
      <dsp:spPr>
        <a:xfrm>
          <a:off x="426192" y="12262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79E78-5FCB-43CF-9783-093C60655F8B}">
      <dsp:nvSpPr>
        <dsp:cNvPr id="0" name=""/>
        <dsp:cNvSpPr/>
      </dsp:nvSpPr>
      <dsp:spPr>
        <a:xfrm>
          <a:off x="653283" y="1816241"/>
          <a:ext cx="7773404" cy="363344"/>
        </a:xfrm>
        <a:prstGeom prst="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9 440,4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816241"/>
        <a:ext cx="7773404" cy="363344"/>
      </dsp:txXfrm>
    </dsp:sp>
    <dsp:sp modelId="{476526DF-747C-4FDA-AEBF-69A48C7254D0}">
      <dsp:nvSpPr>
        <dsp:cNvPr id="0" name=""/>
        <dsp:cNvSpPr/>
      </dsp:nvSpPr>
      <dsp:spPr>
        <a:xfrm>
          <a:off x="426192" y="17708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22CBE-0FD5-475B-A26B-CF6CE91B312A}">
      <dsp:nvSpPr>
        <dsp:cNvPr id="0" name=""/>
        <dsp:cNvSpPr/>
      </dsp:nvSpPr>
      <dsp:spPr>
        <a:xfrm>
          <a:off x="516614" y="2361190"/>
          <a:ext cx="7910073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1 114,1тыс.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614" y="2361190"/>
        <a:ext cx="7910073" cy="363344"/>
      </dsp:txXfrm>
    </dsp:sp>
    <dsp:sp modelId="{7FF197B5-19DF-437E-8EA4-F5EF1D7448A3}">
      <dsp:nvSpPr>
        <dsp:cNvPr id="0" name=""/>
        <dsp:cNvSpPr/>
      </dsp:nvSpPr>
      <dsp:spPr>
        <a:xfrm>
          <a:off x="289524" y="23157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CB963-D131-4FB8-B267-3B1379C3876E}">
      <dsp:nvSpPr>
        <dsp:cNvPr id="0" name=""/>
        <dsp:cNvSpPr/>
      </dsp:nvSpPr>
      <dsp:spPr>
        <a:xfrm>
          <a:off x="217738" y="2906138"/>
          <a:ext cx="8208949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19,0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738" y="2906138"/>
        <a:ext cx="8208949" cy="363344"/>
      </dsp:txXfrm>
    </dsp:sp>
    <dsp:sp modelId="{22575A18-223C-4A93-B3F0-1CA215286AC0}">
      <dsp:nvSpPr>
        <dsp:cNvPr id="0" name=""/>
        <dsp:cNvSpPr/>
      </dsp:nvSpPr>
      <dsp:spPr>
        <a:xfrm>
          <a:off x="-9351" y="28607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01053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C3E9D-37B6-4091-B940-C72C7EB043F6}">
      <dsp:nvSpPr>
        <dsp:cNvPr id="0" name=""/>
        <dsp:cNvSpPr/>
      </dsp:nvSpPr>
      <dsp:spPr>
        <a:xfrm>
          <a:off x="546199" y="144460"/>
          <a:ext cx="7835800" cy="434062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24 908,3 тыс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6199" y="144460"/>
        <a:ext cx="7835800" cy="434062"/>
      </dsp:txXfrm>
    </dsp:sp>
    <dsp:sp modelId="{55455E02-F49A-458F-9ACC-1718D8D45F00}">
      <dsp:nvSpPr>
        <dsp:cNvPr id="0" name=""/>
        <dsp:cNvSpPr/>
      </dsp:nvSpPr>
      <dsp:spPr>
        <a:xfrm>
          <a:off x="172737" y="144462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1B7A9-4B07-4470-896E-A1626929347B}">
      <dsp:nvSpPr>
        <dsp:cNvPr id="0" name=""/>
        <dsp:cNvSpPr/>
      </dsp:nvSpPr>
      <dsp:spPr>
        <a:xfrm>
          <a:off x="578818" y="726689"/>
          <a:ext cx="7757673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8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195,4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8818" y="726689"/>
        <a:ext cx="7757673" cy="363344"/>
      </dsp:txXfrm>
    </dsp:sp>
    <dsp:sp modelId="{34A4C31D-3746-431C-8D59-28391305E069}">
      <dsp:nvSpPr>
        <dsp:cNvPr id="0" name=""/>
        <dsp:cNvSpPr/>
      </dsp:nvSpPr>
      <dsp:spPr>
        <a:xfrm>
          <a:off x="351727" y="6812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66844-5D70-47CC-8F2D-622A3F956373}">
      <dsp:nvSpPr>
        <dsp:cNvPr id="0" name=""/>
        <dsp:cNvSpPr/>
      </dsp:nvSpPr>
      <dsp:spPr>
        <a:xfrm>
          <a:off x="715486" y="1236279"/>
          <a:ext cx="7621004" cy="434062"/>
        </a:xfrm>
        <a:prstGeom prst="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6 523,0 тыс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5486" y="1236279"/>
        <a:ext cx="7621004" cy="434062"/>
      </dsp:txXfrm>
    </dsp:sp>
    <dsp:sp modelId="{666F0470-AA64-4EAB-A3C2-C237F6CC60A4}">
      <dsp:nvSpPr>
        <dsp:cNvPr id="0" name=""/>
        <dsp:cNvSpPr/>
      </dsp:nvSpPr>
      <dsp:spPr>
        <a:xfrm>
          <a:off x="488396" y="12262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3594B-622C-4AAA-B00F-1961072950D7}">
      <dsp:nvSpPr>
        <dsp:cNvPr id="0" name=""/>
        <dsp:cNvSpPr/>
      </dsp:nvSpPr>
      <dsp:spPr>
        <a:xfrm>
          <a:off x="715486" y="1780882"/>
          <a:ext cx="7621004" cy="434062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2 237,7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5486" y="1780882"/>
        <a:ext cx="7621004" cy="434062"/>
      </dsp:txXfrm>
    </dsp:sp>
    <dsp:sp modelId="{7FF197B5-19DF-437E-8EA4-F5EF1D7448A3}">
      <dsp:nvSpPr>
        <dsp:cNvPr id="0" name=""/>
        <dsp:cNvSpPr/>
      </dsp:nvSpPr>
      <dsp:spPr>
        <a:xfrm>
          <a:off x="488396" y="17708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813A0-B8F6-4EF9-A9D5-093D1AEB0CA1}">
      <dsp:nvSpPr>
        <dsp:cNvPr id="0" name=""/>
        <dsp:cNvSpPr/>
      </dsp:nvSpPr>
      <dsp:spPr>
        <a:xfrm>
          <a:off x="578818" y="2361190"/>
          <a:ext cx="7757673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633,0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8818" y="2361190"/>
        <a:ext cx="7757673" cy="363344"/>
      </dsp:txXfrm>
    </dsp:sp>
    <dsp:sp modelId="{40BF02B9-9F94-4357-980E-8F3E7121E9A6}">
      <dsp:nvSpPr>
        <dsp:cNvPr id="0" name=""/>
        <dsp:cNvSpPr/>
      </dsp:nvSpPr>
      <dsp:spPr>
        <a:xfrm>
          <a:off x="351727" y="23157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63B5E-5746-4767-B882-5746FCD45AA7}">
      <dsp:nvSpPr>
        <dsp:cNvPr id="0" name=""/>
        <dsp:cNvSpPr/>
      </dsp:nvSpPr>
      <dsp:spPr>
        <a:xfrm>
          <a:off x="279942" y="2906138"/>
          <a:ext cx="8056549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kern="1200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82,5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9942" y="2906138"/>
        <a:ext cx="8056549" cy="363344"/>
      </dsp:txXfrm>
    </dsp:sp>
    <dsp:sp modelId="{250C04FA-2EB6-44AF-8246-70079309B7DD}">
      <dsp:nvSpPr>
        <dsp:cNvPr id="0" name=""/>
        <dsp:cNvSpPr/>
      </dsp:nvSpPr>
      <dsp:spPr>
        <a:xfrm>
          <a:off x="52851" y="28607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45111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227524" y="264837"/>
          <a:ext cx="7990410" cy="52947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120,0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7524" y="264837"/>
        <a:ext cx="7990410" cy="529474"/>
      </dsp:txXfrm>
    </dsp:sp>
    <dsp:sp modelId="{2CC09460-0385-4576-B212-932E023A1EEB}">
      <dsp:nvSpPr>
        <dsp:cNvPr id="0" name=""/>
        <dsp:cNvSpPr/>
      </dsp:nvSpPr>
      <dsp:spPr>
        <a:xfrm>
          <a:off x="14135" y="198653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C2A91-E19F-463D-BD24-AB9142C0ABED}">
      <dsp:nvSpPr>
        <dsp:cNvPr id="0" name=""/>
        <dsp:cNvSpPr/>
      </dsp:nvSpPr>
      <dsp:spPr>
        <a:xfrm>
          <a:off x="838192" y="1066800"/>
          <a:ext cx="7319817" cy="52947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         3 141,6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8192" y="1066800"/>
        <a:ext cx="7319817" cy="529474"/>
      </dsp:txXfrm>
    </dsp:sp>
    <dsp:sp modelId="{7FF197B5-19DF-437E-8EA4-F5EF1D7448A3}">
      <dsp:nvSpPr>
        <dsp:cNvPr id="0" name=""/>
        <dsp:cNvSpPr/>
      </dsp:nvSpPr>
      <dsp:spPr>
        <a:xfrm>
          <a:off x="449663" y="992764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DD1F4-A210-4170-91D2-7E7F9DCC880D}">
      <dsp:nvSpPr>
        <dsp:cNvPr id="0" name=""/>
        <dsp:cNvSpPr/>
      </dsp:nvSpPr>
      <dsp:spPr>
        <a:xfrm>
          <a:off x="979741" y="1853059"/>
          <a:ext cx="7120661" cy="529474"/>
        </a:xfrm>
        <a:prstGeom prst="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105,0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79741" y="1853059"/>
        <a:ext cx="7120661" cy="529474"/>
      </dsp:txXfrm>
    </dsp:sp>
    <dsp:sp modelId="{22575A18-223C-4A93-B3F0-1CA215286AC0}">
      <dsp:nvSpPr>
        <dsp:cNvPr id="0" name=""/>
        <dsp:cNvSpPr/>
      </dsp:nvSpPr>
      <dsp:spPr>
        <a:xfrm>
          <a:off x="648820" y="1786874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87230-A43F-4ADE-AA01-F0A3AFAA6F65}">
      <dsp:nvSpPr>
        <dsp:cNvPr id="0" name=""/>
        <dsp:cNvSpPr/>
      </dsp:nvSpPr>
      <dsp:spPr>
        <a:xfrm>
          <a:off x="990564" y="2514600"/>
          <a:ext cx="7120661" cy="793607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14,1 тыс. рублей;  доплата к пенсии муниципальных служащих 566,2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0564" y="2514600"/>
        <a:ext cx="7120661" cy="793607"/>
      </dsp:txXfrm>
    </dsp:sp>
    <dsp:sp modelId="{AEA2F258-E6EB-4F32-89BB-D45632EC2648}">
      <dsp:nvSpPr>
        <dsp:cNvPr id="0" name=""/>
        <dsp:cNvSpPr/>
      </dsp:nvSpPr>
      <dsp:spPr>
        <a:xfrm>
          <a:off x="648820" y="2580482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3000D-81A3-4133-ACCB-CC43B086927C}">
      <dsp:nvSpPr>
        <dsp:cNvPr id="0" name=""/>
        <dsp:cNvSpPr/>
      </dsp:nvSpPr>
      <dsp:spPr>
        <a:xfrm>
          <a:off x="780585" y="3440777"/>
          <a:ext cx="7319817" cy="52947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6 374,8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0585" y="3440777"/>
        <a:ext cx="7319817" cy="529474"/>
      </dsp:txXfrm>
    </dsp:sp>
    <dsp:sp modelId="{C7062D9B-4A87-46F0-8AA9-37927D866D8E}">
      <dsp:nvSpPr>
        <dsp:cNvPr id="0" name=""/>
        <dsp:cNvSpPr/>
      </dsp:nvSpPr>
      <dsp:spPr>
        <a:xfrm>
          <a:off x="449663" y="3374593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99D4B-ED6D-41D8-96F2-5E5C719FEC3E}">
      <dsp:nvSpPr>
        <dsp:cNvPr id="0" name=""/>
        <dsp:cNvSpPr/>
      </dsp:nvSpPr>
      <dsp:spPr>
        <a:xfrm>
          <a:off x="345056" y="4234888"/>
          <a:ext cx="7755346" cy="52947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5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462,7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выплата пособия при устройстве опекаемых детей в семью 2 484,3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5056" y="4234888"/>
        <a:ext cx="7755346" cy="529474"/>
      </dsp:txXfrm>
    </dsp:sp>
    <dsp:sp modelId="{EDEB7342-95E5-451F-BEA3-9E3A2F970986}">
      <dsp:nvSpPr>
        <dsp:cNvPr id="0" name=""/>
        <dsp:cNvSpPr/>
      </dsp:nvSpPr>
      <dsp:spPr>
        <a:xfrm>
          <a:off x="14135" y="4168703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0.00972</cdr:x>
      <cdr:y>0.70423</cdr:y>
    </cdr:from>
    <cdr:to>
      <cdr:x>0.99727</cdr:x>
      <cdr:y>0.99771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72008" y="3600400"/>
          <a:ext cx="7316591" cy="1500456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273AF">
            <a:alpha val="0"/>
          </a:srgb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исполнении бюджета за 1 полугодие 2018 года сохранилась социальная направленность бюджета муниципального образования «</a:t>
          </a:r>
          <a:r>
            <a: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 89,3 %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600" b="1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45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61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75262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83125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</a:rPr>
              <a:t>БЮДЖЕТ ДЛЯ ГРАЖДАН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</a:rPr>
              <a:t>(Исполнение бюджета муниципального образования «Малопургинский район» за 1 полугодие 2018 года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6288" y="304800"/>
            <a:ext cx="8229600" cy="1252728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</a:rPr>
              <a:t>Муниципальное образование «Малопургинский район»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5300" y="5410200"/>
            <a:ext cx="8278688" cy="1331170"/>
          </a:xfrm>
          <a:prstGeom prst="rect">
            <a:avLst/>
          </a:prstGeom>
          <a:solidFill>
            <a:srgbClr val="98A32D">
              <a:alpha val="0"/>
            </a:srgbClr>
          </a:solidFill>
          <a:ln>
            <a:solidFill>
              <a:srgbClr val="DCEE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«Малопургинский район»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solidFill>
            <a:srgbClr val="98A32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Заместитель главы Администрации - начальник управления финансов  Минагулова Р.Р.</a:t>
            </a:r>
            <a:endParaRPr lang="ru-RU" sz="11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70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605365"/>
              </p:ext>
            </p:extLst>
          </p:nvPr>
        </p:nvGraphicFramePr>
        <p:xfrm>
          <a:off x="228600" y="1524000"/>
          <a:ext cx="8686800" cy="517504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26848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01.07.2018 г.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354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666 572,8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374 524,8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160 775,0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81 385,0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192,6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18 782,9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18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480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883,6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273 718,8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454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940,9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259 924,4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1 721,6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638,1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84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1 141,8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541,3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011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9 870,4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8 719,6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677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585,0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383 785,7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1 полугодие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031922"/>
              </p:ext>
            </p:extLst>
          </p:nvPr>
        </p:nvGraphicFramePr>
        <p:xfrm>
          <a:off x="899592" y="1412776"/>
          <a:ext cx="740886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2018 года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83570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полугодие 2018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470 042,7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89,3 %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419 665,2 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82,0%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3,5%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4,4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10,1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1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104811"/>
              </p:ext>
            </p:extLst>
          </p:nvPr>
        </p:nvGraphicFramePr>
        <p:xfrm>
          <a:off x="228601" y="1752600"/>
          <a:ext cx="8686799" cy="466835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725183"/>
                <a:gridCol w="1679104"/>
              </a:tblGrid>
              <a:tr h="44597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01.07.2018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710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888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932,4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470 042,7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64 978,3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29 072,6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2 088,7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610,1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085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1 641,2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647,0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68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47 834,4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22 237,5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952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6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8 165,3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3 519,3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5 021,6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1 981,6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1 549,6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673,5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вневойсковая оборона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1 549,6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673,5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полугодие 2018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полугодие 2018 года, тыс. руб. (продолжение)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61401184"/>
              </p:ext>
            </p:extLst>
          </p:nvPr>
        </p:nvGraphicFramePr>
        <p:xfrm>
          <a:off x="228600" y="1676400"/>
          <a:ext cx="8686799" cy="423456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01.07.2018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552,9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1 816,1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4 252,9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1 816,1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933,6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7 530,4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1 253,0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199,0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7 460,2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2 481,6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11 338,3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3274,7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6 058,3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2076,0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2 739,7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590,6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1 356,0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1 184,3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539,5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полугодие 2018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48246237"/>
              </p:ext>
            </p:extLst>
          </p:nvPr>
        </p:nvGraphicFramePr>
        <p:xfrm>
          <a:off x="228597" y="1600200"/>
          <a:ext cx="8686802" cy="491140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01.07.2018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626 975,3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344 059,8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101 476,5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53 207,0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449 670,1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257 202,8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48 926,6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23 076,6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456,0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905,1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1 114,1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19 541,0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9440,4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713,3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42 579,9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67 154,1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056,9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15 559,1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6 523,0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35 814,2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18 268,7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1 090,0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566,2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468,1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6 493,9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22 256,1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11 208,6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1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полугодие 2018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87379617"/>
              </p:ext>
            </p:extLst>
          </p:nvPr>
        </p:nvGraphicFramePr>
        <p:xfrm>
          <a:off x="228600" y="1752600"/>
          <a:ext cx="8686801" cy="48437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46002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01.07.2018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16 6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05,6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14 756,8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13 200,6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13 180,9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3 405,3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1 575,9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496,2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1202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Периодическая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печать и издательства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02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13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723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723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881,2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7 948,8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01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994,6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7 917,8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883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1 886,6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1403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 общего характера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540404"/>
              </p:ext>
            </p:extLst>
          </p:nvPr>
        </p:nvGraphicFramePr>
        <p:xfrm>
          <a:off x="228600" y="1752600"/>
          <a:ext cx="8686798" cy="48750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42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полугодие 2018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361470"/>
              </p:ext>
            </p:extLst>
          </p:nvPr>
        </p:nvGraphicFramePr>
        <p:xfrm>
          <a:off x="304800" y="2674938"/>
          <a:ext cx="85344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полугодие 2018 года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00" y="2290465"/>
            <a:ext cx="7924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образование всего  344 059,8 тыс. рублей, в том числе:</a:t>
            </a: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101711"/>
              </p:ext>
            </p:extLst>
          </p:nvPr>
        </p:nvGraphicFramePr>
        <p:xfrm>
          <a:off x="381000" y="2674938"/>
          <a:ext cx="83820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229600" cy="125272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полугодие 2018 года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2057400"/>
            <a:ext cx="7162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культуру  42 579,9 тыс. рублей, в том числе 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068017"/>
              </p:ext>
            </p:extLst>
          </p:nvPr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2018 год и на плановый период 2019 и 2020 годов</a:t>
            </a:r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(установлены Постановлением Администрации муниципального образования «Малопургинский район» от 11 октября 2017 года № 1128)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488962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политики за 1 полугодие 2018 года</a:t>
            </a: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99064"/>
            <a:ext cx="8077200" cy="36933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Расходы на социальную политику 18 268,7 тыс. рублей, в том числе: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918601"/>
              </p:ext>
            </p:extLst>
          </p:nvPr>
        </p:nvGraphicFramePr>
        <p:xfrm>
          <a:off x="228601" y="1736486"/>
          <a:ext cx="8686798" cy="49691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01.07.2018 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950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441 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261,0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и воспитание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mtClean="0">
                          <a:latin typeface="Times New Roman" pitchFamily="18" charset="0"/>
                          <a:cs typeface="Times New Roman" pitchFamily="18" charset="0"/>
                        </a:rPr>
                        <a:t>336 </a:t>
                      </a:r>
                      <a:r>
                        <a:rPr lang="ru-RU" sz="1600" b="1" smtClean="0">
                          <a:latin typeface="Times New Roman" pitchFamily="18" charset="0"/>
                          <a:cs typeface="Times New Roman" pitchFamily="18" charset="0"/>
                        </a:rPr>
                        <a:t>393,4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1923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здоровья и формирование здорового образа жизни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2 214,2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36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42 497,4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15 738,3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устойчивого экономического развития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4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 территории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2 100,3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758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хозяйство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10 146,8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за 1 полугодие 2018 года на реализацию муниципальных программ (1)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тыс.руб.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420311"/>
              </p:ext>
            </p:extLst>
          </p:nvPr>
        </p:nvGraphicFramePr>
        <p:xfrm>
          <a:off x="228601" y="1677441"/>
          <a:ext cx="8686798" cy="50628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62725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01.07.2018 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3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7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32 070,7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коррупции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99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 злоупотреблению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наркотиками и их незаконному обороту в муниципальном образовании «Малопургинский район» на 2016-2020 годы»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 инфекций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за 1 полугодие 2018 года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327572"/>
              </p:ext>
            </p:extLst>
          </p:nvPr>
        </p:nvGraphicFramePr>
        <p:xfrm>
          <a:off x="228600" y="1295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2018 год и на плановый период 2019 и 2020 годов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341225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2018 год и на плановый период 2019 и 2020 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и на плановый период 2019 и 2020 годов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647"/>
              </p:ext>
            </p:extLst>
          </p:nvPr>
        </p:nvGraphicFramePr>
        <p:xfrm>
          <a:off x="304800" y="1752600"/>
          <a:ext cx="8610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0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15 декабря </a:t>
            </a:r>
            <a:r>
              <a:rPr lang="ru-RU" sz="1800" b="1" dirty="0" smtClean="0">
                <a:solidFill>
                  <a:srgbClr val="002060"/>
                </a:solidFill>
              </a:rPr>
              <a:t>2017  </a:t>
            </a:r>
            <a:r>
              <a:rPr lang="ru-RU" sz="1800" b="1" dirty="0">
                <a:solidFill>
                  <a:srgbClr val="002060"/>
                </a:solidFill>
              </a:rPr>
              <a:t>года </a:t>
            </a:r>
            <a:r>
              <a:rPr lang="ru-RU" sz="1800" b="1" dirty="0" smtClean="0">
                <a:solidFill>
                  <a:srgbClr val="002060"/>
                </a:solidFill>
              </a:rPr>
              <a:t>№ 13-6-114 «</a:t>
            </a:r>
            <a:r>
              <a:rPr lang="ru-RU" sz="1800" b="1" dirty="0">
                <a:solidFill>
                  <a:srgbClr val="002060"/>
                </a:solidFill>
              </a:rPr>
              <a:t>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2018 </a:t>
            </a:r>
            <a:r>
              <a:rPr lang="ru-RU" sz="1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2060"/>
                </a:solidFill>
              </a:rPr>
              <a:t>2019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2020 </a:t>
            </a:r>
            <a:r>
              <a:rPr lang="ru-RU" sz="1800" b="1" dirty="0">
                <a:solidFill>
                  <a:srgbClr val="002060"/>
                </a:solidFill>
              </a:rPr>
              <a:t>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«Малопургинский район» на 2018 год и на плановый период 2019 и 2020 год проведены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декабря 2017 года.</a:t>
            </a:r>
          </a:p>
        </p:txBody>
      </p:sp>
    </p:spTree>
    <p:extLst>
      <p:ext uri="{BB962C8B-B14F-4D97-AF65-F5344CB8AC3E}">
        <p14:creationId xmlns:p14="http://schemas.microsoft.com/office/powerpoint/2010/main" val="37342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233285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01.07.2018 г.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876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705,0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478 763,6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199 120,0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94 977,9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677 585,0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383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785,7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888 932,4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470 042,7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- 12 227,4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8 720,9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58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1 полугодие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2018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71706410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8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1 полугодие 2018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202831"/>
              </p:ext>
            </p:extLst>
          </p:nvPr>
        </p:nvGraphicFramePr>
        <p:xfrm>
          <a:off x="228600" y="1354470"/>
          <a:ext cx="8686800" cy="488284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28255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37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01.07.2018 г.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869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94 977,9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502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36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186 084,0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502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3487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155 720,0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76 573,3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433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13 082,0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361,6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433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15 047,0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459,1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046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5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955,4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68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036,0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4 620,4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802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8 389,7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2 862,3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061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433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536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610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2 069,8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699,2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409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5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10932</TotalTime>
  <Words>2168</Words>
  <Application>Microsoft Office PowerPoint</Application>
  <PresentationFormat>Экран (4:3)</PresentationFormat>
  <Paragraphs>518</Paragraphs>
  <Slides>22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Волна</vt:lpstr>
      <vt:lpstr>Лист</vt:lpstr>
      <vt:lpstr>Муниципальное образование «Малопургинский район»</vt:lpstr>
      <vt:lpstr>Основные направления бюджетной политики на 2018 год и на плановый период 2019 и 2020 годов (установлены Постановлением Администрации муниципального образования «Малопургинский район» от 11 октября 2017 года № 1128) </vt:lpstr>
      <vt:lpstr>Основные направления бюджетной политики на 2018 год и на плановый период 2019 и 2020 годов(продолжение)</vt:lpstr>
      <vt:lpstr>Основные направления бюджетной политики на 2018 год и на плановый период 2019 и 2020 годов(продолжение)</vt:lpstr>
      <vt:lpstr>Основные направления налоговой политики на 2018 год и на плановый период 2019 и 2020 годов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1 полугодие  2018 года</vt:lpstr>
      <vt:lpstr>Основные источники формирования налоговых и  неналоговых доходов бюджета муниципального образования  «Малопургинский район» за 1 полугодие 2018 года </vt:lpstr>
      <vt:lpstr>Безвозмездные поступления  в бюджет муниципального образования «Малопругинский район» за 1 полугодие 2018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 за 1 полугодие 2018 года</vt:lpstr>
      <vt:lpstr>Расходы социальной направленности бюджета муниципального образования «Малопургинский район»  за 1 полугодие 2018 года</vt:lpstr>
      <vt:lpstr>Расходы бюджета муниципального образования «Малопургинский район» по разделам и подразделам  за 1 полугодие 2018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1 полугодие 2018 года, тыс. руб. (продолжение) </vt:lpstr>
      <vt:lpstr>Расходы бюджета муниципального образования «Малопургинский район» по разделам и подразделам  за 1 полугодие 2018 года, тыс. руб. (продолжение) </vt:lpstr>
      <vt:lpstr>Расходы бюджета муниципального образования «Малопургинский район» по разделам и подразделам  за 1 полугодие 2018 года, тыс. руб. (продолжение)</vt:lpstr>
      <vt:lpstr>Структура расходов бюджета муниципального образования «Малопургинский район» по разделам за 1 полугодие 2018 года в % к общему объему</vt:lpstr>
      <vt:lpstr>Расходы на образование за 1 полугодие 2018 года</vt:lpstr>
      <vt:lpstr>Основные направления расходов в области культуры  за 1 полугодие 2018 года </vt:lpstr>
      <vt:lpstr>Основные направления расходов в области социальной политики за 1 полугодие 2018 года </vt:lpstr>
      <vt:lpstr>Расходы муниципального образования «Малопургинский  район» за 1 полугодие 2018 года на реализацию муниципальных программ (1)                                                                                                                                                                   тыс.руб.</vt:lpstr>
      <vt:lpstr>Расходы муниципального образования «Малопургинский  район» за 1 полугодие 2018 года на реализацию муниципальных программ (2)                                                                                                                      тыс.руб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667</cp:revision>
  <cp:lastPrinted>2017-07-24T10:02:56Z</cp:lastPrinted>
  <dcterms:created xsi:type="dcterms:W3CDTF">1601-01-01T00:00:00Z</dcterms:created>
  <dcterms:modified xsi:type="dcterms:W3CDTF">2018-10-07T10:23:52Z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