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326" r:id="rId3"/>
    <p:sldId id="327" r:id="rId4"/>
    <p:sldId id="328" r:id="rId5"/>
    <p:sldId id="329" r:id="rId6"/>
    <p:sldId id="305" r:id="rId7"/>
    <p:sldId id="271" r:id="rId8"/>
    <p:sldId id="272" r:id="rId9"/>
    <p:sldId id="325" r:id="rId10"/>
    <p:sldId id="273" r:id="rId11"/>
    <p:sldId id="288" r:id="rId12"/>
    <p:sldId id="317" r:id="rId13"/>
    <p:sldId id="299" r:id="rId14"/>
    <p:sldId id="319" r:id="rId15"/>
    <p:sldId id="330" r:id="rId16"/>
    <p:sldId id="277" r:id="rId17"/>
    <p:sldId id="306" r:id="rId18"/>
    <p:sldId id="307" r:id="rId19"/>
    <p:sldId id="308" r:id="rId20"/>
    <p:sldId id="278" r:id="rId21"/>
    <p:sldId id="301" r:id="rId22"/>
    <p:sldId id="302" r:id="rId23"/>
    <p:sldId id="318" r:id="rId24"/>
    <p:sldId id="303" r:id="rId25"/>
    <p:sldId id="320" r:id="rId26"/>
    <p:sldId id="321" r:id="rId27"/>
    <p:sldId id="322" r:id="rId28"/>
    <p:sldId id="323" r:id="rId29"/>
    <p:sldId id="314" r:id="rId30"/>
    <p:sldId id="285" r:id="rId31"/>
    <p:sldId id="286" r:id="rId3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AF"/>
    <a:srgbClr val="009E47"/>
    <a:srgbClr val="007033"/>
    <a:srgbClr val="31B6FD"/>
    <a:srgbClr val="66FFFF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192281.4</c:v>
                </c:pt>
                <c:pt idx="1">
                  <c:v>9292.7000000000007</c:v>
                </c:pt>
                <c:pt idx="2">
                  <c:v>772585.34700000007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163816.875</c:v>
                </c:pt>
                <c:pt idx="1">
                  <c:v>14006.936000000002</c:v>
                </c:pt>
                <c:pt idx="2">
                  <c:v>12010.69</c:v>
                </c:pt>
                <c:pt idx="3">
                  <c:v>2446.5187299999998</c:v>
                </c:pt>
                <c:pt idx="4">
                  <c:v>9.1839999999999993</c:v>
                </c:pt>
                <c:pt idx="5">
                  <c:v>6078.7598499999995</c:v>
                </c:pt>
                <c:pt idx="6">
                  <c:v>368.52258</c:v>
                </c:pt>
                <c:pt idx="7">
                  <c:v>510.18199000000004</c:v>
                </c:pt>
                <c:pt idx="8">
                  <c:v>825.11789999999996</c:v>
                </c:pt>
                <c:pt idx="9">
                  <c:v>1486.5637400000001</c:v>
                </c:pt>
                <c:pt idx="10">
                  <c:v>23.600999999999999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54802259887006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0328138567776655"/>
                  <c:y val="-0.11987379702537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538228381182154E-4"/>
                  <c:y val="-2.0317147856517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203603.3</c:v>
                </c:pt>
                <c:pt idx="1">
                  <c:v>46239.14699999999</c:v>
                </c:pt>
                <c:pt idx="2">
                  <c:v>508466.8000000001</c:v>
                </c:pt>
                <c:pt idx="3">
                  <c:v>4756.4780000000001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муниципального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831797.3</c:v>
                </c:pt>
                <c:pt idx="1">
                  <c:v>19685.484999999997</c:v>
                </c:pt>
                <c:pt idx="2">
                  <c:v>65789.112110000002</c:v>
                </c:pt>
                <c:pt idx="3">
                  <c:v>6230</c:v>
                </c:pt>
                <c:pt idx="4">
                  <c:v>24738.510529999996</c:v>
                </c:pt>
                <c:pt idx="5">
                  <c:v>15216.11621</c:v>
                </c:pt>
                <c:pt idx="6">
                  <c:v>49.764600000000002</c:v>
                </c:pt>
                <c:pt idx="7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575040"/>
        <c:axId val="49576576"/>
        <c:axId val="0"/>
      </c:bar3DChart>
      <c:catAx>
        <c:axId val="4957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49576576"/>
        <c:crosses val="autoZero"/>
        <c:auto val="1"/>
        <c:lblAlgn val="ctr"/>
        <c:lblOffset val="100"/>
        <c:noMultiLvlLbl val="0"/>
      </c:catAx>
      <c:valAx>
        <c:axId val="49576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575040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964 002,3 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(911 249,9 тыс.руб)</c:v>
                </c:pt>
                <c:pt idx="1">
                  <c:v>Непрограммные направления деятельности (52 752,4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911249.9</c:v>
                </c:pt>
                <c:pt idx="1">
                  <c:v>52752.360629999996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01149224-ABF0-4F25-948A-12FDBCF1CF19}">
      <dgm:prSet phldrT="[Текст]" custT="1"/>
      <dgm:spPr/>
      <dgm:t>
        <a:bodyPr/>
        <a:lstStyle/>
        <a:p>
          <a:r>
            <a:rPr lang="ru-RU" sz="1600" b="1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на 2018 год и на плановый период 2019 и 2020 годов</a:t>
          </a:r>
          <a:endParaRPr lang="ru-RU" sz="1600" b="1" dirty="0"/>
        </a:p>
      </dgm:t>
    </dgm:pt>
    <dgm:pt modelId="{CE322773-5592-4274-AF87-6D0739CAD9A3}" type="parTrans" cxnId="{49740248-08CD-48A8-8A2E-35A5C950A6C0}">
      <dgm:prSet/>
      <dgm:spPr/>
      <dgm:t>
        <a:bodyPr/>
        <a:lstStyle/>
        <a:p>
          <a:endParaRPr lang="ru-RU"/>
        </a:p>
      </dgm:t>
    </dgm:pt>
    <dgm:pt modelId="{AA04FD06-BCF2-4F30-B501-2681E839BADF}" type="sibTrans" cxnId="{49740248-08CD-48A8-8A2E-35A5C950A6C0}">
      <dgm:prSet/>
      <dgm:spPr/>
      <dgm:t>
        <a:bodyPr/>
        <a:lstStyle/>
        <a:p>
          <a:endParaRPr lang="ru-RU"/>
        </a:p>
      </dgm:t>
    </dgm:pt>
    <dgm:pt modelId="{38D3D982-60EA-444C-946E-7E540EE3CC92}">
      <dgm:prSet phldrT="[Текст]" custT="1"/>
      <dgm:spPr/>
      <dgm:t>
        <a:bodyPr/>
        <a:lstStyle/>
        <a:p>
          <a:r>
            <a:rPr lang="ru-RU" sz="1600" b="1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dirty="0"/>
        </a:p>
      </dgm:t>
    </dgm:pt>
    <dgm:pt modelId="{EC839429-38EE-4E1F-A197-FACD6CEE3226}" type="parTrans" cxnId="{012AC9C8-657F-4D09-998A-95E202A6A0DF}">
      <dgm:prSet/>
      <dgm:spPr/>
      <dgm:t>
        <a:bodyPr/>
        <a:lstStyle/>
        <a:p>
          <a:endParaRPr lang="ru-RU"/>
        </a:p>
      </dgm:t>
    </dgm:pt>
    <dgm:pt modelId="{9FF27EDB-D537-4311-A53F-74B1CB298475}" type="sibTrans" cxnId="{012AC9C8-657F-4D09-998A-95E202A6A0DF}">
      <dgm:prSet/>
      <dgm:spPr/>
      <dgm:t>
        <a:bodyPr/>
        <a:lstStyle/>
        <a:p>
          <a:endParaRPr lang="ru-RU"/>
        </a:p>
      </dgm:t>
    </dgm:pt>
    <dgm:pt modelId="{E9B0EE86-FA64-4401-87E7-10BE7A132296}">
      <dgm:prSet phldrT="[Текст]" custT="1"/>
      <dgm:spPr/>
      <dgm:t>
        <a:bodyPr/>
        <a:lstStyle/>
        <a:p>
          <a:r>
            <a:rPr lang="ru-RU" sz="1600" b="1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dirty="0"/>
        </a:p>
      </dgm:t>
    </dgm:pt>
    <dgm:pt modelId="{C6EFECA1-8138-4776-A948-78BB049D35BF}" type="parTrans" cxnId="{76776CE7-3EC9-471B-A401-5B8F7EB75CE2}">
      <dgm:prSet/>
      <dgm:spPr/>
      <dgm:t>
        <a:bodyPr/>
        <a:lstStyle/>
        <a:p>
          <a:endParaRPr lang="ru-RU"/>
        </a:p>
      </dgm:t>
    </dgm:pt>
    <dgm:pt modelId="{A00190CE-3839-4BFE-9450-888189F84D34}" type="sibTrans" cxnId="{76776CE7-3EC9-471B-A401-5B8F7EB75CE2}">
      <dgm:prSet/>
      <dgm:spPr/>
      <dgm:t>
        <a:bodyPr/>
        <a:lstStyle/>
        <a:p>
          <a:endParaRPr lang="ru-RU"/>
        </a:p>
      </dgm:t>
    </dgm:pt>
    <dgm:pt modelId="{DC15CA21-C4C2-450A-9C64-6D0AA0C97003}">
      <dgm:prSet phldrT="[Текст]" custT="1"/>
      <dgm:spPr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6EB5FB2D-A067-413B-9A96-9C1D37140FBF}" type="parTrans" cxnId="{CC661907-4AE1-45C3-956B-FBC679BDF189}">
      <dgm:prSet/>
      <dgm:spPr/>
      <dgm:t>
        <a:bodyPr/>
        <a:lstStyle/>
        <a:p>
          <a:endParaRPr lang="ru-RU"/>
        </a:p>
      </dgm:t>
    </dgm:pt>
    <dgm:pt modelId="{CA95B858-D11D-4DE6-B9FD-8AD7045AB03A}" type="sibTrans" cxnId="{CC661907-4AE1-45C3-956B-FBC679BDF189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3" custScaleY="48175" custLinFactY="-24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3" custScaleY="47489" custLinFactNeighborY="-78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18ACF8EE-347B-4FB8-B874-E7A967D09165}" type="pres">
      <dgm:prSet presAssocID="{DC15CA21-C4C2-450A-9C64-6D0AA0C97003}" presName="parentText" presStyleLbl="node1" presStyleIdx="2" presStyleCnt="3" custScaleY="97292" custLinFactNeighborX="-877" custLinFactNeighborY="95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507F-C883-4546-B088-BB08FDF2DE76}" type="pres">
      <dgm:prSet presAssocID="{DC15CA21-C4C2-450A-9C64-6D0AA0C97003}" presName="childText" presStyleLbl="revTx" presStyleIdx="0" presStyleCnt="1" custScaleY="101069" custLinFactY="-74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AC9C8-657F-4D09-998A-95E202A6A0DF}" srcId="{DC15CA21-C4C2-450A-9C64-6D0AA0C97003}" destId="{38D3D982-60EA-444C-946E-7E540EE3CC92}" srcOrd="1" destOrd="0" parTransId="{EC839429-38EE-4E1F-A197-FACD6CEE3226}" sibTransId="{9FF27EDB-D537-4311-A53F-74B1CB298475}"/>
    <dgm:cxn modelId="{BD000CD7-16D6-4B3C-9D3B-F5ED3EE365F9}" type="presOf" srcId="{01149224-ABF0-4F25-948A-12FDBCF1CF19}" destId="{BDA3507F-C883-4546-B088-BB08FDF2DE76}" srcOrd="0" destOrd="0" presId="urn:microsoft.com/office/officeart/2005/8/layout/vList2"/>
    <dgm:cxn modelId="{92981109-D25D-42EF-9EAB-5A5FB6D780FA}" type="presOf" srcId="{38D3D982-60EA-444C-946E-7E540EE3CC92}" destId="{BDA3507F-C883-4546-B088-BB08FDF2DE76}" srcOrd="0" destOrd="1" presId="urn:microsoft.com/office/officeart/2005/8/layout/vList2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76776CE7-3EC9-471B-A401-5B8F7EB75CE2}" srcId="{DC15CA21-C4C2-450A-9C64-6D0AA0C97003}" destId="{E9B0EE86-FA64-4401-87E7-10BE7A132296}" srcOrd="2" destOrd="0" parTransId="{C6EFECA1-8138-4776-A948-78BB049D35BF}" sibTransId="{A00190CE-3839-4BFE-9450-888189F84D34}"/>
    <dgm:cxn modelId="{F1015B6A-8F21-44C2-A9AD-A753D1F24162}" type="presOf" srcId="{E9B0EE86-FA64-4401-87E7-10BE7A132296}" destId="{BDA3507F-C883-4546-B088-BB08FDF2DE76}" srcOrd="0" destOrd="2" presId="urn:microsoft.com/office/officeart/2005/8/layout/vList2"/>
    <dgm:cxn modelId="{F20BC6A0-091B-46DF-98B2-E0F203B72AEE}" type="presOf" srcId="{480A6D7A-C020-493A-AB44-A8475828C53A}" destId="{259DFEA1-F96D-44E6-B20E-A6B1A23D2ACF}" srcOrd="0" destOrd="0" presId="urn:microsoft.com/office/officeart/2005/8/layout/vList2"/>
    <dgm:cxn modelId="{CC661907-4AE1-45C3-956B-FBC679BDF189}" srcId="{480A6D7A-C020-493A-AB44-A8475828C53A}" destId="{DC15CA21-C4C2-450A-9C64-6D0AA0C97003}" srcOrd="2" destOrd="0" parTransId="{6EB5FB2D-A067-413B-9A96-9C1D37140FBF}" sibTransId="{CA95B858-D11D-4DE6-B9FD-8AD7045AB03A}"/>
    <dgm:cxn modelId="{B0B3D0E6-85A3-4D01-8B3C-5550B33BB7F6}" type="presOf" srcId="{DC15CA21-C4C2-450A-9C64-6D0AA0C97003}" destId="{18ACF8EE-347B-4FB8-B874-E7A967D09165}" srcOrd="0" destOrd="0" presId="urn:microsoft.com/office/officeart/2005/8/layout/vList2"/>
    <dgm:cxn modelId="{6920000A-82D3-4F90-8209-99E7BA167D8B}" type="presOf" srcId="{D8EA9587-6B91-4F5E-9880-25966FAE98D4}" destId="{BE009EB4-12F8-493B-809A-503A74EE649C}" srcOrd="0" destOrd="0" presId="urn:microsoft.com/office/officeart/2005/8/layout/vList2"/>
    <dgm:cxn modelId="{49740248-08CD-48A8-8A2E-35A5C950A6C0}" srcId="{DC15CA21-C4C2-450A-9C64-6D0AA0C97003}" destId="{01149224-ABF0-4F25-948A-12FDBCF1CF19}" srcOrd="0" destOrd="0" parTransId="{CE322773-5592-4274-AF87-6D0739CAD9A3}" sibTransId="{AA04FD06-BCF2-4F30-B501-2681E839BADF}"/>
    <dgm:cxn modelId="{06743316-4663-4BF6-B1CF-91E204EDB471}" type="presOf" srcId="{FB3DA8C3-8B91-472B-A367-1715EA9F1B6B}" destId="{AF3FEC88-9754-416A-8186-33A3B3C28868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EC3AA5B6-DE78-4B0A-A344-2733513A08E3}" type="presParOf" srcId="{259DFEA1-F96D-44E6-B20E-A6B1A23D2ACF}" destId="{AF3FEC88-9754-416A-8186-33A3B3C28868}" srcOrd="0" destOrd="0" presId="urn:microsoft.com/office/officeart/2005/8/layout/vList2"/>
    <dgm:cxn modelId="{7C9B99D0-337C-40D5-9EB1-5EF4CACA13BA}" type="presParOf" srcId="{259DFEA1-F96D-44E6-B20E-A6B1A23D2ACF}" destId="{F7EF8FC2-EB53-432C-91F1-3156E57D4F86}" srcOrd="1" destOrd="0" presId="urn:microsoft.com/office/officeart/2005/8/layout/vList2"/>
    <dgm:cxn modelId="{551C1574-8F8B-4766-9C1B-0E28B38578A3}" type="presParOf" srcId="{259DFEA1-F96D-44E6-B20E-A6B1A23D2ACF}" destId="{BE009EB4-12F8-493B-809A-503A74EE649C}" srcOrd="2" destOrd="0" presId="urn:microsoft.com/office/officeart/2005/8/layout/vList2"/>
    <dgm:cxn modelId="{076F9762-C4EA-4467-8141-AD1A357D294B}" type="presParOf" srcId="{259DFEA1-F96D-44E6-B20E-A6B1A23D2ACF}" destId="{6C8F962C-A6E7-4ABE-8F7B-C52F89CE76DD}" srcOrd="3" destOrd="0" presId="urn:microsoft.com/office/officeart/2005/8/layout/vList2"/>
    <dgm:cxn modelId="{E81894E4-A597-47DA-AD5C-284B6ACA7BFC}" type="presParOf" srcId="{259DFEA1-F96D-44E6-B20E-A6B1A23D2ACF}" destId="{18ACF8EE-347B-4FB8-B874-E7A967D09165}" srcOrd="4" destOrd="0" presId="urn:microsoft.com/office/officeart/2005/8/layout/vList2"/>
    <dgm:cxn modelId="{2D5D74FB-3EB3-4318-AA43-D69F12275316}" type="presParOf" srcId="{259DFEA1-F96D-44E6-B20E-A6B1A23D2ACF}" destId="{BDA3507F-C883-4546-B088-BB08FDF2DE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- 2 571,6 тыс.руб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-7 595,6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556" custLinFactY="88390" custLinFactNeighborX="30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29B0CE07-02B5-479C-87F3-72F2FDA3CD79}">
      <dgm:prSet phldrT="[Текст]" custT="1"/>
      <dgm:spPr/>
      <dgm:t>
        <a:bodyPr/>
        <a:lstStyle/>
        <a:p>
          <a:r>
            <a:rPr lang="ru-RU" sz="1600" b="1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2095353-BABB-47FE-84D6-F25EA08B49B5}" type="parTrans" cxnId="{737A1BFC-408B-42FF-848F-DA0257808157}">
      <dgm:prSet/>
      <dgm:spPr/>
      <dgm:t>
        <a:bodyPr/>
        <a:lstStyle/>
        <a:p>
          <a:endParaRPr lang="ru-RU"/>
        </a:p>
      </dgm:t>
    </dgm:pt>
    <dgm:pt modelId="{E8CF776B-B2DD-4492-B913-5820985C9555}" type="sibTrans" cxnId="{737A1BFC-408B-42FF-848F-DA0257808157}">
      <dgm:prSet/>
      <dgm:spPr/>
      <dgm:t>
        <a:bodyPr/>
        <a:lstStyle/>
        <a:p>
          <a:endParaRPr lang="ru-RU"/>
        </a:p>
      </dgm:t>
    </dgm:pt>
    <dgm:pt modelId="{00811474-F18E-416D-AA31-F3173855BFB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dirty="0">
            <a:solidFill>
              <a:schemeClr val="tx1"/>
            </a:solidFill>
          </a:endParaRPr>
        </a:p>
      </dgm:t>
    </dgm:pt>
    <dgm:pt modelId="{6CC6076E-D6B5-49C0-A517-FE79EE5083B6}" type="parTrans" cxnId="{B54376D6-0361-405A-A9C1-5C47F17F9CD8}">
      <dgm:prSet/>
      <dgm:spPr/>
      <dgm:t>
        <a:bodyPr/>
        <a:lstStyle/>
        <a:p>
          <a:endParaRPr lang="ru-RU"/>
        </a:p>
      </dgm:t>
    </dgm:pt>
    <dgm:pt modelId="{09D156B9-E58C-4AF9-A64C-804C0F64C0C5}" type="sibTrans" cxnId="{B54376D6-0361-405A-A9C1-5C47F17F9CD8}">
      <dgm:prSet/>
      <dgm:spPr/>
      <dgm:t>
        <a:bodyPr/>
        <a:lstStyle/>
        <a:p>
          <a:endParaRPr lang="ru-RU"/>
        </a:p>
      </dgm:t>
    </dgm:pt>
    <dgm:pt modelId="{13305821-EDD7-495F-9148-C2D7A21D2A89}">
      <dgm:prSet phldrT="[Текст]" custT="1"/>
      <dgm:spPr/>
      <dgm:t>
        <a:bodyPr/>
        <a:lstStyle/>
        <a:p>
          <a:r>
            <a:rPr lang="ru-RU" sz="1600" b="1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62DF9230-0CE4-42A9-A931-BCAD2E0383B9}" type="parTrans" cxnId="{6442E3E4-25A4-47B7-BD3E-06ECA589886A}">
      <dgm:prSet/>
      <dgm:spPr/>
      <dgm:t>
        <a:bodyPr/>
        <a:lstStyle/>
        <a:p>
          <a:endParaRPr lang="ru-RU"/>
        </a:p>
      </dgm:t>
    </dgm:pt>
    <dgm:pt modelId="{F1355606-17FA-429B-A292-92D44084F5E9}" type="sibTrans" cxnId="{6442E3E4-25A4-47B7-BD3E-06ECA589886A}">
      <dgm:prSet/>
      <dgm:spPr/>
      <dgm:t>
        <a:bodyPr/>
        <a:lstStyle/>
        <a:p>
          <a:endParaRPr lang="ru-RU"/>
        </a:p>
      </dgm:t>
    </dgm:pt>
    <dgm:pt modelId="{F8213379-0FFF-4F2A-B94B-8EE6CE5D5FA6}">
      <dgm:prSet phldrT="[Текст]" custT="1"/>
      <dgm:spPr/>
      <dgm:t>
        <a:bodyPr/>
        <a:lstStyle/>
        <a:p>
          <a:r>
            <a:rPr lang="ru-RU" sz="1600" b="1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dirty="0"/>
        </a:p>
      </dgm:t>
    </dgm:pt>
    <dgm:pt modelId="{492FD88D-3891-4634-9548-776568E33910}" type="parTrans" cxnId="{D82A43B8-534A-4B0C-8726-28BAA4109DAA}">
      <dgm:prSet/>
      <dgm:spPr/>
      <dgm:t>
        <a:bodyPr/>
        <a:lstStyle/>
        <a:p>
          <a:endParaRPr lang="ru-RU"/>
        </a:p>
      </dgm:t>
    </dgm:pt>
    <dgm:pt modelId="{8C594D8F-820C-4EC5-994D-458327962535}" type="sibTrans" cxnId="{D82A43B8-534A-4B0C-8726-28BAA4109DAA}">
      <dgm:prSet/>
      <dgm:spPr/>
      <dgm:t>
        <a:bodyPr/>
        <a:lstStyle/>
        <a:p>
          <a:endParaRPr lang="ru-RU"/>
        </a:p>
      </dgm:t>
    </dgm:pt>
    <dgm:pt modelId="{F7E0EA63-0535-4DA9-8269-B321BF55C485}">
      <dgm:prSet phldrT="[Текст]" custT="1"/>
      <dgm:spPr/>
      <dgm:t>
        <a:bodyPr/>
        <a:lstStyle/>
        <a:p>
          <a:r>
            <a:rPr lang="ru-RU" sz="1600" b="1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dirty="0"/>
        </a:p>
      </dgm:t>
    </dgm:pt>
    <dgm:pt modelId="{AC43B416-885B-497D-B7D9-F338D89DC09B}" type="parTrans" cxnId="{7E5B9852-AD84-4B15-BCA3-14000C3CCF6F}">
      <dgm:prSet/>
      <dgm:spPr/>
      <dgm:t>
        <a:bodyPr/>
        <a:lstStyle/>
        <a:p>
          <a:endParaRPr lang="ru-RU"/>
        </a:p>
      </dgm:t>
    </dgm:pt>
    <dgm:pt modelId="{6D061FEB-35EA-4494-8ED2-FC26FA28AF3D}" type="sibTrans" cxnId="{7E5B9852-AD84-4B15-BCA3-14000C3CCF6F}">
      <dgm:prSet/>
      <dgm:spPr/>
      <dgm:t>
        <a:bodyPr/>
        <a:lstStyle/>
        <a:p>
          <a:endParaRPr lang="ru-RU"/>
        </a:p>
      </dgm:t>
    </dgm:pt>
    <dgm:pt modelId="{8561EFF0-F126-46A1-96AA-2A36838AC04A}">
      <dgm:prSet phldrT="[Текст]" custT="1"/>
      <dgm:spPr/>
      <dgm:t>
        <a:bodyPr/>
        <a:lstStyle/>
        <a:p>
          <a:r>
            <a:rPr lang="ru-RU" sz="1600" b="1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dirty="0" smtClean="0"/>
            <a:t>;</a:t>
          </a:r>
          <a:endParaRPr lang="ru-RU" sz="1600" b="0" dirty="0"/>
        </a:p>
      </dgm:t>
    </dgm:pt>
    <dgm:pt modelId="{7DAF9637-00C0-49F7-89C0-4AF8C7F1A742}" type="parTrans" cxnId="{38B33B49-3FB6-4504-A44A-414BDCCA49A0}">
      <dgm:prSet/>
      <dgm:spPr/>
      <dgm:t>
        <a:bodyPr/>
        <a:lstStyle/>
        <a:p>
          <a:endParaRPr lang="ru-RU"/>
        </a:p>
      </dgm:t>
    </dgm:pt>
    <dgm:pt modelId="{227A95E9-A4C7-40D9-A53B-FC3399CE7364}" type="sibTrans" cxnId="{38B33B49-3FB6-4504-A44A-414BDCCA49A0}">
      <dgm:prSet/>
      <dgm:spPr/>
      <dgm:t>
        <a:bodyPr/>
        <a:lstStyle/>
        <a:p>
          <a:endParaRPr lang="ru-RU"/>
        </a:p>
      </dgm:t>
    </dgm:pt>
    <dgm:pt modelId="{09067442-59A6-4F42-8A61-D24717270A7C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85EB2677-95DA-4D5A-9953-5C768E071BD8}" type="parTrans" cxnId="{2C4BF0F2-B840-4249-ACD9-9DF46DAC9AF8}">
      <dgm:prSet/>
      <dgm:spPr/>
      <dgm:t>
        <a:bodyPr/>
        <a:lstStyle/>
        <a:p>
          <a:endParaRPr lang="ru-RU"/>
        </a:p>
      </dgm:t>
    </dgm:pt>
    <dgm:pt modelId="{94F2CDE2-1AE3-46FC-AA0E-52FB6C1D0912}" type="sibTrans" cxnId="{2C4BF0F2-B840-4249-ACD9-9DF46DAC9AF8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3" custScaleY="51527" custLinFactY="-8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4E1F-324D-4FB7-9CA1-D1BA73F37C2C}" type="pres">
      <dgm:prSet presAssocID="{EF057A0D-4297-44E4-BC5D-339A246363B3}" presName="spacer" presStyleCnt="0"/>
      <dgm:spPr/>
    </dgm:pt>
    <dgm:pt modelId="{7279439A-EF8C-446A-9EB9-80931C7D90B5}" type="pres">
      <dgm:prSet presAssocID="{00811474-F18E-416D-AA31-F3173855BFB5}" presName="parentText" presStyleLbl="node1" presStyleIdx="1" presStyleCnt="3" custScaleY="47763" custLinFactY="23805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199A-D52B-4A77-9356-751F841D2317}" type="pres">
      <dgm:prSet presAssocID="{09D156B9-E58C-4AF9-A64C-804C0F64C0C5}" presName="spacer" presStyleCnt="0"/>
      <dgm:spPr/>
    </dgm:pt>
    <dgm:pt modelId="{62964730-F35C-4B94-B924-BBC8F782E8C3}" type="pres">
      <dgm:prSet presAssocID="{09067442-59A6-4F42-8A61-D24717270A7C}" presName="parentText" presStyleLbl="node1" presStyleIdx="2" presStyleCnt="3" custScaleY="70814" custLinFactNeighborY="98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21F8-B9CD-4082-B3DD-39FDDDB4C7BE}" type="pres">
      <dgm:prSet presAssocID="{09067442-59A6-4F42-8A61-D24717270A7C}" presName="childText" presStyleLbl="revTx" presStyleIdx="0" presStyleCnt="1" custLinFactY="-14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72CC9-5B9C-42C6-BAFF-DA6A71533982}" type="presOf" srcId="{29B0CE07-02B5-479C-87F3-72F2FDA3CD79}" destId="{931821F8-B9CD-4082-B3DD-39FDDDB4C7BE}" srcOrd="0" destOrd="0" presId="urn:microsoft.com/office/officeart/2005/8/layout/vList2"/>
    <dgm:cxn modelId="{44A9F09A-11CE-4C24-A1FB-EA05C46EB6E8}" type="presOf" srcId="{8561EFF0-F126-46A1-96AA-2A36838AC04A}" destId="{931821F8-B9CD-4082-B3DD-39FDDDB4C7BE}" srcOrd="0" destOrd="4" presId="urn:microsoft.com/office/officeart/2005/8/layout/vList2"/>
    <dgm:cxn modelId="{6442E3E4-25A4-47B7-BD3E-06ECA589886A}" srcId="{09067442-59A6-4F42-8A61-D24717270A7C}" destId="{13305821-EDD7-495F-9148-C2D7A21D2A89}" srcOrd="1" destOrd="0" parTransId="{62DF9230-0CE4-42A9-A931-BCAD2E0383B9}" sibTransId="{F1355606-17FA-429B-A292-92D44084F5E9}"/>
    <dgm:cxn modelId="{0EB4E47D-3844-45D1-8252-4C3DA013470C}" type="presOf" srcId="{13305821-EDD7-495F-9148-C2D7A21D2A89}" destId="{931821F8-B9CD-4082-B3DD-39FDDDB4C7BE}" srcOrd="0" destOrd="1" presId="urn:microsoft.com/office/officeart/2005/8/layout/vList2"/>
    <dgm:cxn modelId="{2C4BF0F2-B840-4249-ACD9-9DF46DAC9AF8}" srcId="{A76B326A-B1A6-4289-8661-B4FCEBAC4D59}" destId="{09067442-59A6-4F42-8A61-D24717270A7C}" srcOrd="2" destOrd="0" parTransId="{85EB2677-95DA-4D5A-9953-5C768E071BD8}" sibTransId="{94F2CDE2-1AE3-46FC-AA0E-52FB6C1D0912}"/>
    <dgm:cxn modelId="{D82A43B8-534A-4B0C-8726-28BAA4109DAA}" srcId="{09067442-59A6-4F42-8A61-D24717270A7C}" destId="{F8213379-0FFF-4F2A-B94B-8EE6CE5D5FA6}" srcOrd="2" destOrd="0" parTransId="{492FD88D-3891-4634-9548-776568E33910}" sibTransId="{8C594D8F-820C-4EC5-994D-458327962535}"/>
    <dgm:cxn modelId="{A4CB1052-8754-4ACC-B07A-B7BF2E4C6BA6}" type="presOf" srcId="{F8213379-0FFF-4F2A-B94B-8EE6CE5D5FA6}" destId="{931821F8-B9CD-4082-B3DD-39FDDDB4C7BE}" srcOrd="0" destOrd="2" presId="urn:microsoft.com/office/officeart/2005/8/layout/vList2"/>
    <dgm:cxn modelId="{0173DF41-EEB5-4C47-9F08-F0B507210C66}" type="presOf" srcId="{09067442-59A6-4F42-8A61-D24717270A7C}" destId="{62964730-F35C-4B94-B924-BBC8F782E8C3}" srcOrd="0" destOrd="0" presId="urn:microsoft.com/office/officeart/2005/8/layout/vList2"/>
    <dgm:cxn modelId="{FFD82718-FD67-4F1C-9B8F-02F96845C2FD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8CC16B1A-580D-445D-806B-7B7B0E5029E3}" type="presOf" srcId="{390CB856-25D9-4CFB-A2AD-FD0F9CA12B7D}" destId="{FB3B9877-007F-4FF8-A415-B5437830542E}" srcOrd="0" destOrd="0" presId="urn:microsoft.com/office/officeart/2005/8/layout/vList2"/>
    <dgm:cxn modelId="{38B33B49-3FB6-4504-A44A-414BDCCA49A0}" srcId="{09067442-59A6-4F42-8A61-D24717270A7C}" destId="{8561EFF0-F126-46A1-96AA-2A36838AC04A}" srcOrd="4" destOrd="0" parTransId="{7DAF9637-00C0-49F7-89C0-4AF8C7F1A742}" sibTransId="{227A95E9-A4C7-40D9-A53B-FC3399CE7364}"/>
    <dgm:cxn modelId="{7E5B9852-AD84-4B15-BCA3-14000C3CCF6F}" srcId="{09067442-59A6-4F42-8A61-D24717270A7C}" destId="{F7E0EA63-0535-4DA9-8269-B321BF55C485}" srcOrd="3" destOrd="0" parTransId="{AC43B416-885B-497D-B7D9-F338D89DC09B}" sibTransId="{6D061FEB-35EA-4494-8ED2-FC26FA28AF3D}"/>
    <dgm:cxn modelId="{B54376D6-0361-405A-A9C1-5C47F17F9CD8}" srcId="{A76B326A-B1A6-4289-8661-B4FCEBAC4D59}" destId="{00811474-F18E-416D-AA31-F3173855BFB5}" srcOrd="1" destOrd="0" parTransId="{6CC6076E-D6B5-49C0-A517-FE79EE5083B6}" sibTransId="{09D156B9-E58C-4AF9-A64C-804C0F64C0C5}"/>
    <dgm:cxn modelId="{737A1BFC-408B-42FF-848F-DA0257808157}" srcId="{09067442-59A6-4F42-8A61-D24717270A7C}" destId="{29B0CE07-02B5-479C-87F3-72F2FDA3CD79}" srcOrd="0" destOrd="0" parTransId="{82095353-BABB-47FE-84D6-F25EA08B49B5}" sibTransId="{E8CF776B-B2DD-4492-B913-5820985C9555}"/>
    <dgm:cxn modelId="{72CB0B1A-3463-44F2-8C0E-A5A31CF9FC97}" type="presOf" srcId="{F7E0EA63-0535-4DA9-8269-B321BF55C485}" destId="{931821F8-B9CD-4082-B3DD-39FDDDB4C7BE}" srcOrd="0" destOrd="3" presId="urn:microsoft.com/office/officeart/2005/8/layout/vList2"/>
    <dgm:cxn modelId="{03E86A21-1C16-4E9B-803E-7FBDA13237A1}" type="presOf" srcId="{00811474-F18E-416D-AA31-F3173855BFB5}" destId="{7279439A-EF8C-446A-9EB9-80931C7D90B5}" srcOrd="0" destOrd="0" presId="urn:microsoft.com/office/officeart/2005/8/layout/vList2"/>
    <dgm:cxn modelId="{7DCFF7D3-EFE6-4CBB-B654-95B0C9BD8091}" type="presParOf" srcId="{1EDD2E1F-7D23-435C-8498-29151650CCEA}" destId="{FB3B9877-007F-4FF8-A415-B5437830542E}" srcOrd="0" destOrd="0" presId="urn:microsoft.com/office/officeart/2005/8/layout/vList2"/>
    <dgm:cxn modelId="{C20BBD20-8EDA-4453-A082-D81566DB03D5}" type="presParOf" srcId="{1EDD2E1F-7D23-435C-8498-29151650CCEA}" destId="{EF114E1F-324D-4FB7-9CA1-D1BA73F37C2C}" srcOrd="1" destOrd="0" presId="urn:microsoft.com/office/officeart/2005/8/layout/vList2"/>
    <dgm:cxn modelId="{01A2A60D-8815-4F68-BD3F-8C3CF26B6666}" type="presParOf" srcId="{1EDD2E1F-7D23-435C-8498-29151650CCEA}" destId="{7279439A-EF8C-446A-9EB9-80931C7D90B5}" srcOrd="2" destOrd="0" presId="urn:microsoft.com/office/officeart/2005/8/layout/vList2"/>
    <dgm:cxn modelId="{5D812DAC-F926-4084-9E2C-FE8AFD0E5B84}" type="presParOf" srcId="{1EDD2E1F-7D23-435C-8498-29151650CCEA}" destId="{2188199A-D52B-4A77-9356-751F841D2317}" srcOrd="3" destOrd="0" presId="urn:microsoft.com/office/officeart/2005/8/layout/vList2"/>
    <dgm:cxn modelId="{703334F7-C760-421A-88F3-85A315580EBA}" type="presParOf" srcId="{1EDD2E1F-7D23-435C-8498-29151650CCEA}" destId="{62964730-F35C-4B94-B924-BBC8F782E8C3}" srcOrd="4" destOrd="0" presId="urn:microsoft.com/office/officeart/2005/8/layout/vList2"/>
    <dgm:cxn modelId="{857189B2-707A-4AAF-A025-7FA2BCD885F2}" type="presParOf" srcId="{1EDD2E1F-7D23-435C-8498-29151650CCEA}" destId="{931821F8-B9CD-4082-B3DD-39FDDDB4C7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F9690-3C86-4780-81CE-CD281B1448E0}" type="presOf" srcId="{0A58B7E2-11AF-4B5D-9429-4597B18D61E6}" destId="{14BF6014-1F8D-4B4F-8072-3D866266C5A9}" srcOrd="0" destOrd="0" presId="urn:microsoft.com/office/officeart/2005/8/layout/vList2"/>
    <dgm:cxn modelId="{8E0EC0B3-02E8-4243-BB65-CA671F0A3250}" type="presOf" srcId="{8AFDED62-F94E-485A-92D8-3931281DEC45}" destId="{6D65A4D4-C4D3-4733-B549-DE7420F482CC}" srcOrd="0" destOrd="1" presId="urn:microsoft.com/office/officeart/2005/8/layout/vList2"/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C6759229-10B5-4E77-81E8-3F10B20BC675}" type="presOf" srcId="{7B4CAF70-FD7D-4F4E-B149-9CD27B9DCC44}" destId="{7501055E-F915-45B3-A34B-8BF86EDF43BE}" srcOrd="0" destOrd="0" presId="urn:microsoft.com/office/officeart/2005/8/layout/vList2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BC04D884-28B4-41B0-B604-BA10B01B64F2}" type="presOf" srcId="{EB1AC43C-8C51-471F-94EE-D590776F3B40}" destId="{8ECF41FE-D620-43B7-B5B3-C3B68ED91B20}" srcOrd="0" destOrd="0" presId="urn:microsoft.com/office/officeart/2005/8/layout/vList2"/>
    <dgm:cxn modelId="{99F017CB-43C7-48AE-A693-BFDA81FC8C09}" type="presOf" srcId="{7351717C-AB82-412A-8D5C-467E041E4F5F}" destId="{6D65A4D4-C4D3-4733-B549-DE7420F482CC}" srcOrd="0" destOrd="2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51628043-3BA7-45CC-ADB9-17888CD6AE71}" type="presOf" srcId="{A3342F4C-8476-45FB-8E53-A85DF2600BF6}" destId="{E6EDC012-DDED-4393-A5F1-02F1897793BE}" srcOrd="0" destOrd="0" presId="urn:microsoft.com/office/officeart/2005/8/layout/vList2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7596EC99-E482-42BE-8FA7-79C3D002D303}" type="presOf" srcId="{9B0EECA9-2561-47D7-9765-85750F91C753}" destId="{6D65A4D4-C4D3-4733-B549-DE7420F482CC}" srcOrd="0" destOrd="0" presId="urn:microsoft.com/office/officeart/2005/8/layout/vList2"/>
    <dgm:cxn modelId="{E25E8A16-069F-4884-A724-57D2130F85FD}" type="presOf" srcId="{83429FB5-E0E7-4728-BF1D-5693DA5A9B05}" destId="{CECF27C9-391B-4FFF-A627-649ACE127A65}" srcOrd="0" destOrd="0" presId="urn:microsoft.com/office/officeart/2005/8/layout/vList2"/>
    <dgm:cxn modelId="{B1D26474-5D2C-4E23-A316-83AC0E721DBA}" type="presParOf" srcId="{7501055E-F915-45B3-A34B-8BF86EDF43BE}" destId="{CECF27C9-391B-4FFF-A627-649ACE127A65}" srcOrd="0" destOrd="0" presId="urn:microsoft.com/office/officeart/2005/8/layout/vList2"/>
    <dgm:cxn modelId="{F2F733C4-81AD-43E6-A43C-BABA5BD5F3BD}" type="presParOf" srcId="{7501055E-F915-45B3-A34B-8BF86EDF43BE}" destId="{C5F33424-F2EC-415C-877D-CCC9BEF6B615}" srcOrd="1" destOrd="0" presId="urn:microsoft.com/office/officeart/2005/8/layout/vList2"/>
    <dgm:cxn modelId="{FA167749-7775-4AE6-A850-BA7911F79EA2}" type="presParOf" srcId="{7501055E-F915-45B3-A34B-8BF86EDF43BE}" destId="{E6EDC012-DDED-4393-A5F1-02F1897793BE}" srcOrd="2" destOrd="0" presId="urn:microsoft.com/office/officeart/2005/8/layout/vList2"/>
    <dgm:cxn modelId="{9A90E6A7-3181-4502-B0A4-D8ED806363DF}" type="presParOf" srcId="{7501055E-F915-45B3-A34B-8BF86EDF43BE}" destId="{94EC26CC-60AF-49C9-9BC3-76BD5566BE00}" srcOrd="3" destOrd="0" presId="urn:microsoft.com/office/officeart/2005/8/layout/vList2"/>
    <dgm:cxn modelId="{9A944B4F-A5A5-4F7C-BC54-821E1F58184D}" type="presParOf" srcId="{7501055E-F915-45B3-A34B-8BF86EDF43BE}" destId="{14BF6014-1F8D-4B4F-8072-3D866266C5A9}" srcOrd="4" destOrd="0" presId="urn:microsoft.com/office/officeart/2005/8/layout/vList2"/>
    <dgm:cxn modelId="{FAF6F255-065B-4400-9C18-E06A1DCFE79B}" type="presParOf" srcId="{7501055E-F915-45B3-A34B-8BF86EDF43BE}" destId="{6D65A4D4-C4D3-4733-B549-DE7420F482CC}" srcOrd="5" destOrd="0" presId="urn:microsoft.com/office/officeart/2005/8/layout/vList2"/>
    <dgm:cxn modelId="{5F32D686-1CA0-4137-9F54-A156445A77C4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/>
            <a:t>Укрепление доходной базы бюджета муниципального образования «</a:t>
          </a:r>
          <a:r>
            <a:rPr lang="ru-RU" sz="1800" b="1" dirty="0" err="1" smtClean="0"/>
            <a:t>Малопургинский</a:t>
          </a:r>
          <a:r>
            <a:rPr lang="ru-RU" sz="1800" b="1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CEE90-BB51-484B-97CF-0255DD56535B}" type="presOf" srcId="{E948EA84-102C-437F-80FA-896499AE9317}" destId="{E28FA107-B120-49B7-BC8E-D3002C8C2448}" srcOrd="0" destOrd="0" presId="urn:microsoft.com/office/officeart/2005/8/layout/target3"/>
    <dgm:cxn modelId="{EED9B69A-8D7D-4691-BB48-04740C2B9321}" type="presOf" srcId="{9748E425-1F62-4E54-AB72-024F4DE93407}" destId="{5A29F06B-F30D-47DB-82D2-37109BE6ACC5}" srcOrd="0" destOrd="0" presId="urn:microsoft.com/office/officeart/2005/8/layout/target3"/>
    <dgm:cxn modelId="{5406CC73-2177-433B-9F44-B5B9C185C7A4}" type="presOf" srcId="{7AF7F297-943D-4165-A8A8-54DA59560CD7}" destId="{BBE41196-343F-4FEA-BCB9-A7E7FA2836A7}" srcOrd="1" destOrd="0" presId="urn:microsoft.com/office/officeart/2005/8/layout/target3"/>
    <dgm:cxn modelId="{217F78DB-11CD-4498-9A70-81038FDC7B0E}" type="presOf" srcId="{FB75A1A5-0896-433E-BA91-78C3856BD7D9}" destId="{963A3835-8EFF-41D5-8904-0CD297DC390A}" srcOrd="0" destOrd="0" presId="urn:microsoft.com/office/officeart/2005/8/layout/target3"/>
    <dgm:cxn modelId="{F7838D16-9EDF-44CC-8639-39D01DED5905}" type="presOf" srcId="{43E791CD-00E1-4D30-BCD5-1EA4857975C7}" destId="{18606B47-766B-4858-A4BB-6D7E63AFD09F}" srcOrd="1" destOrd="0" presId="urn:microsoft.com/office/officeart/2005/8/layout/target3"/>
    <dgm:cxn modelId="{0C14C9D4-B55D-4D12-9108-373DADA1630D}" type="presOf" srcId="{7AF7F297-943D-4165-A8A8-54DA59560CD7}" destId="{FE66C1EA-8C5C-40F8-B9B6-9040C8ED6543}" srcOrd="0" destOrd="0" presId="urn:microsoft.com/office/officeart/2005/8/layout/target3"/>
    <dgm:cxn modelId="{1809CCBB-47F5-4E5B-A447-02AA0CD51A84}" type="presOf" srcId="{43E791CD-00E1-4D30-BCD5-1EA4857975C7}" destId="{FEC5023B-56E5-4574-9502-039874786CB2}" srcOrd="0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198B64A0-F23E-44BF-BF54-1079D587909F}" type="presOf" srcId="{9748E425-1F62-4E54-AB72-024F4DE93407}" destId="{91A15EB6-1FC2-4A38-A7EC-BAB9618152C7}" srcOrd="1" destOrd="0" presId="urn:microsoft.com/office/officeart/2005/8/layout/target3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E74605ED-4C15-4855-A21F-420F6BEA03C4}" type="presOf" srcId="{E948EA84-102C-437F-80FA-896499AE9317}" destId="{41983E83-3315-427C-BC88-AE28B653D585}" srcOrd="1" destOrd="0" presId="urn:microsoft.com/office/officeart/2005/8/layout/target3"/>
    <dgm:cxn modelId="{35B04098-0FBC-45FE-9615-584C643C7018}" type="presParOf" srcId="{963A3835-8EFF-41D5-8904-0CD297DC390A}" destId="{7DB44425-090D-436E-A93E-2DB3023FDB80}" srcOrd="0" destOrd="0" presId="urn:microsoft.com/office/officeart/2005/8/layout/target3"/>
    <dgm:cxn modelId="{85D03D74-22F1-46BB-9AB2-70E77D831FE3}" type="presParOf" srcId="{963A3835-8EFF-41D5-8904-0CD297DC390A}" destId="{69C58063-E33C-4DC8-9D13-DB510B7D7715}" srcOrd="1" destOrd="0" presId="urn:microsoft.com/office/officeart/2005/8/layout/target3"/>
    <dgm:cxn modelId="{8EDAC31F-B6A0-4B25-9EEF-31B4767442F7}" type="presParOf" srcId="{963A3835-8EFF-41D5-8904-0CD297DC390A}" destId="{5A29F06B-F30D-47DB-82D2-37109BE6ACC5}" srcOrd="2" destOrd="0" presId="urn:microsoft.com/office/officeart/2005/8/layout/target3"/>
    <dgm:cxn modelId="{858D5D73-636C-42F2-BB0B-C329D7E8C209}" type="presParOf" srcId="{963A3835-8EFF-41D5-8904-0CD297DC390A}" destId="{3E16006F-EFE1-4A67-96C1-8B4039A64510}" srcOrd="3" destOrd="0" presId="urn:microsoft.com/office/officeart/2005/8/layout/target3"/>
    <dgm:cxn modelId="{974AD6F8-982F-4BB4-8F21-A309AB356336}" type="presParOf" srcId="{963A3835-8EFF-41D5-8904-0CD297DC390A}" destId="{FED84AB8-CAF6-4ECA-B669-59A6C428B38C}" srcOrd="4" destOrd="0" presId="urn:microsoft.com/office/officeart/2005/8/layout/target3"/>
    <dgm:cxn modelId="{FA4E0DEC-B77E-46E0-921F-27CD70211223}" type="presParOf" srcId="{963A3835-8EFF-41D5-8904-0CD297DC390A}" destId="{E28FA107-B120-49B7-BC8E-D3002C8C2448}" srcOrd="5" destOrd="0" presId="urn:microsoft.com/office/officeart/2005/8/layout/target3"/>
    <dgm:cxn modelId="{A9DA0CC0-1DF8-4454-B236-D1D1BA3D514B}" type="presParOf" srcId="{963A3835-8EFF-41D5-8904-0CD297DC390A}" destId="{D5B5A5EF-AB45-4A57-B02F-DBC9282FAB4D}" srcOrd="6" destOrd="0" presId="urn:microsoft.com/office/officeart/2005/8/layout/target3"/>
    <dgm:cxn modelId="{E9408703-7488-4855-A52C-707BC3DCB807}" type="presParOf" srcId="{963A3835-8EFF-41D5-8904-0CD297DC390A}" destId="{DDA6CF50-64D6-41CD-AAED-976FA2076C57}" srcOrd="7" destOrd="0" presId="urn:microsoft.com/office/officeart/2005/8/layout/target3"/>
    <dgm:cxn modelId="{633E2248-36A4-4BF3-AE62-977AFE2B373D}" type="presParOf" srcId="{963A3835-8EFF-41D5-8904-0CD297DC390A}" destId="{FE66C1EA-8C5C-40F8-B9B6-9040C8ED6543}" srcOrd="8" destOrd="0" presId="urn:microsoft.com/office/officeart/2005/8/layout/target3"/>
    <dgm:cxn modelId="{C966EC6F-B119-4FA8-933B-57C86A03CFBA}" type="presParOf" srcId="{963A3835-8EFF-41D5-8904-0CD297DC390A}" destId="{DAB1143D-0D6D-4AA0-A7F7-632965950060}" srcOrd="9" destOrd="0" presId="urn:microsoft.com/office/officeart/2005/8/layout/target3"/>
    <dgm:cxn modelId="{9C3A4FE3-54DF-45CA-AA71-398B8F7BE5BD}" type="presParOf" srcId="{963A3835-8EFF-41D5-8904-0CD297DC390A}" destId="{59226D8B-E096-4D70-8ADC-71973B6FCBDF}" srcOrd="10" destOrd="0" presId="urn:microsoft.com/office/officeart/2005/8/layout/target3"/>
    <dgm:cxn modelId="{893860D8-FD03-4A7A-B778-F094ED1F3380}" type="presParOf" srcId="{963A3835-8EFF-41D5-8904-0CD297DC390A}" destId="{FEC5023B-56E5-4574-9502-039874786CB2}" srcOrd="11" destOrd="0" presId="urn:microsoft.com/office/officeart/2005/8/layout/target3"/>
    <dgm:cxn modelId="{47A7068A-8670-403E-A24E-98FF342978A5}" type="presParOf" srcId="{963A3835-8EFF-41D5-8904-0CD297DC390A}" destId="{91A15EB6-1FC2-4A38-A7EC-BAB9618152C7}" srcOrd="12" destOrd="0" presId="urn:microsoft.com/office/officeart/2005/8/layout/target3"/>
    <dgm:cxn modelId="{4A8F1EC1-26A1-43F3-815B-97263E6A3D5D}" type="presParOf" srcId="{963A3835-8EFF-41D5-8904-0CD297DC390A}" destId="{41983E83-3315-427C-BC88-AE28B653D585}" srcOrd="13" destOrd="0" presId="urn:microsoft.com/office/officeart/2005/8/layout/target3"/>
    <dgm:cxn modelId="{9AF62A5E-954E-449F-A3F5-881E1EF2FDE3}" type="presParOf" srcId="{963A3835-8EFF-41D5-8904-0CD297DC390A}" destId="{BBE41196-343F-4FEA-BCB9-A7E7FA2836A7}" srcOrd="14" destOrd="0" presId="urn:microsoft.com/office/officeart/2005/8/layout/target3"/>
    <dgm:cxn modelId="{B9B0211F-6371-4AA2-A064-7E11EE08D80B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831 797,3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106 837,5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481 641,7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6 029,9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20 402,4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435,7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57 434,2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10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1 399,9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15 011,3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4 432,2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17 314,2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45 203,3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89,0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1 772,0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1 779,5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46 381,7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7 945,6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7 833,4тыс.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77,0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219,7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5 471,7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110,0 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42,8 тыс. рублей; доплата к пенсии муниципальных служащих 1 167,9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12 111,1 тыс. рублей; Обеспечение жильем многодетных семей  961,0 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15 929,8  тыс. рублей;  выплата пособия при устройстве опекаемых детей в семью 422,1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/>
    </dgm:pt>
    <dgm:pt modelId="{6D8C2A91-E19F-463D-BD24-AB9142C0ABED}" type="pres">
      <dgm:prSet presAssocID="{6986C4B9-B145-472D-B5FE-F8225511AC7D}" presName="text_2" presStyleLbl="node1" presStyleIdx="1" presStyleCnt="6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6"/>
      <dgm:spPr/>
    </dgm:pt>
    <dgm:pt modelId="{516DD1F4-A210-4170-91D2-7E7F9DCC880D}" type="pres">
      <dgm:prSet presAssocID="{57D1A95B-FCA3-4CCF-BC28-0705EF0DA0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6"/>
      <dgm:spPr/>
    </dgm:pt>
    <dgm:pt modelId="{FFB87230-A43F-4ADE-AA01-F0A3AFAA6F65}" type="pres">
      <dgm:prSet presAssocID="{AF01EF08-2799-4C6A-929A-2A15551D8D32}" presName="text_4" presStyleLbl="node1" presStyleIdx="3" presStyleCnt="6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/>
    </dgm:pt>
    <dgm:pt modelId="{C9F3000D-81A3-4133-ACCB-CC43B086927C}" type="pres">
      <dgm:prSet presAssocID="{A72E44ED-20D6-43BA-8BFB-3D49339C098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264E3-A62B-402D-97D0-CE4F9EF248C7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/>
    </dgm:pt>
    <dgm:pt modelId="{6B199D4B-ED6D-41D8-96F2-5E5C719FEC3E}" type="pres">
      <dgm:prSet presAssocID="{C7DCCDF0-352F-4595-829A-4603F3C4EC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5861-1759-4098-A633-B6E3FBA9A330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/>
      <dgm:spPr/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5DC86CE3-6FBC-4527-83B1-C83DE95D1261}" type="presOf" srcId="{A72E44ED-20D6-43BA-8BFB-3D49339C0985}" destId="{C9F3000D-81A3-4133-ACCB-CC43B086927C}" srcOrd="0" destOrd="0" presId="urn:microsoft.com/office/officeart/2008/layout/VerticalCurvedList"/>
    <dgm:cxn modelId="{323C8A49-5514-44AC-8783-F69B78E869B3}" type="presOf" srcId="{C7DCCDF0-352F-4595-829A-4603F3C4EC74}" destId="{6B199D4B-ED6D-41D8-96F2-5E5C719FEC3E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A7D5D66B-3F9A-4A49-9BE5-5694BDBBB225}" type="presParOf" srcId="{3170B91E-7745-44B8-97A4-A475B63696D5}" destId="{C9F3000D-81A3-4133-ACCB-CC43B086927C}" srcOrd="9" destOrd="0" presId="urn:microsoft.com/office/officeart/2008/layout/VerticalCurvedList"/>
    <dgm:cxn modelId="{7D044052-9A3E-479B-821E-236D631F1A34}" type="presParOf" srcId="{3170B91E-7745-44B8-97A4-A475B63696D5}" destId="{6DD264E3-A62B-402D-97D0-CE4F9EF248C7}" srcOrd="10" destOrd="0" presId="urn:microsoft.com/office/officeart/2008/layout/VerticalCurvedList"/>
    <dgm:cxn modelId="{68B382DA-8282-472A-BCB1-6926635630D6}" type="presParOf" srcId="{6DD264E3-A62B-402D-97D0-CE4F9EF248C7}" destId="{C7062D9B-4A87-46F0-8AA9-37927D866D8E}" srcOrd="0" destOrd="0" presId="urn:microsoft.com/office/officeart/2008/layout/VerticalCurvedList"/>
    <dgm:cxn modelId="{137A58EB-BC0F-4DB5-846C-5384D39648DE}" type="presParOf" srcId="{3170B91E-7745-44B8-97A4-A475B63696D5}" destId="{6B199D4B-ED6D-41D8-96F2-5E5C719FEC3E}" srcOrd="11" destOrd="0" presId="urn:microsoft.com/office/officeart/2008/layout/VerticalCurvedList"/>
    <dgm:cxn modelId="{3A972764-4E3E-4C38-AC6B-7FDA4DF43EAE}" type="presParOf" srcId="{3170B91E-7745-44B8-97A4-A475B63696D5}" destId="{65A75861-1759-4098-A633-B6E3FBA9A330}" srcOrd="12" destOrd="0" presId="urn:microsoft.com/office/officeart/2008/layout/VerticalCurvedList"/>
    <dgm:cxn modelId="{30C6B58C-5D6D-4C6D-A195-951C0DBC47E8}" type="presParOf" srcId="{65A75861-1759-4098-A633-B6E3FBA9A330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0"/>
          <a:ext cx="8686800" cy="74533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384" y="36384"/>
        <a:ext cx="8614032" cy="672567"/>
      </dsp:txXfrm>
    </dsp:sp>
    <dsp:sp modelId="{BE009EB4-12F8-493B-809A-503A74EE649C}">
      <dsp:nvSpPr>
        <dsp:cNvPr id="0" name=""/>
        <dsp:cNvSpPr/>
      </dsp:nvSpPr>
      <dsp:spPr>
        <a:xfrm>
          <a:off x="0" y="776100"/>
          <a:ext cx="8686800" cy="73472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35866" y="811966"/>
        <a:ext cx="8615068" cy="662990"/>
      </dsp:txXfrm>
    </dsp:sp>
    <dsp:sp modelId="{18ACF8EE-347B-4FB8-B874-E7A967D09165}">
      <dsp:nvSpPr>
        <dsp:cNvPr id="0" name=""/>
        <dsp:cNvSpPr/>
      </dsp:nvSpPr>
      <dsp:spPr>
        <a:xfrm>
          <a:off x="0" y="3552809"/>
          <a:ext cx="8686800" cy="1505245"/>
        </a:xfrm>
        <a:prstGeom prst="roundRect">
          <a:avLst/>
        </a:prstGeom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73480" y="3626289"/>
        <a:ext cx="8539840" cy="1358285"/>
      </dsp:txXfrm>
    </dsp:sp>
    <dsp:sp modelId="{BDA3507F-C883-4546-B088-BB08FDF2DE76}">
      <dsp:nvSpPr>
        <dsp:cNvPr id="0" name=""/>
        <dsp:cNvSpPr/>
      </dsp:nvSpPr>
      <dsp:spPr>
        <a:xfrm>
          <a:off x="0" y="1525827"/>
          <a:ext cx="8686800" cy="195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на 2018 год и на плановый период 2019 и 2020 годов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kern="1200" dirty="0"/>
        </a:p>
      </dsp:txBody>
      <dsp:txXfrm>
        <a:off x="0" y="1525827"/>
        <a:ext cx="8686800" cy="19582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56910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781" y="27781"/>
        <a:ext cx="8631238" cy="513543"/>
      </dsp:txXfrm>
    </dsp:sp>
    <dsp:sp modelId="{7279439A-EF8C-446A-9EB9-80931C7D90B5}">
      <dsp:nvSpPr>
        <dsp:cNvPr id="0" name=""/>
        <dsp:cNvSpPr/>
      </dsp:nvSpPr>
      <dsp:spPr>
        <a:xfrm>
          <a:off x="0" y="3886196"/>
          <a:ext cx="8686800" cy="52753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52" y="3911948"/>
        <a:ext cx="8635296" cy="476028"/>
      </dsp:txXfrm>
    </dsp:sp>
    <dsp:sp modelId="{62964730-F35C-4B94-B924-BBC8F782E8C3}">
      <dsp:nvSpPr>
        <dsp:cNvPr id="0" name=""/>
        <dsp:cNvSpPr/>
      </dsp:nvSpPr>
      <dsp:spPr>
        <a:xfrm>
          <a:off x="0" y="4571985"/>
          <a:ext cx="8686800" cy="78212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180" y="4610165"/>
        <a:ext cx="8610440" cy="705766"/>
      </dsp:txXfrm>
    </dsp:sp>
    <dsp:sp modelId="{931821F8-B9CD-4082-B3DD-39FDDDB4C7BE}">
      <dsp:nvSpPr>
        <dsp:cNvPr id="0" name=""/>
        <dsp:cNvSpPr/>
      </dsp:nvSpPr>
      <dsp:spPr>
        <a:xfrm>
          <a:off x="0" y="649100"/>
          <a:ext cx="8686800" cy="317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kern="1200" dirty="0" smtClean="0"/>
            <a:t>;</a:t>
          </a:r>
          <a:endParaRPr lang="ru-RU" sz="1600" b="0" kern="1200" dirty="0"/>
        </a:p>
      </dsp:txBody>
      <dsp:txXfrm>
        <a:off x="0" y="649100"/>
        <a:ext cx="8686800" cy="317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4602163" cy="46021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301081" y="0"/>
          <a:ext cx="6309518" cy="4602163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1081" y="0"/>
        <a:ext cx="6309518" cy="977959"/>
      </dsp:txXfrm>
    </dsp:sp>
    <dsp:sp modelId="{FED84AB8-CAF6-4ECA-B669-59A6C428B38C}">
      <dsp:nvSpPr>
        <dsp:cNvPr id="0" name=""/>
        <dsp:cNvSpPr/>
      </dsp:nvSpPr>
      <dsp:spPr>
        <a:xfrm>
          <a:off x="604033" y="977959"/>
          <a:ext cx="3394095" cy="3394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301081" y="977959"/>
          <a:ext cx="6309518" cy="339409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доходной базы бюджета муниципального образования «</a:t>
          </a:r>
          <a:r>
            <a:rPr lang="ru-RU" sz="1800" b="1" kern="1200" dirty="0" err="1" smtClean="0"/>
            <a:t>Малопургинский</a:t>
          </a:r>
          <a:r>
            <a:rPr lang="ru-RU" sz="1800" b="1" kern="1200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kern="1200" dirty="0"/>
        </a:p>
      </dsp:txBody>
      <dsp:txXfrm>
        <a:off x="2301081" y="977959"/>
        <a:ext cx="6309518" cy="977959"/>
      </dsp:txXfrm>
    </dsp:sp>
    <dsp:sp modelId="{DDA6CF50-64D6-41CD-AAED-976FA2076C57}">
      <dsp:nvSpPr>
        <dsp:cNvPr id="0" name=""/>
        <dsp:cNvSpPr/>
      </dsp:nvSpPr>
      <dsp:spPr>
        <a:xfrm>
          <a:off x="1208067" y="1955919"/>
          <a:ext cx="2186027" cy="21860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301081" y="1955919"/>
          <a:ext cx="6309518" cy="218602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sp:txBody>
      <dsp:txXfrm>
        <a:off x="2301081" y="1955919"/>
        <a:ext cx="6309518" cy="977959"/>
      </dsp:txXfrm>
    </dsp:sp>
    <dsp:sp modelId="{59226D8B-E096-4D70-8ADC-71973B6FCBDF}">
      <dsp:nvSpPr>
        <dsp:cNvPr id="0" name=""/>
        <dsp:cNvSpPr/>
      </dsp:nvSpPr>
      <dsp:spPr>
        <a:xfrm>
          <a:off x="1812101" y="2933878"/>
          <a:ext cx="977959" cy="9779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301081" y="2933878"/>
          <a:ext cx="6309518" cy="97795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sp:txBody>
      <dsp:txXfrm>
        <a:off x="2301081" y="2933878"/>
        <a:ext cx="6309518" cy="977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831 797,3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0.43521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8211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2018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163 816,9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0.57998</cdr:x>
      <cdr:y>0.16597</cdr:y>
    </cdr:from>
    <cdr:to>
      <cdr:x>0.79902</cdr:x>
      <cdr:y>0.24472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175" y="758825"/>
          <a:ext cx="1440107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0.75905</cdr:x>
      <cdr:y>0.59931</cdr:y>
    </cdr:from>
    <cdr:to>
      <cdr:x>0.94524</cdr:x>
      <cdr:y>0.69947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0474" y="2740025"/>
          <a:ext cx="1224130" cy="457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0.39518</cdr:x>
      <cdr:y>0.01667</cdr:y>
    </cdr:from>
    <cdr:to>
      <cdr:x>0.58062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8167" y="76200"/>
          <a:ext cx="1219200" cy="312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2018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86,3 %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hyperlink" Target="mailto:rfompurga@udm.ne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Решению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от 21 марта 2019 года № 22-4-198 «Об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2018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>
                <a:solidFill>
                  <a:schemeClr val="tx1"/>
                </a:solidFill>
              </a:rPr>
              <a:t>Н</a:t>
            </a:r>
            <a:r>
              <a:rPr lang="ru-RU" sz="110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2018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74411"/>
              </p:ext>
            </p:extLst>
          </p:nvPr>
        </p:nvGraphicFramePr>
        <p:xfrm>
          <a:off x="228600" y="1354470"/>
          <a:ext cx="8534400" cy="53072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01.01.2018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187 665,8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200 375,1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174 995,4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191 284,0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192 291,4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147 384,7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163 740,0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163 816,9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12 951,6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13 082,0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12 652,8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1 983,6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64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отмененным налогам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12 670,4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9 091,1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9 292,7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6 498,2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2 269,2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428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17935"/>
              </p:ext>
            </p:extLst>
          </p:nvPr>
        </p:nvGraphicFramePr>
        <p:xfrm>
          <a:off x="228601" y="1524000"/>
          <a:ext cx="8610600" cy="5105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598 850,5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770 732,3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760 123,9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203 603,3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203 603,3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48 780,9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46 239,1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449 132,5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508 466,8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423 721,0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490 498,8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482 432,2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1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-1 152,2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599 992,3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784 344,5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772 585,3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2018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2018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457808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8264" y="198884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2018 году составил         763 065,7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82662"/>
              </p:ext>
            </p:extLst>
          </p:nvPr>
        </p:nvGraphicFramePr>
        <p:xfrm>
          <a:off x="304800" y="14478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2018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75407"/>
              </p:ext>
            </p:extLst>
          </p:nvPr>
        </p:nvGraphicFramePr>
        <p:xfrm>
          <a:off x="228600" y="1295749"/>
          <a:ext cx="8686800" cy="5439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685451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29 143,0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28 726,5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20 298,4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2 634,0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4528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3" y="5267838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0" y="49530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1" y="4611278"/>
            <a:ext cx="762000" cy="2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4211228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886200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505200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048000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667001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311923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5" y="5562599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5862159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1981200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69568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2018 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81,9%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10,6%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4,4 %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3,1 %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964 002,3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8620"/>
              </p:ext>
            </p:extLst>
          </p:nvPr>
        </p:nvGraphicFramePr>
        <p:xfrm>
          <a:off x="228601" y="1752600"/>
          <a:ext cx="8686799" cy="47970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81697"/>
                <a:gridCol w="1247503"/>
                <a:gridCol w="1432995"/>
                <a:gridCol w="1538805"/>
              </a:tblGrid>
              <a:tr h="4459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71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997 064,4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964 002,3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60 779,4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66 920,0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65 789,1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459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2 008,1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85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1 783,8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6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44 524,0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47 254,4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46 381,7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952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6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8 082,5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8 012,0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7 945,6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4 675,1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8 020,8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7 833,4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вневойсковая оборона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9592326"/>
              </p:ext>
            </p:extLst>
          </p:nvPr>
        </p:nvGraphicFramePr>
        <p:xfrm>
          <a:off x="228600" y="1676400"/>
          <a:ext cx="8686799" cy="4490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5 017,2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4 542,2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4 843,8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4 368,9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16 018,6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27 288,5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24 738,5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1 123,3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1 018,0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13 082,0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22 295,9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20 831,4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1 636,6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3 869,3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5 945,0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18 922,9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15 216,1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5 530,5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5 174,5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10 562,8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7 292,0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1 157,0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1 578,7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1 498,8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2018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6743689"/>
              </p:ext>
            </p:extLst>
          </p:nvPr>
        </p:nvGraphicFramePr>
        <p:xfrm>
          <a:off x="228597" y="1600200"/>
          <a:ext cx="8686803" cy="491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573 983,2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701 125,8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681 173,4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93 694,2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118 158,7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115 229,6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415 357,4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493 993,8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481 641,7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47 388,3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58 558,8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57 434,2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2 288,8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7 106,8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6 029,9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15 254,5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22 758,5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20 402,4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79 582,2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90 341,2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88 014,6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66 101,5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75 173,0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73 003,3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13 480,7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15 168,2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35 180,5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37 050,8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36 676,2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14 868,3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13 596,9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13 225,0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19 222,2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22 283,3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0197978"/>
              </p:ext>
            </p:extLst>
          </p:nvPr>
        </p:nvGraphicFramePr>
        <p:xfrm>
          <a:off x="228600" y="1676400"/>
          <a:ext cx="8686802" cy="46408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26 491,6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25 933,1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23 229,3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22 721,5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Периодическая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печать и издательства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21 628,5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19 685,5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67651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11 октября 2017 года № 1128)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60238"/>
              </p:ext>
            </p:extLst>
          </p:nvPr>
        </p:nvGraphicFramePr>
        <p:xfrm>
          <a:off x="228600" y="1752600"/>
          <a:ext cx="8686798" cy="48750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3764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29046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681 173,4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13215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2018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88 014,6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278816"/>
              </p:ext>
            </p:extLst>
          </p:nvPr>
        </p:nvGraphicFramePr>
        <p:xfrm>
          <a:off x="457200" y="1803975"/>
          <a:ext cx="8229600" cy="432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2018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в 2018 году 65 789,1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65527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2018 году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99064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36 676,2 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997539"/>
              </p:ext>
            </p:extLst>
          </p:nvPr>
        </p:nvGraphicFramePr>
        <p:xfrm>
          <a:off x="3347864" y="1628801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89384" y="2148122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–</a:t>
            </a:r>
          </a:p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10 167,2 тыс.руб.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0534" y="5445223"/>
            <a:ext cx="4104456" cy="1116079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01.01.2019 года составил 48 117,7 тыс. руб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032958"/>
            <a:ext cx="3816424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50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689,4 тыс. руб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 rot="1390695">
            <a:off x="2495020" y="4996363"/>
            <a:ext cx="2361121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2 571,6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502708">
            <a:off x="4518111" y="2362201"/>
            <a:ext cx="459160" cy="2286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156981">
            <a:off x="4497298" y="3256242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883838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91983"/>
              </p:ext>
            </p:extLst>
          </p:nvPr>
        </p:nvGraphicFramePr>
        <p:xfrm>
          <a:off x="228600" y="1219200"/>
          <a:ext cx="8686799" cy="5516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7"/>
                <a:gridCol w="947651"/>
              </a:tblGrid>
              <a:tr h="433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2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денежных средств на содержание усыновленных (удочеренных) детей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626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-793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(70%)-351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поддержки, проживающим и работающим в сельской местности (льготы педагогическим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работникам на оплату коммунальных услуг)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18 517,6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1 071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Проезд-328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услуги-532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12 111,1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10 890,0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семей (33 ребенка)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14584"/>
              </p:ext>
            </p:extLst>
          </p:nvPr>
        </p:nvGraphicFramePr>
        <p:xfrm>
          <a:off x="228600" y="1395590"/>
          <a:ext cx="8686800" cy="21968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8"/>
                <a:gridCol w="947651"/>
              </a:tblGrid>
              <a:tr h="5433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материальной помощи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5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субсидий многодетным семьям, признанным нуждающимися 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 (продолжение)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50727"/>
              </p:ext>
            </p:extLst>
          </p:nvPr>
        </p:nvGraphicFramePr>
        <p:xfrm>
          <a:off x="457200" y="20574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92702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392840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911 249,9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639 432,2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7 862,7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84 357,0 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32 854,4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5 059,9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32 289,0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2018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67078"/>
              </p:ext>
            </p:extLst>
          </p:nvPr>
        </p:nvGraphicFramePr>
        <p:xfrm>
          <a:off x="228601" y="1677441"/>
          <a:ext cx="8686798" cy="506280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6272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106 640,0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15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1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1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992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2016-2020 годы»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15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2018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56538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на плановый период 2019 и 2020 годов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39366"/>
              </p:ext>
            </p:extLst>
          </p:nvPr>
        </p:nvGraphicFramePr>
        <p:xfrm>
          <a:off x="304800" y="1752600"/>
          <a:ext cx="8610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15 декабря 2017  года № 13-6-114 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2018 год и на плановый период 2019 и 2020 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2971800"/>
            <a:ext cx="7774632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Публичные </a:t>
            </a:r>
            <a:r>
              <a:rPr lang="ru-RU" sz="1800" b="1" dirty="0">
                <a:solidFill>
                  <a:schemeClr val="tx1"/>
                </a:solidFill>
              </a:rPr>
              <a:t>слушания по проекту бюджета муниципального образования «</a:t>
            </a:r>
            <a:r>
              <a:rPr lang="ru-RU" sz="1800" b="1" dirty="0" err="1">
                <a:solidFill>
                  <a:schemeClr val="tx1"/>
                </a:solidFill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</a:rPr>
              <a:t> район» на 2018 год и на плановый период 2019 и 2020 год проведены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11 декабря 2017 года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Публичные слушания </a:t>
            </a:r>
            <a:r>
              <a:rPr lang="ru-RU" sz="1800" b="1" dirty="0" smtClean="0">
                <a:solidFill>
                  <a:srgbClr val="000000"/>
                </a:solidFill>
              </a:rPr>
              <a:t>проекта Решения «Об </a:t>
            </a:r>
            <a:r>
              <a:rPr lang="ru-RU" sz="1800" b="1" dirty="0">
                <a:solidFill>
                  <a:srgbClr val="000000"/>
                </a:solidFill>
              </a:rPr>
              <a:t>исполнении бюджета муниципального образования «</a:t>
            </a:r>
            <a:r>
              <a:rPr lang="ru-RU" sz="1800" b="1" dirty="0" err="1">
                <a:solidFill>
                  <a:srgbClr val="000000"/>
                </a:solidFill>
              </a:rPr>
              <a:t>Малопургинский</a:t>
            </a:r>
            <a:r>
              <a:rPr lang="ru-RU" sz="1800" b="1" dirty="0">
                <a:solidFill>
                  <a:srgbClr val="000000"/>
                </a:solidFill>
              </a:rPr>
              <a:t> район» за </a:t>
            </a:r>
            <a:r>
              <a:rPr lang="ru-RU" sz="1800" b="1" smtClean="0">
                <a:solidFill>
                  <a:srgbClr val="000000"/>
                </a:solidFill>
              </a:rPr>
              <a:t>2018 год» </a:t>
            </a:r>
            <a:r>
              <a:rPr lang="ru-RU" sz="1800" b="1" dirty="0">
                <a:solidFill>
                  <a:srgbClr val="000000"/>
                </a:solidFill>
              </a:rPr>
              <a:t>состоялись            </a:t>
            </a:r>
          </a:p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18 марта 2019 </a:t>
            </a:r>
            <a:r>
              <a:rPr lang="ru-RU" sz="1800" b="1" dirty="0">
                <a:solidFill>
                  <a:srgbClr val="000000"/>
                </a:solidFill>
              </a:rPr>
              <a:t>года.</a:t>
            </a: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97024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798 407,7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984 719,6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974 169,5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198 415,4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200 375,1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599 992,3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784 344,5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772 585,3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800 049,7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997 064,4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964 002,3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-1 642,0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-12 344,8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10 167,2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2018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2018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2208234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2876"/>
              </p:ext>
            </p:extLst>
          </p:nvPr>
        </p:nvGraphicFramePr>
        <p:xfrm>
          <a:off x="9427" y="14478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2018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14200</TotalTime>
  <Words>3001</Words>
  <Application>Microsoft Office PowerPoint</Application>
  <PresentationFormat>Экран (4:3)</PresentationFormat>
  <Paragraphs>764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Муниципальное образование «Малопургинский район»</vt:lpstr>
      <vt:lpstr>Основные направления бюджетной политики на 2018 год и на плановый период 2019 и 2020 годов (установлены Постановлением Администрации муниципального образования «Малопургинский район» от 11 октября 2017 года № 1128) </vt:lpstr>
      <vt:lpstr>Основные направления бюджетной политики на 2018 год и на плановый период 2019 и 2020 годов(продолжение)</vt:lpstr>
      <vt:lpstr>Основные направления бюджетной политики на 2018 год и на плановый период 2019 и 2020 годов(продолжение)</vt:lpstr>
      <vt:lpstr>Основные направления налоговой политики на 2018 год и на плановый период 2019 и 2020 годов</vt:lpstr>
      <vt:lpstr>Презентация PowerPoint</vt:lpstr>
      <vt:lpstr> Основные характеристики бюджета муниципального образования «Малопургинский район» на 2018 год.  </vt:lpstr>
      <vt:lpstr>Структура доходов бюджета муниципального образования «Малопургинский район» в 2018 году</vt:lpstr>
      <vt:lpstr>Структура налоговых и неналоговых доходов  бюджета муниципального образования  «Малопургинский район» в 2018 году</vt:lpstr>
      <vt:lpstr>Основные источники формирования налоговых и  неналоговых доходов бюджета муниципального образования «Малопургинский район» в 2018 году </vt:lpstr>
      <vt:lpstr>Безвозмездные поступления  в бюджет муниципального образования «Малопругинский район» в 2018 году                                                                                                                                            тыс.руб. </vt:lpstr>
      <vt:lpstr>Безвозмездные поступления в бюджет района в 2018 году</vt:lpstr>
      <vt:lpstr>Структура расходов  бюджета муниципального образования «Малопургинский район» в 2018 году</vt:lpstr>
      <vt:lpstr>РАСХОДЫ БЮДЖЕТА МУНИЦИПАЛЬНОГО ОБРАЗОВАНИЯ «МАЛОПУРГИНСКИЙ РАЙОН» В РАСЧЕТЕ НА ДУШУ НАСЕЛЕНИЯ</vt:lpstr>
      <vt:lpstr>Расходы социальной направленности бюджета муниципального образования «Малопургинский район» на 2018 год</vt:lpstr>
      <vt:lpstr>Расходы бюджета муниципального образования «Малопургинский район» по разделам и подразделам  в 2018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2018 году, тыс. руб. (продолжение) </vt:lpstr>
      <vt:lpstr>Расходы бюджета муниципального образования «Малопургинский район» по разделам и подразделам  в  2018 году, тыс. руб. (продолжение) </vt:lpstr>
      <vt:lpstr>Расходы бюджета муниципального образования «Малопургинский район» по разделам и подразделам  в 2018 году, тыс. руб. (продолжение)</vt:lpstr>
      <vt:lpstr>Структура расходов бюджета муниципального образования «Малопургинский район» по разделам в 2018 году в % к общему объему</vt:lpstr>
      <vt:lpstr>Расходы на образование за 2018 год</vt:lpstr>
      <vt:lpstr>Основные направления расходов в области  культуры  в  2018 году </vt:lpstr>
      <vt:lpstr>Общегосударственные вопросы в 2018 году </vt:lpstr>
      <vt:lpstr>Основные направления расходов в области социальной политики в 2018 году 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населения</vt:lpstr>
      <vt:lpstr>Сведения о мерах социальной поддержки отдельных целевых групп населения (продолжение)</vt:lpstr>
      <vt:lpstr>Расходы на реализацию муниципальных программ</vt:lpstr>
      <vt:lpstr>Расходы муниципального образования  «Малопургинский  район» за 2018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2018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809</cp:revision>
  <cp:lastPrinted>2019-01-30T09:12:42Z</cp:lastPrinted>
  <dcterms:created xsi:type="dcterms:W3CDTF">1601-01-01T00:00:00Z</dcterms:created>
  <dcterms:modified xsi:type="dcterms:W3CDTF">2019-04-03T04:08:01Z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