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39"/>
  </p:notesMasterIdLst>
  <p:sldIdLst>
    <p:sldId id="256" r:id="rId2"/>
    <p:sldId id="291" r:id="rId3"/>
    <p:sldId id="257" r:id="rId4"/>
    <p:sldId id="289" r:id="rId5"/>
    <p:sldId id="313" r:id="rId6"/>
    <p:sldId id="297" r:id="rId7"/>
    <p:sldId id="292" r:id="rId8"/>
    <p:sldId id="293" r:id="rId9"/>
    <p:sldId id="305" r:id="rId10"/>
    <p:sldId id="294" r:id="rId11"/>
    <p:sldId id="270" r:id="rId12"/>
    <p:sldId id="260" r:id="rId13"/>
    <p:sldId id="258" r:id="rId14"/>
    <p:sldId id="259" r:id="rId15"/>
    <p:sldId id="309" r:id="rId16"/>
    <p:sldId id="263" r:id="rId17"/>
    <p:sldId id="265" r:id="rId18"/>
    <p:sldId id="315" r:id="rId19"/>
    <p:sldId id="271" r:id="rId20"/>
    <p:sldId id="274" r:id="rId21"/>
    <p:sldId id="307" r:id="rId22"/>
    <p:sldId id="273" r:id="rId23"/>
    <p:sldId id="288" r:id="rId24"/>
    <p:sldId id="298" r:id="rId25"/>
    <p:sldId id="299" r:id="rId26"/>
    <p:sldId id="310" r:id="rId27"/>
    <p:sldId id="277" r:id="rId28"/>
    <p:sldId id="278" r:id="rId29"/>
    <p:sldId id="279" r:id="rId30"/>
    <p:sldId id="301" r:id="rId31"/>
    <p:sldId id="302" r:id="rId32"/>
    <p:sldId id="303" r:id="rId33"/>
    <p:sldId id="312" r:id="rId34"/>
    <p:sldId id="283" r:id="rId35"/>
    <p:sldId id="284" r:id="rId36"/>
    <p:sldId id="285" r:id="rId37"/>
    <p:sldId id="286" r:id="rId38"/>
  </p:sldIdLst>
  <p:sldSz cx="9144000" cy="6858000" type="screen4x3"/>
  <p:notesSz cx="6797675" cy="9874250"/>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74"/>
    <a:srgbClr val="C5B3F7"/>
    <a:srgbClr val="FFFF66"/>
    <a:srgbClr val="FF66FF"/>
    <a:srgbClr val="FF9933"/>
    <a:srgbClr val="D6EBD3"/>
    <a:srgbClr val="D9FBFF"/>
    <a:srgbClr val="CCFFCC"/>
    <a:srgbClr val="E3C9DA"/>
    <a:srgbClr val="DBF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2417216787295435"/>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Лист1!$A$2:$A$11</c:f>
              <c:strCache>
                <c:ptCount val="10"/>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(прогноз)</c:v>
                </c:pt>
                <c:pt idx="7">
                  <c:v>2019 год (прогноз)</c:v>
                </c:pt>
                <c:pt idx="8">
                  <c:v>2020 год (прогноз)</c:v>
                </c:pt>
                <c:pt idx="9">
                  <c:v>2021 год (прогноз)</c:v>
                </c:pt>
              </c:strCache>
            </c:strRef>
          </c:cat>
          <c:val>
            <c:numRef>
              <c:f>Лист1!$B$2:$B$11</c:f>
              <c:numCache>
                <c:formatCode>General</c:formatCode>
                <c:ptCount val="10"/>
                <c:pt idx="0">
                  <c:v>57329.8</c:v>
                </c:pt>
                <c:pt idx="1">
                  <c:v>68272</c:v>
                </c:pt>
                <c:pt idx="2">
                  <c:v>147574</c:v>
                </c:pt>
                <c:pt idx="3">
                  <c:v>170074.2</c:v>
                </c:pt>
                <c:pt idx="4">
                  <c:v>178234</c:v>
                </c:pt>
                <c:pt idx="5">
                  <c:v>178106</c:v>
                </c:pt>
                <c:pt idx="6">
                  <c:v>187104</c:v>
                </c:pt>
                <c:pt idx="7">
                  <c:v>199226</c:v>
                </c:pt>
                <c:pt idx="8">
                  <c:v>207887</c:v>
                </c:pt>
                <c:pt idx="9">
                  <c:v>217347</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Лист1!$A$2:$A$11</c:f>
              <c:strCache>
                <c:ptCount val="10"/>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(прогноз)</c:v>
                </c:pt>
                <c:pt idx="7">
                  <c:v>2019 год (прогноз)</c:v>
                </c:pt>
                <c:pt idx="8">
                  <c:v>2020 год (прогноз)</c:v>
                </c:pt>
                <c:pt idx="9">
                  <c:v>2021 год (прогноз)</c:v>
                </c:pt>
              </c:strCache>
            </c:strRef>
          </c:cat>
          <c:val>
            <c:numRef>
              <c:f>Лист1!$C$2:$C$11</c:f>
              <c:numCache>
                <c:formatCode>General</c:formatCode>
                <c:ptCount val="10"/>
                <c:pt idx="0">
                  <c:v>9860.2000000000007</c:v>
                </c:pt>
                <c:pt idx="1">
                  <c:v>11276</c:v>
                </c:pt>
                <c:pt idx="2">
                  <c:v>13247</c:v>
                </c:pt>
                <c:pt idx="3">
                  <c:v>9975.2000000000007</c:v>
                </c:pt>
                <c:pt idx="4">
                  <c:v>13595.2</c:v>
                </c:pt>
                <c:pt idx="5">
                  <c:v>10262</c:v>
                </c:pt>
                <c:pt idx="6">
                  <c:v>13271.1</c:v>
                </c:pt>
                <c:pt idx="7">
                  <c:v>10162</c:v>
                </c:pt>
                <c:pt idx="8">
                  <c:v>10855</c:v>
                </c:pt>
                <c:pt idx="9">
                  <c:v>10622</c:v>
                </c:pt>
              </c:numCache>
            </c:numRef>
          </c:val>
          <c:smooth val="0"/>
        </c:ser>
        <c:dLbls>
          <c:showLegendKey val="0"/>
          <c:showVal val="1"/>
          <c:showCatName val="0"/>
          <c:showSerName val="0"/>
          <c:showPercent val="0"/>
          <c:showBubbleSize val="0"/>
        </c:dLbls>
        <c:marker val="1"/>
        <c:smooth val="0"/>
        <c:axId val="167860096"/>
        <c:axId val="167861632"/>
      </c:lineChart>
      <c:catAx>
        <c:axId val="167860096"/>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7861632"/>
        <c:crosses val="autoZero"/>
        <c:auto val="1"/>
        <c:lblAlgn val="ctr"/>
        <c:lblOffset val="100"/>
        <c:noMultiLvlLbl val="0"/>
      </c:catAx>
      <c:valAx>
        <c:axId val="167861632"/>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7860096"/>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2019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2019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199226</c:v>
                </c:pt>
                <c:pt idx="1">
                  <c:v>10162</c:v>
                </c:pt>
                <c:pt idx="2" formatCode="General">
                  <c:v>611993.1</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2020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207887</c:v>
                </c:pt>
                <c:pt idx="1">
                  <c:v>10855</c:v>
                </c:pt>
                <c:pt idx="2">
                  <c:v>610096.5</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2021 год</c:v>
                </c:pt>
              </c:strCache>
            </c:strRef>
          </c:tx>
          <c:spPr>
            <a:solidFill>
              <a:srgbClr val="92D050"/>
            </a:solidFill>
          </c:spPr>
          <c:explosion val="36"/>
          <c:dPt>
            <c:idx val="0"/>
            <c:bubble3D val="0"/>
            <c:explosion val="19"/>
          </c:dPt>
          <c:dPt>
            <c:idx val="1"/>
            <c:bubble3D val="0"/>
            <c:spPr>
              <a:solidFill>
                <a:srgbClr val="FF66FF"/>
              </a:solidFill>
            </c:spPr>
          </c:dPt>
          <c:dPt>
            <c:idx val="2"/>
            <c:bubble3D val="0"/>
            <c:explosion val="25"/>
            <c:spPr>
              <a:solidFill>
                <a:srgbClr val="00B0F0"/>
              </a:solidFill>
            </c:spPr>
          </c:dPt>
          <c:dLbls>
            <c:dLbl>
              <c:idx val="1"/>
              <c:layout>
                <c:manualLayout>
                  <c:x val="-2.0987532808398952E-2"/>
                  <c:y val="5.6263952582850218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217347</c:v>
                </c:pt>
                <c:pt idx="1">
                  <c:v>10622</c:v>
                </c:pt>
                <c:pt idx="2">
                  <c:v>609984.1</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187617995119032E-2"/>
          <c:y val="4.573216594194382E-2"/>
          <c:w val="0.60158677505336733"/>
          <c:h val="0.50919141029418635"/>
        </c:manualLayout>
      </c:layout>
      <c:pie3DChart>
        <c:varyColors val="1"/>
        <c:ser>
          <c:idx val="0"/>
          <c:order val="0"/>
          <c:tx>
            <c:strRef>
              <c:f>Лист1!$B$1</c:f>
              <c:strCache>
                <c:ptCount val="1"/>
                <c:pt idx="0">
                  <c:v>Столбец1</c:v>
                </c:pt>
              </c:strCache>
            </c:strRef>
          </c:tx>
          <c:explosion val="6"/>
          <c:dPt>
            <c:idx val="0"/>
            <c:bubble3D val="0"/>
            <c:explosion val="33"/>
            <c:spPr>
              <a:solidFill>
                <a:srgbClr val="FFFF00"/>
              </a:solidFill>
            </c:spPr>
          </c:dPt>
          <c:dPt>
            <c:idx val="1"/>
            <c:bubble3D val="0"/>
            <c:explosion val="21"/>
            <c:spPr>
              <a:solidFill>
                <a:srgbClr val="FF66FF"/>
              </a:solidFill>
            </c:spPr>
          </c:dPt>
          <c:dPt>
            <c:idx val="2"/>
            <c:bubble3D val="0"/>
            <c:explosion val="41"/>
            <c:spPr>
              <a:solidFill>
                <a:srgbClr val="00FF00"/>
              </a:solidFill>
            </c:spPr>
          </c:dPt>
          <c:dPt>
            <c:idx val="3"/>
            <c:bubble3D val="0"/>
            <c:explosion val="60"/>
            <c:spPr>
              <a:solidFill>
                <a:srgbClr val="FF0000"/>
              </a:solidFill>
            </c:spPr>
          </c:dPt>
          <c:dPt>
            <c:idx val="4"/>
            <c:bubble3D val="0"/>
            <c:explosion val="52"/>
            <c:spPr>
              <a:solidFill>
                <a:srgbClr val="00B0F0"/>
              </a:solidFill>
            </c:spPr>
          </c:dPt>
          <c:dPt>
            <c:idx val="5"/>
            <c:bubble3D val="0"/>
            <c:spPr>
              <a:solidFill>
                <a:srgbClr val="FFC000"/>
              </a:solidFill>
            </c:spPr>
          </c:dPt>
          <c:dPt>
            <c:idx val="6"/>
            <c:bubble3D val="0"/>
            <c:spPr>
              <a:solidFill>
                <a:srgbClr val="CCCCFF"/>
              </a:solidFill>
            </c:spPr>
          </c:dPt>
          <c:dPt>
            <c:idx val="7"/>
            <c:bubble3D val="0"/>
            <c:spPr>
              <a:solidFill>
                <a:srgbClr val="FFC000"/>
              </a:solidFill>
            </c:spPr>
          </c:dPt>
          <c:dLbls>
            <c:dLbl>
              <c:idx val="2"/>
              <c:layout>
                <c:manualLayout>
                  <c:x val="2.9655224018050375E-2"/>
                  <c:y val="4.281447095232499E-2"/>
                </c:manualLayout>
              </c:layout>
              <c:showLegendKey val="0"/>
              <c:showVal val="0"/>
              <c:showCatName val="0"/>
              <c:showSerName val="0"/>
              <c:showPercent val="1"/>
              <c:showBubbleSize val="0"/>
            </c:dLbl>
            <c:dLbl>
              <c:idx val="3"/>
              <c:layout>
                <c:manualLayout>
                  <c:x val="-2.3692326288161349E-2"/>
                  <c:y val="2.4875621890547263E-3"/>
                </c:manualLayout>
              </c:layout>
              <c:showLegendKey val="0"/>
              <c:showVal val="0"/>
              <c:showCatName val="0"/>
              <c:showSerName val="0"/>
              <c:showPercent val="1"/>
              <c:showBubbleSize val="0"/>
            </c:dLbl>
            <c:dLbl>
              <c:idx val="4"/>
              <c:layout>
                <c:manualLayout>
                  <c:x val="5.1967352765114891E-3"/>
                  <c:y val="2.4875621890547263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Лист1!$A$2:$A$9</c:f>
              <c:strCache>
                <c:ptCount val="8"/>
                <c:pt idx="0">
                  <c:v>Расходы социальной направленности</c:v>
                </c:pt>
                <c:pt idx="1">
                  <c:v>Межбюджетные трансферты</c:v>
                </c:pt>
                <c:pt idx="2">
                  <c:v>Общегосударственные вопросы</c:v>
                </c:pt>
                <c:pt idx="3">
                  <c:v>Расходы на обеспечение безопасности</c:v>
                </c:pt>
                <c:pt idx="4">
                  <c:v>Национальная экономика</c:v>
                </c:pt>
                <c:pt idx="5">
                  <c:v>Жилищно-коммунальное хозяйство</c:v>
                </c:pt>
                <c:pt idx="6">
                  <c:v>Обслуживание мун. долга</c:v>
                </c:pt>
                <c:pt idx="7">
                  <c:v>Средства массовой информации</c:v>
                </c:pt>
              </c:strCache>
            </c:strRef>
          </c:cat>
          <c:val>
            <c:numRef>
              <c:f>Лист1!$B$2:$B$9</c:f>
              <c:numCache>
                <c:formatCode>General</c:formatCode>
                <c:ptCount val="8"/>
                <c:pt idx="0">
                  <c:v>675901.1</c:v>
                </c:pt>
                <c:pt idx="1">
                  <c:v>29888.9</c:v>
                </c:pt>
                <c:pt idx="2">
                  <c:v>97985</c:v>
                </c:pt>
                <c:pt idx="3">
                  <c:v>2610.8000000000002</c:v>
                </c:pt>
                <c:pt idx="4">
                  <c:v>17060</c:v>
                </c:pt>
                <c:pt idx="5">
                  <c:v>3463.9</c:v>
                </c:pt>
                <c:pt idx="6">
                  <c:v>449.9</c:v>
                </c:pt>
                <c:pt idx="7">
                  <c:v>244.6</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ayout>
        <c:manualLayout>
          <c:xMode val="edge"/>
          <c:yMode val="edge"/>
          <c:x val="0.59700096698439009"/>
          <c:y val="4.4004387511262587E-2"/>
          <c:w val="0.39568909149514203"/>
          <c:h val="0.43009871900340818"/>
        </c:manualLayout>
      </c:layout>
      <c:overlay val="0"/>
      <c:spPr>
        <a:scene3d>
          <a:camera prst="orthographicFront"/>
          <a:lightRig rig="threePt" dir="t"/>
        </a:scene3d>
        <a:sp3d>
          <a:bevelT/>
        </a:sp3d>
      </c:spPr>
      <c:txPr>
        <a:bodyPr/>
        <a:lstStyle/>
        <a:p>
          <a:pPr>
            <a:defRPr sz="1400">
              <a:solidFill>
                <a:schemeClr val="accent2">
                  <a:lumMod val="50000"/>
                </a:schemeClr>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Рассмотрение и утверждение бюджета</a:t>
          </a:r>
          <a:endParaRPr lang="ru-RU" sz="1400" b="1" dirty="0">
            <a:solidFill>
              <a:srgbClr val="7030A0"/>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Исполнение бюджета</a:t>
          </a:r>
          <a:endParaRPr lang="ru-RU" sz="1400" b="1" dirty="0">
            <a:solidFill>
              <a:srgbClr val="7030A0"/>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Контроль за исполнением бюджета</a:t>
          </a:r>
          <a:endParaRPr lang="ru-RU" sz="1400" b="1" dirty="0">
            <a:solidFill>
              <a:srgbClr val="7030A0"/>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Отчет об исполнении бюджета</a:t>
          </a:r>
          <a:endParaRPr lang="ru-RU" sz="1400" b="1" dirty="0">
            <a:solidFill>
              <a:srgbClr val="7030A0"/>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Составление проекта бюджета</a:t>
          </a:r>
          <a:endParaRPr lang="ru-RU" sz="1400" b="1" dirty="0">
            <a:solidFill>
              <a:srgbClr val="7030A0"/>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accent5">
                  <a:lumMod val="75000"/>
                </a:schemeClr>
              </a:solidFill>
              <a:latin typeface="Times New Roman" pitchFamily="18" charset="0"/>
              <a:cs typeface="Times New Roman" pitchFamily="18" charset="0"/>
            </a:rPr>
            <a:t>675 901,1тыс.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rPr>
            <a:t>24 662 рублей в год</a:t>
          </a:r>
          <a:endParaRPr lang="ru-RU" b="1" dirty="0">
            <a:solidFill>
              <a:schemeClr val="tx1"/>
            </a:solidFill>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t>2 055,2</a:t>
          </a:r>
        </a:p>
        <a:p>
          <a:pPr algn="ctr"/>
          <a:r>
            <a:rPr lang="ru-RU" sz="1700" b="1" dirty="0" smtClean="0"/>
            <a:t>рублей</a:t>
          </a:r>
          <a:r>
            <a:rPr lang="ru-RU" sz="1000" b="1" dirty="0" smtClean="0"/>
            <a:t>  </a:t>
          </a:r>
          <a:r>
            <a:rPr lang="ru-RU" sz="1700" b="1" dirty="0" smtClean="0"/>
            <a:t>в месяц</a:t>
          </a:r>
          <a:endParaRPr lang="ru-RU" sz="1700"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4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t>16 606 рублей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t>1 383,8</a:t>
          </a:r>
        </a:p>
        <a:p>
          <a:pPr algn="ctr"/>
          <a:r>
            <a:rPr lang="ru-RU" b="1" dirty="0" smtClean="0"/>
            <a:t>рубль 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9EE5261F-2E09-458A-95B8-DBF728E3B81B}"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t>2 919,9</a:t>
          </a:r>
        </a:p>
        <a:p>
          <a:pPr algn="ctr"/>
          <a:r>
            <a:rPr lang="ru-RU" b="1" dirty="0" smtClean="0"/>
            <a:t>рублей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243,3 рубля 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0094" custLinFactNeighborY="1925">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2 345,9</a:t>
          </a:r>
        </a:p>
        <a:p>
          <a:pPr algn="ctr"/>
          <a:r>
            <a:rPr lang="ru-RU" b="1" dirty="0" smtClean="0"/>
            <a:t>рубля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195,5 рубля</a:t>
          </a:r>
        </a:p>
        <a:p>
          <a:pPr algn="ctr"/>
          <a:r>
            <a:rPr lang="ru-RU" b="1" dirty="0" smtClean="0"/>
            <a:t>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108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50000" custLinFactNeighborY="-4084">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dgm:spPr>
        <a:gradFill rotWithShape="0">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103 112,2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a:gradFill rotWithShape="0">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dgm:spPr>
      <dgm:t>
        <a:bodyPr/>
        <a:lstStyle/>
        <a:p>
          <a:r>
            <a:rPr lang="ru-RU" dirty="0" smtClean="0">
              <a:solidFill>
                <a:schemeClr val="tx1"/>
              </a:solidFill>
            </a:rPr>
            <a:t>  </a:t>
          </a:r>
          <a:r>
            <a:rPr lang="ru-RU" i="1" dirty="0" smtClean="0">
              <a:solidFill>
                <a:schemeClr val="tx1"/>
              </a:solidFill>
              <a:latin typeface="Times New Roman" pitchFamily="18" charset="0"/>
              <a:cs typeface="Times New Roman" pitchFamily="18" charset="0"/>
            </a:rPr>
            <a:t>Общее образование 403 423,3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a:gradFill rotWithShape="0">
          <a:gsLst>
            <a:gs pos="0">
              <a:schemeClr val="accent1">
                <a:lumMod val="75000"/>
              </a:schemeClr>
            </a:gs>
            <a:gs pos="49000">
              <a:schemeClr val="bg1"/>
            </a:gs>
            <a:gs pos="100000">
              <a:schemeClr val="accent6">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i="1" dirty="0" smtClean="0">
              <a:solidFill>
                <a:schemeClr val="tx1"/>
              </a:solidFill>
              <a:latin typeface="Times New Roman" pitchFamily="18" charset="0"/>
              <a:cs typeface="Times New Roman" pitchFamily="18" charset="0"/>
            </a:rPr>
            <a:t>  Другие вопросы в области образования 4 096,5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a:gradFill rotWithShape="0">
          <a:gsLst>
            <a:gs pos="0">
              <a:schemeClr val="accent1">
                <a:lumMod val="75000"/>
              </a:schemeClr>
            </a:gs>
            <a:gs pos="49000">
              <a:schemeClr val="bg1"/>
            </a:gs>
            <a:gs pos="100000">
              <a:schemeClr val="accent6">
                <a:lumMod val="75000"/>
              </a:schemeClr>
            </a:gs>
          </a:gsLst>
          <a:lin ang="16200000" scaled="1"/>
        </a:gradFill>
        <a:ln>
          <a:noFill/>
        </a:ln>
        <a:effectLst>
          <a:innerShdw blurRad="114300">
            <a:prstClr val="black"/>
          </a:innerShdw>
        </a:effectLst>
      </dgm:spPr>
      <dgm:t>
        <a:bodyPr/>
        <a:lstStyle/>
        <a:p>
          <a:r>
            <a:rPr lang="ru-RU" b="0" i="1" u="none" dirty="0" smtClean="0">
              <a:solidFill>
                <a:schemeClr val="tx1"/>
              </a:solidFill>
              <a:latin typeface="Times New Roman" pitchFamily="18" charset="0"/>
              <a:cs typeface="Times New Roman" pitchFamily="18" charset="0"/>
            </a:rPr>
            <a:t>  Молодежная политика и оздоровление детей 1 578,7 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a:gradFill flip="none" rotWithShape="1">
          <a:gsLst>
            <a:gs pos="0">
              <a:schemeClr val="accent1">
                <a:lumMod val="75000"/>
              </a:schemeClr>
            </a:gs>
            <a:gs pos="49000">
              <a:schemeClr val="bg1"/>
            </a:gs>
            <a:gs pos="100000">
              <a:schemeClr val="accent6">
                <a:lumMod val="75000"/>
              </a:schemeClr>
            </a:gs>
          </a:gsLst>
          <a:lin ang="16200000" scaled="1"/>
          <a:tileRect/>
        </a:gradFill>
        <a:ln>
          <a:noFill/>
        </a:ln>
        <a:effectLst>
          <a:innerShdw blurRad="114300">
            <a:prstClr val="black"/>
          </a:innerShdw>
        </a:effectLst>
      </dgm:spPr>
      <dgm:t>
        <a:bodyPr/>
        <a:lstStyle/>
        <a:p>
          <a:r>
            <a:rPr lang="ru-RU" b="0" i="1" dirty="0" smtClean="0">
              <a:solidFill>
                <a:schemeClr val="tx1"/>
              </a:solidFill>
              <a:latin typeface="Times New Roman" pitchFamily="18" charset="0"/>
              <a:cs typeface="Times New Roman" pitchFamily="18" charset="0"/>
            </a:rPr>
            <a:t>  Дополнительное образование детей </a:t>
          </a:r>
          <a:r>
            <a:rPr lang="ru-RU" b="0" i="1" u="none" dirty="0" smtClean="0">
              <a:solidFill>
                <a:schemeClr val="tx1"/>
              </a:solidFill>
              <a:latin typeface="Times New Roman" pitchFamily="18" charset="0"/>
              <a:cs typeface="Times New Roman" pitchFamily="18" charset="0"/>
            </a:rPr>
            <a:t>45 056,2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5"/>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pt>
    <dgm:pt modelId="{566083D9-89B6-435D-846D-36DACD77A22D}" type="pres">
      <dgm:prSet presAssocID="{F84F6C66-5521-40C2-99FF-C86F056ED85A}" presName="dstNode" presStyleLbl="node1" presStyleIdx="0" presStyleCnt="5"/>
      <dgm:spPr/>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5400000" scaled="1"/>
          <a:tileRect/>
        </a:gradFill>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pt>
    <dgm:pt modelId="{5586553E-F5FE-4248-95EC-7786E1F5D059}" type="pres">
      <dgm:prSet presAssocID="{0B81E8B2-E67E-483E-BE2D-6EED1DA71F03}" presName="accentRepeatNode" presStyleLbl="solidFgAcc1" presStyleIdx="1"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5400000" scaled="1"/>
          <a:tileRect/>
        </a:gradFill>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pt>
    <dgm:pt modelId="{38C6BB7E-B944-41E4-8FAE-BB58C4E07633}" type="pres">
      <dgm:prSet presAssocID="{5141C858-1CE8-4CE4-A4D5-52F98367699D}" presName="accentRepeatNode" presStyleLbl="solidFgAcc1" presStyleIdx="2"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pt>
    <dgm:pt modelId="{69030454-3431-4446-8576-CF94328D9C5A}" type="pres">
      <dgm:prSet presAssocID="{C9F742BC-6C25-48BC-B73A-21E54738F23B}" presName="accentRepeatNode" presStyleLbl="solidFgAcc1" presStyleIdx="3"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pt>
    <dgm:pt modelId="{22575A18-223C-4A93-B3F0-1CA215286AC0}" type="pres">
      <dgm:prSet presAssocID="{57D1A95B-FCA3-4CCF-BC28-0705EF0DA074}" presName="accentRepeatNode" presStyleLbl="solidFgAcc1" presStyleIdx="4"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000" dirty="0" smtClean="0"/>
            <a:t>   </a:t>
          </a:r>
          <a:r>
            <a:rPr lang="ru-RU" sz="160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18 751,4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   Подпрограмма «Развитие туризма» 12,0 тыс. рублей</a:t>
          </a:r>
          <a:endParaRPr lang="ru-RU" sz="1600"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57D1A95B-FCA3-4CCF-BC28-0705EF0DA074}">
      <dgm:prSet phldrT="[Текст]" custT="1"/>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 Подпрограмма «Организация досуга и предоставление услуг организаций культуры и доступа к музейным фондам» 53 859,9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8678C995-4796-4396-A4B9-CBFBF977C272}">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Подпрограмма «Создание условий для реализации муниципальной программы» </a:t>
          </a:r>
        </a:p>
        <a:p>
          <a:r>
            <a:rPr lang="ru-RU" sz="1600" i="1" dirty="0" smtClean="0">
              <a:solidFill>
                <a:schemeClr val="tx1"/>
              </a:solidFill>
              <a:latin typeface="Times New Roman" pitchFamily="18" charset="0"/>
              <a:cs typeface="Times New Roman" pitchFamily="18" charset="0"/>
            </a:rPr>
            <a:t>971,0 тыс. рублей</a:t>
          </a:r>
          <a:endParaRPr lang="ru-RU" sz="1600" i="1" dirty="0">
            <a:solidFill>
              <a:schemeClr val="tx1"/>
            </a:solidFill>
            <a:latin typeface="Times New Roman" pitchFamily="18" charset="0"/>
            <a:cs typeface="Times New Roman" pitchFamily="18" charset="0"/>
          </a:endParaRPr>
        </a:p>
      </dgm:t>
    </dgm:pt>
    <dgm:pt modelId="{19979F80-664D-409F-8156-F6A53063E4C6}" type="parTrans" cxnId="{3BB5F01D-973D-47C3-A94D-2B7D03D48391}">
      <dgm:prSet/>
      <dgm:spPr/>
      <dgm:t>
        <a:bodyPr/>
        <a:lstStyle/>
        <a:p>
          <a:endParaRPr lang="ru-RU"/>
        </a:p>
      </dgm:t>
    </dgm:pt>
    <dgm:pt modelId="{3EE69CA6-255F-4562-BF96-1129304495E1}" type="sibTrans" cxnId="{3BB5F01D-973D-47C3-A94D-2B7D03D48391}">
      <dgm:prSet/>
      <dgm:spPr/>
      <dgm:t>
        <a:bodyPr/>
        <a:lstStyle/>
        <a:p>
          <a:endParaRPr lang="ru-RU"/>
        </a:p>
      </dgm:t>
    </dgm:pt>
    <dgm:pt modelId="{6986C4B9-B145-472D-B5FE-F8225511AC7D}">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dirty="0" smtClean="0">
              <a:solidFill>
                <a:schemeClr val="tx1"/>
              </a:solidFill>
              <a:latin typeface="Times New Roman" pitchFamily="18" charset="0"/>
              <a:cs typeface="Times New Roman" pitchFamily="18" charset="0"/>
            </a:rPr>
            <a:t>4 530,0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sz="1600" i="1" dirty="0" smtClean="0">
              <a:solidFill>
                <a:schemeClr val="tx1"/>
              </a:solidFill>
              <a:latin typeface="Times New Roman" pitchFamily="18" charset="0"/>
              <a:cs typeface="Times New Roman" pitchFamily="18" charset="0"/>
            </a:rPr>
            <a:t>  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7"/>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pt>
    <dgm:pt modelId="{566083D9-89B6-435D-846D-36DACD77A22D}" type="pres">
      <dgm:prSet presAssocID="{F84F6C66-5521-40C2-99FF-C86F056ED85A}" presName="dstNode" presStyleLbl="node1" presStyleIdx="0" presStyleCnt="7"/>
      <dgm:spPr/>
    </dgm:pt>
    <dgm:pt modelId="{854879FE-BE8F-4624-AAD6-7DAD88595B55}" type="pres">
      <dgm:prSet presAssocID="{A42DB187-3135-4C98-9D1D-37EECE5C3DAA}" presName="text_1" presStyleLbl="node1" presStyleIdx="0" presStyleCnt="7"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ln>
          <a:gradFill>
            <a:gsLst>
              <a:gs pos="0">
                <a:schemeClr val="accent6">
                  <a:lumMod val="60000"/>
                  <a:lumOff val="40000"/>
                </a:schemeClr>
              </a:gs>
              <a:gs pos="50000">
                <a:schemeClr val="bg1"/>
              </a:gs>
              <a:gs pos="100000">
                <a:schemeClr val="accent1"/>
              </a:gs>
            </a:gsLst>
            <a:lin ang="5400000" scaled="0"/>
          </a:gradFill>
        </a:ln>
        <a:effectLst>
          <a:innerShdw blurRad="114300">
            <a:prstClr val="black"/>
          </a:innerShdw>
        </a:effectLst>
      </dgm:spPr>
      <dgm:t>
        <a:bodyPr/>
        <a:lstStyle/>
        <a:p>
          <a:endParaRPr lang="ru-RU"/>
        </a:p>
      </dgm:t>
    </dgm:pt>
    <dgm:pt modelId="{ABF9D1C6-CDD4-4E4B-8A98-3FF90DFDD12A}" type="pres">
      <dgm:prSet presAssocID="{71A1EDB5-EF27-44FF-8848-BD77D572C3EC}" presName="text_2" presStyleLbl="node1" presStyleIdx="1" presStyleCnt="7" custScaleX="102919">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pt>
    <dgm:pt modelId="{9A094A17-BD9E-4F96-872F-1B0CA58639B0}" type="pres">
      <dgm:prSet presAssocID="{71A1EDB5-EF27-44FF-8848-BD77D572C3EC}" presName="accentRepeatNode" presStyleLbl="solidFgAcc1" presStyleIdx="1"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effectLst>
          <a:innerShdw blurRad="114300">
            <a:prstClr val="black"/>
          </a:innerShdw>
        </a:effectLst>
      </dgm:spPr>
      <dgm:t>
        <a:bodyPr/>
        <a:lstStyle/>
        <a:p>
          <a:endParaRPr lang="ru-RU"/>
        </a:p>
      </dgm:t>
    </dgm:pt>
    <dgm:pt modelId="{68D137DA-4095-406C-8CFF-544480D68D8C}" type="pres">
      <dgm:prSet presAssocID="{FEE30B3A-C4F8-4EC6-8EA4-5753C35FC2EA}" presName="text_3" presStyleLbl="node1" presStyleIdx="2" presStyleCnt="7" custScaleX="102986">
        <dgm:presLayoutVars>
          <dgm:bulletEnabled val="1"/>
        </dgm:presLayoutVars>
      </dgm:prSet>
      <dgm:spPr/>
      <dgm:t>
        <a:bodyPr/>
        <a:lstStyle/>
        <a:p>
          <a:endParaRPr lang="ru-RU"/>
        </a:p>
      </dgm:t>
    </dgm:pt>
    <dgm:pt modelId="{3B004D92-490C-488B-866F-95632BEE4847}" type="pres">
      <dgm:prSet presAssocID="{FEE30B3A-C4F8-4EC6-8EA4-5753C35FC2EA}" presName="accent_3" presStyleCnt="0"/>
      <dgm:spPr/>
    </dgm:pt>
    <dgm:pt modelId="{666F0470-AA64-4EAB-A3C2-C237F6CC60A4}" type="pres">
      <dgm:prSet presAssocID="{FEE30B3A-C4F8-4EC6-8EA4-5753C35FC2EA}" presName="accentRepeatNode" presStyleLbl="solidFgAcc1" presStyleIdx="2"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903B107A-D78B-46A9-A8A2-5C3B0A257A0B}" type="pres">
      <dgm:prSet presAssocID="{6986C4B9-B145-472D-B5FE-F8225511AC7D}" presName="text_4" presStyleLbl="node1" presStyleIdx="3" presStyleCnt="7" custScaleX="103007">
        <dgm:presLayoutVars>
          <dgm:bulletEnabled val="1"/>
        </dgm:presLayoutVars>
      </dgm:prSet>
      <dgm:spPr/>
      <dgm:t>
        <a:bodyPr/>
        <a:lstStyle/>
        <a:p>
          <a:endParaRPr lang="ru-RU"/>
        </a:p>
      </dgm:t>
    </dgm:pt>
    <dgm:pt modelId="{F280BEAE-9972-400B-9781-7B88ACAF8BAD}" type="pres">
      <dgm:prSet presAssocID="{6986C4B9-B145-472D-B5FE-F8225511AC7D}" presName="accent_4" presStyleCnt="0"/>
      <dgm:spPr/>
    </dgm:pt>
    <dgm:pt modelId="{7FF197B5-19DF-437E-8EA4-F5EF1D7448A3}" type="pres">
      <dgm:prSet presAssocID="{6986C4B9-B145-472D-B5FE-F8225511AC7D}" presName="accentRepeatNode" presStyleLbl="solidFgAcc1" presStyleIdx="3"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E9A38612-337A-4F25-8484-496E42FB827C}" type="pres">
      <dgm:prSet presAssocID="{57D1A95B-FCA3-4CCF-BC28-0705EF0DA074}" presName="text_5" presStyleLbl="node1" presStyleIdx="4" presStyleCnt="7" custScaleX="100854" custLinFactNeighborX="1139" custLinFactNeighborY="-4152">
        <dgm:presLayoutVars>
          <dgm:bulletEnabled val="1"/>
        </dgm:presLayoutVars>
      </dgm:prSet>
      <dgm:spPr/>
      <dgm:t>
        <a:bodyPr/>
        <a:lstStyle/>
        <a:p>
          <a:endParaRPr lang="ru-RU"/>
        </a:p>
      </dgm:t>
    </dgm:pt>
    <dgm:pt modelId="{FAA88A3A-E085-46B3-9AE4-42E990E45359}" type="pres">
      <dgm:prSet presAssocID="{57D1A95B-FCA3-4CCF-BC28-0705EF0DA074}" presName="accent_5" presStyleCnt="0"/>
      <dgm:spPr/>
    </dgm:pt>
    <dgm:pt modelId="{22575A18-223C-4A93-B3F0-1CA215286AC0}" type="pres">
      <dgm:prSet presAssocID="{57D1A95B-FCA3-4CCF-BC28-0705EF0DA074}" presName="accentRepeatNode" presStyleLbl="solidFgAcc1" presStyleIdx="4"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effectLst>
          <a:innerShdw blurRad="114300">
            <a:prstClr val="black"/>
          </a:innerShdw>
        </a:effectLst>
      </dgm:spPr>
      <dgm:t>
        <a:bodyPr/>
        <a:lstStyle/>
        <a:p>
          <a:endParaRPr lang="ru-RU"/>
        </a:p>
      </dgm:t>
    </dgm:pt>
    <dgm:pt modelId="{DB856AD9-18FC-422D-BFE9-B20F05BB17B7}" type="pres">
      <dgm:prSet presAssocID="{8678C995-4796-4396-A4B9-CBFBF977C272}" presName="text_6" presStyleLbl="node1" presStyleIdx="5" presStyleCnt="7" custScaleX="101832" custScaleY="101144" custLinFactNeighborX="368" custLinFactNeighborY="11189">
        <dgm:presLayoutVars>
          <dgm:bulletEnabled val="1"/>
        </dgm:presLayoutVars>
      </dgm:prSet>
      <dgm:spPr/>
      <dgm:t>
        <a:bodyPr/>
        <a:lstStyle/>
        <a:p>
          <a:endParaRPr lang="ru-RU"/>
        </a:p>
      </dgm:t>
    </dgm:pt>
    <dgm:pt modelId="{1D84CE6A-F3FC-404F-996D-A5A0E220538E}" type="pres">
      <dgm:prSet presAssocID="{8678C995-4796-4396-A4B9-CBFBF977C272}" presName="accent_6" presStyleCnt="0"/>
      <dgm:spPr/>
    </dgm:pt>
    <dgm:pt modelId="{40BF02B9-9F94-4357-980E-8F3E7121E9A6}" type="pres">
      <dgm:prSet presAssocID="{8678C995-4796-4396-A4B9-CBFBF977C272}" presName="accentRepeatNode" presStyleLbl="solidFgAcc1" presStyleIdx="5"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159FF911-FFAA-41B9-80CC-23B04AF22AD8}" type="pres">
      <dgm:prSet presAssocID="{6166C842-3454-4E35-8E0D-1CCF6F70E2CB}" presName="text_7" presStyleLbl="node1" presStyleIdx="6" presStyleCnt="7" custScaleX="102779">
        <dgm:presLayoutVars>
          <dgm:bulletEnabled val="1"/>
        </dgm:presLayoutVars>
      </dgm:prSet>
      <dgm:spPr/>
      <dgm:t>
        <a:bodyPr/>
        <a:lstStyle/>
        <a:p>
          <a:endParaRPr lang="ru-RU"/>
        </a:p>
      </dgm:t>
    </dgm:pt>
    <dgm:pt modelId="{7FCDC42D-2BF6-4FC9-B5FA-4C99E8A3DE3C}" type="pres">
      <dgm:prSet presAssocID="{6166C842-3454-4E35-8E0D-1CCF6F70E2CB}" presName="accent_7" presStyleCnt="0"/>
      <dgm:spPr/>
    </dgm:pt>
    <dgm:pt modelId="{FCAB0A49-B7D1-4DF3-A0F2-205084D70AD4}" type="pres">
      <dgm:prSet presAssocID="{6166C842-3454-4E35-8E0D-1CCF6F70E2CB}" presName="accentRepeatNode" presStyleLbl="solidFgAcc1" presStyleIdx="6"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reflection blurRad="6350" stA="50000" endA="300" endPos="55500" dist="50800" dir="5400000" sy="-100000" algn="bl" rotWithShape="0"/>
        </a:effectLst>
      </dgm:spPr>
      <dgm:t>
        <a:bodyPr/>
        <a:lstStyle/>
        <a:p>
          <a:endParaRPr lang="ru-RU"/>
        </a:p>
      </dgm:t>
    </dgm:pt>
  </dgm:ptLst>
  <dgm:cxnLst>
    <dgm:cxn modelId="{CF3A119F-2682-483C-87C1-0C802C7B2A8B}" type="presOf" srcId="{FEE30B3A-C4F8-4EC6-8EA4-5753C35FC2EA}" destId="{68D137DA-4095-406C-8CFF-544480D68D8C}"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3" destOrd="0" parTransId="{739FDE78-2533-4329-8AC3-3A63DB680452}" sibTransId="{60A19B1F-4756-4B09-ADE7-D83714F4E966}"/>
    <dgm:cxn modelId="{AC41D241-A6AC-4286-B272-479F7E042781}" type="presOf" srcId="{F84F6C66-5521-40C2-99FF-C86F056ED85A}" destId="{CC40E849-C888-4AC7-910D-E24D8544BF0D}" srcOrd="0" destOrd="0" presId="urn:microsoft.com/office/officeart/2008/layout/VerticalCurvedList"/>
    <dgm:cxn modelId="{7D62BAFF-7F47-4B97-B4DE-8E37A9DAE2F0}" type="presOf" srcId="{6AB27FEB-6B46-4226-A3D0-F39ED297C4D3}" destId="{30C4D84D-83B0-4115-B1BA-BB76086E6A0A}" srcOrd="0" destOrd="0" presId="urn:microsoft.com/office/officeart/2008/layout/VerticalCurvedList"/>
    <dgm:cxn modelId="{78B8ACB8-A8BD-4997-AA22-FC37C8D8B14D}" type="presOf" srcId="{A42DB187-3135-4C98-9D1D-37EECE5C3DAA}" destId="{854879FE-BE8F-4624-AAD6-7DAD88595B55}" srcOrd="0" destOrd="0" presId="urn:microsoft.com/office/officeart/2008/layout/VerticalCurvedList"/>
    <dgm:cxn modelId="{83D42AE2-42A2-42CA-B66A-5C139190343D}" type="presOf" srcId="{6986C4B9-B145-472D-B5FE-F8225511AC7D}" destId="{903B107A-D78B-46A9-A8A2-5C3B0A257A0B}" srcOrd="0" destOrd="0" presId="urn:microsoft.com/office/officeart/2008/layout/VerticalCurvedList"/>
    <dgm:cxn modelId="{3BB5F01D-973D-47C3-A94D-2B7D03D48391}" srcId="{F84F6C66-5521-40C2-99FF-C86F056ED85A}" destId="{8678C995-4796-4396-A4B9-CBFBF977C272}" srcOrd="5" destOrd="0" parTransId="{19979F80-664D-409F-8156-F6A53063E4C6}" sibTransId="{3EE69CA6-255F-4562-BF96-1129304495E1}"/>
    <dgm:cxn modelId="{6D9CD42D-D212-47B3-A3D6-3E6EF7E21C70}" srcId="{F84F6C66-5521-40C2-99FF-C86F056ED85A}" destId="{6166C842-3454-4E35-8E0D-1CCF6F70E2CB}" srcOrd="6" destOrd="0" parTransId="{A37FA5B9-18E5-4416-AD15-123923851ED8}" sibTransId="{BC4C99D4-E666-4767-B9CF-E9876F483643}"/>
    <dgm:cxn modelId="{4D330D37-7588-4370-9E3F-20337A2ED8EA}" srcId="{F84F6C66-5521-40C2-99FF-C86F056ED85A}" destId="{71A1EDB5-EF27-44FF-8848-BD77D572C3EC}" srcOrd="1" destOrd="0" parTransId="{44C72D8D-3946-49B3-965E-0252B20ADEE3}" sibTransId="{48AC3733-19A1-4E9E-AA34-D0954457B576}"/>
    <dgm:cxn modelId="{1D85FD54-2BA3-4031-885B-9D915FD5A07B}" type="presOf" srcId="{57D1A95B-FCA3-4CCF-BC28-0705EF0DA074}" destId="{E9A38612-337A-4F25-8484-496E42FB827C}" srcOrd="0" destOrd="0" presId="urn:microsoft.com/office/officeart/2008/layout/VerticalCurvedList"/>
    <dgm:cxn modelId="{87A77F23-99C9-4787-BAC0-A378B6B09F72}" srcId="{F84F6C66-5521-40C2-99FF-C86F056ED85A}" destId="{FEE30B3A-C4F8-4EC6-8EA4-5753C35FC2EA}" srcOrd="2" destOrd="0" parTransId="{1D84F916-3CFF-412E-BF63-BD08EBD75A9E}" sibTransId="{309CF2EB-9F89-4689-B3E6-BCE404DB5074}"/>
    <dgm:cxn modelId="{88684AFA-3354-4201-8766-EE9A2893EA95}" type="presOf" srcId="{71A1EDB5-EF27-44FF-8848-BD77D572C3EC}" destId="{ABF9D1C6-CDD4-4E4B-8A98-3FF90DFDD12A}" srcOrd="0" destOrd="0" presId="urn:microsoft.com/office/officeart/2008/layout/VerticalCurvedList"/>
    <dgm:cxn modelId="{7750AB7E-094C-4F02-8FB8-E8AC786A5D6D}" type="presOf" srcId="{8678C995-4796-4396-A4B9-CBFBF977C272}" destId="{DB856AD9-18FC-422D-BFE9-B20F05BB17B7}" srcOrd="0" destOrd="0" presId="urn:microsoft.com/office/officeart/2008/layout/VerticalCurvedList"/>
    <dgm:cxn modelId="{8612A0CA-CD9E-46BB-82BE-BFE791853F18}" type="presOf" srcId="{6166C842-3454-4E35-8E0D-1CCF6F70E2CB}" destId="{159FF911-FFAA-41B9-80CC-23B04AF22AD8}"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CC98222F-4E52-409E-8A4B-2B3D7E9D4018}" type="presParOf" srcId="{3170B91E-7745-44B8-97A4-A475B63696D5}" destId="{68D137DA-4095-406C-8CFF-544480D68D8C}" srcOrd="5" destOrd="0" presId="urn:microsoft.com/office/officeart/2008/layout/VerticalCurvedList"/>
    <dgm:cxn modelId="{26131348-CFD7-4269-96D6-8EB2CE896BE8}" type="presParOf" srcId="{3170B91E-7745-44B8-97A4-A475B63696D5}" destId="{3B004D92-490C-488B-866F-95632BEE4847}" srcOrd="6" destOrd="0" presId="urn:microsoft.com/office/officeart/2008/layout/VerticalCurvedList"/>
    <dgm:cxn modelId="{71BB5E27-341B-4E9E-A474-8039AFE0B0E8}" type="presParOf" srcId="{3B004D92-490C-488B-866F-95632BEE4847}" destId="{666F0470-AA64-4EAB-A3C2-C237F6CC60A4}" srcOrd="0" destOrd="0" presId="urn:microsoft.com/office/officeart/2008/layout/VerticalCurvedList"/>
    <dgm:cxn modelId="{5E85EF7B-A271-418C-B8A7-0BEE13AB3F46}" type="presParOf" srcId="{3170B91E-7745-44B8-97A4-A475B63696D5}" destId="{903B107A-D78B-46A9-A8A2-5C3B0A257A0B}" srcOrd="7" destOrd="0" presId="urn:microsoft.com/office/officeart/2008/layout/VerticalCurvedList"/>
    <dgm:cxn modelId="{FD27EF43-847C-43A1-9396-A9021DB7525F}" type="presParOf" srcId="{3170B91E-7745-44B8-97A4-A475B63696D5}" destId="{F280BEAE-9972-400B-9781-7B88ACAF8BAD}" srcOrd="8" destOrd="0" presId="urn:microsoft.com/office/officeart/2008/layout/VerticalCurvedList"/>
    <dgm:cxn modelId="{BBEDD046-14C5-4DC8-BC37-8A07CDC25607}" type="presParOf" srcId="{F280BEAE-9972-400B-9781-7B88ACAF8BAD}" destId="{7FF197B5-19DF-437E-8EA4-F5EF1D7448A3}" srcOrd="0" destOrd="0" presId="urn:microsoft.com/office/officeart/2008/layout/VerticalCurvedList"/>
    <dgm:cxn modelId="{2D4A99B8-D4DC-4ECB-922D-3C248A8116B2}" type="presParOf" srcId="{3170B91E-7745-44B8-97A4-A475B63696D5}" destId="{E9A38612-337A-4F25-8484-496E42FB827C}" srcOrd="9" destOrd="0" presId="urn:microsoft.com/office/officeart/2008/layout/VerticalCurvedList"/>
    <dgm:cxn modelId="{0AEA1D60-AB08-412E-965B-E783755A8543}" type="presParOf" srcId="{3170B91E-7745-44B8-97A4-A475B63696D5}" destId="{FAA88A3A-E085-46B3-9AE4-42E990E45359}" srcOrd="10" destOrd="0" presId="urn:microsoft.com/office/officeart/2008/layout/VerticalCurvedList"/>
    <dgm:cxn modelId="{D5885E0B-A1B2-4C0D-AB7B-150ACF67E5F8}" type="presParOf" srcId="{FAA88A3A-E085-46B3-9AE4-42E990E45359}" destId="{22575A18-223C-4A93-B3F0-1CA215286AC0}" srcOrd="0" destOrd="0" presId="urn:microsoft.com/office/officeart/2008/layout/VerticalCurvedList"/>
    <dgm:cxn modelId="{4C3B203A-017C-4DCE-B940-8DA0037982B6}" type="presParOf" srcId="{3170B91E-7745-44B8-97A4-A475B63696D5}" destId="{DB856AD9-18FC-422D-BFE9-B20F05BB17B7}" srcOrd="11" destOrd="0" presId="urn:microsoft.com/office/officeart/2008/layout/VerticalCurvedList"/>
    <dgm:cxn modelId="{9C8571B2-DC20-486C-9ABF-9888CC10D191}" type="presParOf" srcId="{3170B91E-7745-44B8-97A4-A475B63696D5}" destId="{1D84CE6A-F3FC-404F-996D-A5A0E220538E}" srcOrd="12" destOrd="0" presId="urn:microsoft.com/office/officeart/2008/layout/VerticalCurvedList"/>
    <dgm:cxn modelId="{E1242990-014A-4C8A-94D0-61CA6EAF6823}" type="presParOf" srcId="{1D84CE6A-F3FC-404F-996D-A5A0E220538E}" destId="{40BF02B9-9F94-4357-980E-8F3E7121E9A6}" srcOrd="0" destOrd="0" presId="urn:microsoft.com/office/officeart/2008/layout/VerticalCurvedList"/>
    <dgm:cxn modelId="{D311205F-CC05-488E-8636-C4A49E1D1CE8}" type="presParOf" srcId="{3170B91E-7745-44B8-97A4-A475B63696D5}" destId="{159FF911-FFAA-41B9-80CC-23B04AF22AD8}" srcOrd="13" destOrd="0" presId="urn:microsoft.com/office/officeart/2008/layout/VerticalCurvedList"/>
    <dgm:cxn modelId="{15F05758-5CD4-4DCC-9E0F-DD60EDF6397D}" type="presParOf" srcId="{3170B91E-7745-44B8-97A4-A475B63696D5}" destId="{7FCDC42D-2BF6-4FC9-B5FA-4C99E8A3DE3C}" srcOrd="14" destOrd="0" presId="urn:microsoft.com/office/officeart/2008/layout/VerticalCurvedList"/>
    <dgm:cxn modelId="{56D71ABE-1290-4FA8-A7E9-32EC0E3C72FC}" type="presParOf" srcId="{7FCDC42D-2BF6-4FC9-B5FA-4C99E8A3DE3C}"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custT="1"/>
      <dgm:spPr>
        <a:gradFill rotWithShape="0">
          <a:gsLst>
            <a:gs pos="0">
              <a:schemeClr val="accent6">
                <a:lumMod val="75000"/>
              </a:schemeClr>
            </a:gs>
            <a:gs pos="50000">
              <a:schemeClr val="bg1"/>
            </a:gs>
            <a:gs pos="100000">
              <a:schemeClr val="accent1">
                <a:lumMod val="75000"/>
              </a:schemeClr>
            </a:gs>
          </a:gsLst>
          <a:lin ang="5400000" scaled="0"/>
        </a:gradFill>
        <a:ln>
          <a:noFill/>
        </a:ln>
        <a:effectLst>
          <a:innerShdw blurRad="114300">
            <a:prstClr val="black"/>
          </a:innerShdw>
        </a:effectLst>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508,7 тыс. рублей; выплата денежных средств на содержание усыновленных (удочеренных) детей 240,0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Доплата к пенсии муниципальных служащих 1090,0 тыс. рублей; социальная поддержка старшего поколения 70,0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Компенсация части родительской платы за содержание ребенка в детских садах  5 747,0 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Субсидии гражданам на приобретение жилья 1111,0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b="0" i="1" dirty="0" smtClean="0">
              <a:solidFill>
                <a:schemeClr val="tx1"/>
              </a:solidFill>
              <a:latin typeface="Times New Roman" pitchFamily="18" charset="0"/>
              <a:cs typeface="Times New Roman" pitchFamily="18" charset="0"/>
            </a:rPr>
            <a:t>  Поддержка многодетных семей 11 934,6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i="1" dirty="0" smtClean="0">
              <a:solidFill>
                <a:schemeClr val="tx1"/>
              </a:solidFill>
              <a:latin typeface="Times New Roman" pitchFamily="18" charset="0"/>
              <a:cs typeface="Times New Roman" pitchFamily="18" charset="0"/>
            </a:rPr>
            <a:t>   Выплата пособия на содержание опекаемых детей 15 622,6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6"/>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6"/>
      <dgm:spPr/>
    </dgm:pt>
    <dgm:pt modelId="{566083D9-89B6-435D-846D-36DACD77A22D}" type="pres">
      <dgm:prSet presAssocID="{F84F6C66-5521-40C2-99FF-C86F056ED85A}" presName="dstNode" presStyleLbl="node1" presStyleIdx="0" presStyleCnt="6"/>
      <dgm:spPr/>
    </dgm:pt>
    <dgm:pt modelId="{854879FE-BE8F-4624-AAD6-7DAD88595B55}" type="pres">
      <dgm:prSet presAssocID="{A42DB187-3135-4C98-9D1D-37EECE5C3DAA}" presName="text_1" presStyleLbl="node1" presStyleIdx="0" presStyleCnt="6" custScaleX="103031" custScaleY="116578">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6"/>
      <dgm:spPr>
        <a:gradFill flip="none" rotWithShape="1">
          <a:gsLst>
            <a:gs pos="0">
              <a:schemeClr val="accent6">
                <a:lumMod val="75000"/>
              </a:schemeClr>
            </a:gs>
            <a:gs pos="52000">
              <a:schemeClr val="bg1"/>
            </a:gs>
            <a:gs pos="100000">
              <a:schemeClr val="accent1">
                <a:lumMod val="75000"/>
              </a:schemeClr>
            </a:gs>
          </a:gsLst>
          <a:lin ang="5400000" scaled="1"/>
          <a:tileRect/>
        </a:gradFill>
        <a:ln>
          <a:noFill/>
        </a:ln>
        <a:effectLst>
          <a:innerShdw blurRad="114300">
            <a:prstClr val="black"/>
          </a:innerShdw>
        </a:effectLst>
      </dgm:spPr>
      <dgm:t>
        <a:bodyPr/>
        <a:lstStyle/>
        <a:p>
          <a:endParaRPr lang="ru-RU"/>
        </a:p>
      </dgm:t>
    </dgm:pt>
    <dgm:pt modelId="{795C9425-59D1-4304-8D8F-B1459E316A31}" type="pres">
      <dgm:prSet presAssocID="{FEE30B3A-C4F8-4EC6-8EA4-5753C35FC2EA}" presName="text_2" presStyleLbl="node1" presStyleIdx="1" presStyleCnt="6"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pt>
    <dgm:pt modelId="{666F0470-AA64-4EAB-A3C2-C237F6CC60A4}" type="pres">
      <dgm:prSet presAssocID="{FEE30B3A-C4F8-4EC6-8EA4-5753C35FC2EA}" presName="accentRepeatNode" presStyleLbl="solidFgAcc1" presStyleIdx="1" presStyleCnt="6"/>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endParaRPr lang="ru-RU"/>
        </a:p>
      </dgm:t>
    </dgm:pt>
    <dgm:pt modelId="{870E73E8-2D0B-42DF-AF4F-02EC8D9DBDB3}" type="pres">
      <dgm:prSet presAssocID="{6986C4B9-B145-472D-B5FE-F8225511AC7D}" presName="text_3" presStyleLbl="node1" presStyleIdx="2" presStyleCnt="6" custScaleX="10361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FC094EB2-9670-487C-8CA7-CF75A35D8C25}" type="pres">
      <dgm:prSet presAssocID="{AF01EF08-2799-4C6A-929A-2A15551D8D32}" presName="text_4" presStyleLbl="node1" presStyleIdx="3" presStyleCnt="6" custScaleX="103664">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pt>
    <dgm:pt modelId="{AEA2F258-E6EB-4F32-89BB-D45632EC2648}" type="pres">
      <dgm:prSet presAssocID="{AF01EF08-2799-4C6A-929A-2A15551D8D32}" presName="accentRepeatNode" presStyleLbl="solidFgAcc1" presStyleIdx="3"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946925DD-9FFB-40C3-86A1-CCB64CFCD7E0}" type="pres">
      <dgm:prSet presAssocID="{A72E44ED-20D6-43BA-8BFB-3D49339C0985}" presName="text_5" presStyleLbl="node1" presStyleIdx="4" presStyleCnt="6"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pt>
    <dgm:pt modelId="{C7062D9B-4A87-46F0-8AA9-37927D866D8E}" type="pres">
      <dgm:prSet presAssocID="{A72E44ED-20D6-43BA-8BFB-3D49339C0985}" presName="accentRepeatNode" presStyleLbl="solidFgAcc1" presStyleIdx="4"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274959B3-744C-4D42-B123-D07AF2306DE6}" type="pres">
      <dgm:prSet presAssocID="{C7DCCDF0-352F-4595-829A-4603F3C4EC74}" presName="text_6" presStyleLbl="node1" presStyleIdx="5" presStyleCnt="6"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pt>
    <dgm:pt modelId="{EDEB7342-95E5-451F-BEA3-9E3A2F970986}" type="pres">
      <dgm:prSet presAssocID="{C7DCCDF0-352F-4595-829A-4603F3C4EC74}" presName="accentRepeatNode" presStyleLbl="solidFgAcc1" presStyleIdx="5" presStyleCnt="6" custLinFactNeighborX="9378" custLinFactNeighborY="3369"/>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Lst>
  <dgm:cxnLst>
    <dgm:cxn modelId="{77BC41C9-1A5C-4368-8283-D87EBA899CEB}" srcId="{F84F6C66-5521-40C2-99FF-C86F056ED85A}" destId="{C7DCCDF0-352F-4595-829A-4603F3C4EC74}" srcOrd="5" destOrd="0" parTransId="{26C7C7D0-253A-4AD4-B86B-C3C35DB6D635}" sibTransId="{935EA0A0-AC9C-44F7-935D-C0DD386484C4}"/>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DC03328A-76DE-45B4-B3F3-1BA6037733B3}" type="presOf" srcId="{C7DCCDF0-352F-4595-829A-4603F3C4EC74}" destId="{274959B3-744C-4D42-B123-D07AF2306DE6}" srcOrd="0" destOrd="0" presId="urn:microsoft.com/office/officeart/2008/layout/VerticalCurvedList"/>
    <dgm:cxn modelId="{D4FDB69D-B751-4982-AB4A-343348F630F3}" type="presOf" srcId="{A42DB187-3135-4C98-9D1D-37EECE5C3DAA}" destId="{854879FE-BE8F-4624-AAD6-7DAD88595B55}" srcOrd="0" destOrd="0" presId="urn:microsoft.com/office/officeart/2008/layout/VerticalCurvedList"/>
    <dgm:cxn modelId="{87A77F23-99C9-4787-BAC0-A378B6B09F72}" srcId="{F84F6C66-5521-40C2-99FF-C86F056ED85A}" destId="{FEE30B3A-C4F8-4EC6-8EA4-5753C35FC2EA}" srcOrd="1" destOrd="0" parTransId="{1D84F916-3CFF-412E-BF63-BD08EBD75A9E}" sibTransId="{309CF2EB-9F89-4689-B3E6-BCE404DB5074}"/>
    <dgm:cxn modelId="{BC045FE6-AD94-49E6-8531-66DCDA89E2E3}" type="presOf" srcId="{AF01EF08-2799-4C6A-929A-2A15551D8D32}" destId="{FC094EB2-9670-487C-8CA7-CF75A35D8C25}" srcOrd="0" destOrd="0" presId="urn:microsoft.com/office/officeart/2008/layout/VerticalCurvedList"/>
    <dgm:cxn modelId="{8C8B6863-356A-47A4-9373-4A5D0187B2E3}" type="presOf" srcId="{A72E44ED-20D6-43BA-8BFB-3D49339C0985}" destId="{946925DD-9FFB-40C3-86A1-CCB64CFCD7E0}"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9445D3F1-64C4-4033-B729-30961863C3B3}" type="presOf" srcId="{6AB27FEB-6B46-4226-A3D0-F39ED297C4D3}" destId="{30C4D84D-83B0-4115-B1BA-BB76086E6A0A}" srcOrd="0" destOrd="0" presId="urn:microsoft.com/office/officeart/2008/layout/VerticalCurvedList"/>
    <dgm:cxn modelId="{D57A534F-73A3-4E0A-909C-30CD7F72FFD0}" type="presOf" srcId="{6986C4B9-B145-472D-B5FE-F8225511AC7D}" destId="{870E73E8-2D0B-42DF-AF4F-02EC8D9DBDB3}" srcOrd="0" destOrd="0" presId="urn:microsoft.com/office/officeart/2008/layout/VerticalCurvedList"/>
    <dgm:cxn modelId="{0112D811-2DA9-4E58-AE9D-962FE2A4A61D}" srcId="{F84F6C66-5521-40C2-99FF-C86F056ED85A}" destId="{A72E44ED-20D6-43BA-8BFB-3D49339C0985}" srcOrd="4" destOrd="0" parTransId="{77699D2A-0A7A-4462-B74C-D68DABE3F582}" sibTransId="{1A4B600A-EDBA-43AD-8598-AA4063970E68}"/>
    <dgm:cxn modelId="{1779FA15-BD1E-4431-B22F-8DCFA1B54B28}" type="presOf" srcId="{FEE30B3A-C4F8-4EC6-8EA4-5753C35FC2EA}" destId="{795C9425-59D1-4304-8D8F-B1459E316A31}"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A6D7A-C020-493A-AB44-A8475828C5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B3DA8C3-8B91-472B-A367-1715EA9F1B6B}">
      <dgm:prSet phldrT="[Текст]" custT="1"/>
      <dgm:spPr>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600" b="1" dirty="0" smtClean="0">
              <a:solidFill>
                <a:schemeClr val="tx1"/>
              </a:solidFill>
            </a:rPr>
            <a:t>Обеспечение сбалансированности и повышение устойчивости бюджета</a:t>
          </a:r>
          <a:br>
            <a:rPr lang="ru-RU" sz="1600" b="1" dirty="0" smtClean="0">
              <a:solidFill>
                <a:schemeClr val="tx1"/>
              </a:solidFill>
            </a:rPr>
          </a:br>
          <a:r>
            <a:rPr lang="ru-RU" sz="1600" b="1" dirty="0" smtClean="0">
              <a:solidFill>
                <a:schemeClr val="tx1"/>
              </a:solidFill>
            </a:rPr>
            <a:t>муниципального образования «</a:t>
          </a:r>
          <a:r>
            <a:rPr lang="ru-RU" sz="1600" b="1" dirty="0" err="1" smtClean="0">
              <a:solidFill>
                <a:schemeClr val="tx1"/>
              </a:solidFill>
            </a:rPr>
            <a:t>Малопургинский</a:t>
          </a:r>
          <a:r>
            <a:rPr lang="ru-RU" sz="1600" b="1" dirty="0" smtClean="0">
              <a:solidFill>
                <a:schemeClr val="tx1"/>
              </a:solidFill>
            </a:rPr>
            <a:t> район»</a:t>
          </a:r>
          <a:endParaRPr lang="ru-RU" sz="1600" b="1" dirty="0">
            <a:solidFill>
              <a:schemeClr val="tx1"/>
            </a:solidFill>
          </a:endParaRPr>
        </a:p>
      </dgm:t>
    </dgm:pt>
    <dgm:pt modelId="{F1807FC3-64EC-48DA-A5C0-E5B7EAC8F9C3}" type="parTrans" cxnId="{C9C2CE3A-E657-49E8-9664-802A8120C9F9}">
      <dgm:prSet/>
      <dgm:spPr/>
      <dgm:t>
        <a:bodyPr/>
        <a:lstStyle/>
        <a:p>
          <a:endParaRPr lang="ru-RU"/>
        </a:p>
      </dgm:t>
    </dgm:pt>
    <dgm:pt modelId="{9325C95A-899F-40E5-AC32-BA48E2804A2D}" type="sibTrans" cxnId="{C9C2CE3A-E657-49E8-9664-802A8120C9F9}">
      <dgm:prSet/>
      <dgm:spPr/>
      <dgm:t>
        <a:bodyPr/>
        <a:lstStyle/>
        <a:p>
          <a:endParaRPr lang="ru-RU"/>
        </a:p>
      </dgm:t>
    </dgm:pt>
    <dgm:pt modelId="{D8EA9587-6B91-4F5E-9880-25966FAE98D4}">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600" b="1" dirty="0" smtClean="0">
              <a:solidFill>
                <a:schemeClr val="tx1"/>
              </a:solidFill>
            </a:rPr>
            <a:t>Гарантированное исполнение социальных обязательств бюджета муниципального образования «</a:t>
          </a:r>
          <a:r>
            <a:rPr lang="ru-RU" sz="1600" b="1" dirty="0" err="1" smtClean="0">
              <a:solidFill>
                <a:schemeClr val="tx1"/>
              </a:solidFill>
            </a:rPr>
            <a:t>Малопургинский</a:t>
          </a:r>
          <a:r>
            <a:rPr lang="ru-RU" sz="1600" b="1" dirty="0" smtClean="0">
              <a:solidFill>
                <a:schemeClr val="tx1"/>
              </a:solidFill>
            </a:rPr>
            <a:t> район»</a:t>
          </a:r>
          <a:endParaRPr lang="ru-RU" sz="1600" b="1" dirty="0">
            <a:solidFill>
              <a:schemeClr val="tx1"/>
            </a:solidFill>
            <a:latin typeface="+mn-lt"/>
          </a:endParaRPr>
        </a:p>
      </dgm:t>
    </dgm:pt>
    <dgm:pt modelId="{6A3D511E-D3E7-4513-82AF-ED58DD4D79EE}" type="parTrans" cxnId="{775DFC5C-BFD6-4473-8C0B-FE169AB5D60F}">
      <dgm:prSet/>
      <dgm:spPr/>
      <dgm:t>
        <a:bodyPr/>
        <a:lstStyle/>
        <a:p>
          <a:endParaRPr lang="ru-RU"/>
        </a:p>
      </dgm:t>
    </dgm:pt>
    <dgm:pt modelId="{F76A8C4C-0D77-493F-BDB1-EF54A4B02EC2}" type="sibTrans" cxnId="{775DFC5C-BFD6-4473-8C0B-FE169AB5D60F}">
      <dgm:prSet/>
      <dgm:spPr/>
      <dgm:t>
        <a:bodyPr/>
        <a:lstStyle/>
        <a:p>
          <a:endParaRPr lang="ru-RU"/>
        </a:p>
      </dgm:t>
    </dgm:pt>
    <dgm:pt modelId="{1FBEC071-DB22-475C-B29A-7A990AC7180E}">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600" b="1" dirty="0" smtClean="0">
              <a:solidFill>
                <a:schemeClr val="tx1"/>
              </a:solidFill>
            </a:rPr>
            <a:t>Создание условий для поступательного социально-экономического развития муниципального образования «</a:t>
          </a:r>
          <a:r>
            <a:rPr lang="ru-RU" sz="1600" b="1" dirty="0" err="1" smtClean="0">
              <a:solidFill>
                <a:schemeClr val="tx1"/>
              </a:solidFill>
            </a:rPr>
            <a:t>Малопургинский</a:t>
          </a:r>
          <a:r>
            <a:rPr lang="ru-RU" sz="1600" b="1" dirty="0" smtClean="0">
              <a:solidFill>
                <a:schemeClr val="tx1"/>
              </a:solidFill>
            </a:rPr>
            <a:t> район»</a:t>
          </a:r>
          <a:endParaRPr lang="ru-RU" sz="1600" b="1" dirty="0">
            <a:solidFill>
              <a:schemeClr val="tx1"/>
            </a:solidFill>
            <a:latin typeface="+mn-lt"/>
          </a:endParaRPr>
        </a:p>
      </dgm:t>
    </dgm:pt>
    <dgm:pt modelId="{2F6AF489-EE88-44F6-8330-DDDE8F44842B}" type="parTrans" cxnId="{CB2A592A-D484-4457-BF98-73DE2C3C8D74}">
      <dgm:prSet/>
      <dgm:spPr/>
      <dgm:t>
        <a:bodyPr/>
        <a:lstStyle/>
        <a:p>
          <a:endParaRPr lang="ru-RU"/>
        </a:p>
      </dgm:t>
    </dgm:pt>
    <dgm:pt modelId="{F96BB349-89A9-496D-B5DF-266F0FA7B48B}" type="sibTrans" cxnId="{CB2A592A-D484-4457-BF98-73DE2C3C8D74}">
      <dgm:prSet/>
      <dgm:spPr/>
      <dgm:t>
        <a:bodyPr/>
        <a:lstStyle/>
        <a:p>
          <a:endParaRPr lang="ru-RU"/>
        </a:p>
      </dgm:t>
    </dgm:pt>
    <dgm:pt modelId="{AB06523B-5E92-48E8-9924-570AC8191C4A}">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Формирование реалистичных планов по доходам и расходам бюджета</a:t>
          </a:r>
          <a:br>
            <a:rPr lang="ru-RU" sz="1800" b="1" dirty="0" smtClean="0">
              <a:solidFill>
                <a:schemeClr val="tx1"/>
              </a:solidFill>
            </a:rPr>
          </a:br>
          <a:r>
            <a:rPr lang="ru-RU" sz="1800" b="1" dirty="0" smtClean="0">
              <a:solidFill>
                <a:schemeClr val="tx1"/>
              </a:solidFill>
            </a:rPr>
            <a:t>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основанных на объективной оценке ожидаемого исполнения бюджета в 2018 году, и объективного прогноза показателей социально-экономического развития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на 2019 год и на плановый период 2020 и 2021 годов с учетом:</a:t>
          </a:r>
          <a:endParaRPr lang="ru-RU" sz="1800" b="1" dirty="0">
            <a:solidFill>
              <a:schemeClr val="tx1"/>
            </a:solidFill>
            <a:latin typeface="+mn-lt"/>
          </a:endParaRPr>
        </a:p>
      </dgm:t>
    </dgm:pt>
    <dgm:pt modelId="{5E14511C-6197-45E1-9524-678B6121C4AA}" type="parTrans" cxnId="{ED8B99D0-6DCF-45EE-82CD-9C7F492ABA0B}">
      <dgm:prSet/>
      <dgm:spPr/>
      <dgm:t>
        <a:bodyPr/>
        <a:lstStyle/>
        <a:p>
          <a:endParaRPr lang="ru-RU"/>
        </a:p>
      </dgm:t>
    </dgm:pt>
    <dgm:pt modelId="{18781756-CB80-4B8F-8DD8-AC2B1CF68B46}" type="sibTrans" cxnId="{ED8B99D0-6DCF-45EE-82CD-9C7F492ABA0B}">
      <dgm:prSet/>
      <dgm:spPr/>
      <dgm:t>
        <a:bodyPr/>
        <a:lstStyle/>
        <a:p>
          <a:endParaRPr lang="ru-RU"/>
        </a:p>
      </dgm:t>
    </dgm:pt>
    <dgm:pt modelId="{259DFEA1-F96D-44E6-B20E-A6B1A23D2ACF}" type="pres">
      <dgm:prSet presAssocID="{480A6D7A-C020-493A-AB44-A8475828C53A}" presName="linear" presStyleCnt="0">
        <dgm:presLayoutVars>
          <dgm:animLvl val="lvl"/>
          <dgm:resizeHandles val="exact"/>
        </dgm:presLayoutVars>
      </dgm:prSet>
      <dgm:spPr/>
      <dgm:t>
        <a:bodyPr/>
        <a:lstStyle/>
        <a:p>
          <a:endParaRPr lang="ru-RU"/>
        </a:p>
      </dgm:t>
    </dgm:pt>
    <dgm:pt modelId="{AF3FEC88-9754-416A-8186-33A3B3C28868}" type="pres">
      <dgm:prSet presAssocID="{FB3DA8C3-8B91-472B-A367-1715EA9F1B6B}" presName="parentText" presStyleLbl="node1" presStyleIdx="0" presStyleCnt="4" custScaleY="29357" custLinFactY="-14308" custLinFactNeighborX="439" custLinFactNeighborY="-100000">
        <dgm:presLayoutVars>
          <dgm:chMax val="0"/>
          <dgm:bulletEnabled val="1"/>
        </dgm:presLayoutVars>
      </dgm:prSet>
      <dgm:spPr/>
      <dgm:t>
        <a:bodyPr/>
        <a:lstStyle/>
        <a:p>
          <a:endParaRPr lang="ru-RU"/>
        </a:p>
      </dgm:t>
    </dgm:pt>
    <dgm:pt modelId="{F7EF8FC2-EB53-432C-91F1-3156E57D4F86}" type="pres">
      <dgm:prSet presAssocID="{9325C95A-899F-40E5-AC32-BA48E2804A2D}" presName="spacer" presStyleCnt="0"/>
      <dgm:spPr/>
    </dgm:pt>
    <dgm:pt modelId="{BE009EB4-12F8-493B-809A-503A74EE649C}" type="pres">
      <dgm:prSet presAssocID="{D8EA9587-6B91-4F5E-9880-25966FAE98D4}" presName="parentText" presStyleLbl="node1" presStyleIdx="1" presStyleCnt="4" custScaleY="33713" custLinFactY="-24637" custLinFactNeighborX="439" custLinFactNeighborY="-100000">
        <dgm:presLayoutVars>
          <dgm:chMax val="0"/>
          <dgm:bulletEnabled val="1"/>
        </dgm:presLayoutVars>
      </dgm:prSet>
      <dgm:spPr/>
      <dgm:t>
        <a:bodyPr/>
        <a:lstStyle/>
        <a:p>
          <a:endParaRPr lang="ru-RU"/>
        </a:p>
      </dgm:t>
    </dgm:pt>
    <dgm:pt modelId="{6C8F962C-A6E7-4ABE-8F7B-C52F89CE76DD}" type="pres">
      <dgm:prSet presAssocID="{F76A8C4C-0D77-493F-BDB1-EF54A4B02EC2}" presName="spacer" presStyleCnt="0"/>
      <dgm:spPr/>
    </dgm:pt>
    <dgm:pt modelId="{CAC9EF1D-A7CD-466F-A821-633F432D6349}" type="pres">
      <dgm:prSet presAssocID="{1FBEC071-DB22-475C-B29A-7A990AC7180E}" presName="parentText" presStyleLbl="node1" presStyleIdx="2" presStyleCnt="4" custScaleY="34063" custLinFactY="-35168" custLinFactNeighborX="-877" custLinFactNeighborY="-100000">
        <dgm:presLayoutVars>
          <dgm:chMax val="0"/>
          <dgm:bulletEnabled val="1"/>
        </dgm:presLayoutVars>
      </dgm:prSet>
      <dgm:spPr/>
      <dgm:t>
        <a:bodyPr/>
        <a:lstStyle/>
        <a:p>
          <a:endParaRPr lang="ru-RU"/>
        </a:p>
      </dgm:t>
    </dgm:pt>
    <dgm:pt modelId="{E08F791B-B07B-4865-BC90-C513E6A08283}" type="pres">
      <dgm:prSet presAssocID="{F96BB349-89A9-496D-B5DF-266F0FA7B48B}" presName="spacer" presStyleCnt="0"/>
      <dgm:spPr/>
    </dgm:pt>
    <dgm:pt modelId="{71226DFC-4BFE-474B-8791-807BACD1654A}" type="pres">
      <dgm:prSet presAssocID="{AB06523B-5E92-48E8-9924-570AC8191C4A}" presName="parentText" presStyleLbl="node1" presStyleIdx="3" presStyleCnt="4" custScaleY="98153" custLinFactY="-48151" custLinFactNeighborX="439" custLinFactNeighborY="-100000">
        <dgm:presLayoutVars>
          <dgm:chMax val="0"/>
          <dgm:bulletEnabled val="1"/>
        </dgm:presLayoutVars>
      </dgm:prSet>
      <dgm:spPr/>
      <dgm:t>
        <a:bodyPr/>
        <a:lstStyle/>
        <a:p>
          <a:endParaRPr lang="ru-RU"/>
        </a:p>
      </dgm:t>
    </dgm:pt>
  </dgm:ptLst>
  <dgm:cxnLst>
    <dgm:cxn modelId="{427B6A15-4C2C-47D7-AA30-0F5C4FBC484A}" type="presOf" srcId="{1FBEC071-DB22-475C-B29A-7A990AC7180E}" destId="{CAC9EF1D-A7CD-466F-A821-633F432D6349}" srcOrd="0" destOrd="0" presId="urn:microsoft.com/office/officeart/2005/8/layout/vList2"/>
    <dgm:cxn modelId="{060C4FB2-2FD5-4CAF-8128-2A2FDB49EC83}" type="presOf" srcId="{FB3DA8C3-8B91-472B-A367-1715EA9F1B6B}" destId="{AF3FEC88-9754-416A-8186-33A3B3C28868}" srcOrd="0" destOrd="0" presId="urn:microsoft.com/office/officeart/2005/8/layout/vList2"/>
    <dgm:cxn modelId="{FE265DB2-63AA-40FA-9C2D-AADE3D0D004E}" type="presOf" srcId="{480A6D7A-C020-493A-AB44-A8475828C53A}" destId="{259DFEA1-F96D-44E6-B20E-A6B1A23D2ACF}" srcOrd="0" destOrd="0" presId="urn:microsoft.com/office/officeart/2005/8/layout/vList2"/>
    <dgm:cxn modelId="{ED8B99D0-6DCF-45EE-82CD-9C7F492ABA0B}" srcId="{480A6D7A-C020-493A-AB44-A8475828C53A}" destId="{AB06523B-5E92-48E8-9924-570AC8191C4A}" srcOrd="3" destOrd="0" parTransId="{5E14511C-6197-45E1-9524-678B6121C4AA}" sibTransId="{18781756-CB80-4B8F-8DD8-AC2B1CF68B46}"/>
    <dgm:cxn modelId="{090C6606-F431-4258-9357-9508BFC4E742}" type="presOf" srcId="{D8EA9587-6B91-4F5E-9880-25966FAE98D4}" destId="{BE009EB4-12F8-493B-809A-503A74EE649C}" srcOrd="0" destOrd="0" presId="urn:microsoft.com/office/officeart/2005/8/layout/vList2"/>
    <dgm:cxn modelId="{3A399072-9ADB-4633-ADED-741D5A4EB81F}" type="presOf" srcId="{AB06523B-5E92-48E8-9924-570AC8191C4A}" destId="{71226DFC-4BFE-474B-8791-807BACD1654A}" srcOrd="0" destOrd="0" presId="urn:microsoft.com/office/officeart/2005/8/layout/vList2"/>
    <dgm:cxn modelId="{CB2A592A-D484-4457-BF98-73DE2C3C8D74}" srcId="{480A6D7A-C020-493A-AB44-A8475828C53A}" destId="{1FBEC071-DB22-475C-B29A-7A990AC7180E}" srcOrd="2" destOrd="0" parTransId="{2F6AF489-EE88-44F6-8330-DDDE8F44842B}" sibTransId="{F96BB349-89A9-496D-B5DF-266F0FA7B48B}"/>
    <dgm:cxn modelId="{C9C2CE3A-E657-49E8-9664-802A8120C9F9}" srcId="{480A6D7A-C020-493A-AB44-A8475828C53A}" destId="{FB3DA8C3-8B91-472B-A367-1715EA9F1B6B}" srcOrd="0" destOrd="0" parTransId="{F1807FC3-64EC-48DA-A5C0-E5B7EAC8F9C3}" sibTransId="{9325C95A-899F-40E5-AC32-BA48E2804A2D}"/>
    <dgm:cxn modelId="{775DFC5C-BFD6-4473-8C0B-FE169AB5D60F}" srcId="{480A6D7A-C020-493A-AB44-A8475828C53A}" destId="{D8EA9587-6B91-4F5E-9880-25966FAE98D4}" srcOrd="1" destOrd="0" parTransId="{6A3D511E-D3E7-4513-82AF-ED58DD4D79EE}" sibTransId="{F76A8C4C-0D77-493F-BDB1-EF54A4B02EC2}"/>
    <dgm:cxn modelId="{7E346A2D-69C9-4FE7-9702-3FED157FB4D6}" type="presParOf" srcId="{259DFEA1-F96D-44E6-B20E-A6B1A23D2ACF}" destId="{AF3FEC88-9754-416A-8186-33A3B3C28868}" srcOrd="0" destOrd="0" presId="urn:microsoft.com/office/officeart/2005/8/layout/vList2"/>
    <dgm:cxn modelId="{F186DB7F-5139-43DF-9202-47D827FFF28E}" type="presParOf" srcId="{259DFEA1-F96D-44E6-B20E-A6B1A23D2ACF}" destId="{F7EF8FC2-EB53-432C-91F1-3156E57D4F86}" srcOrd="1" destOrd="0" presId="urn:microsoft.com/office/officeart/2005/8/layout/vList2"/>
    <dgm:cxn modelId="{A05C96E5-0B3C-480F-85EA-F8494313BC72}" type="presParOf" srcId="{259DFEA1-F96D-44E6-B20E-A6B1A23D2ACF}" destId="{BE009EB4-12F8-493B-809A-503A74EE649C}" srcOrd="2" destOrd="0" presId="urn:microsoft.com/office/officeart/2005/8/layout/vList2"/>
    <dgm:cxn modelId="{7E68DC34-E5EE-4E16-82DC-EAEE32D93A8C}" type="presParOf" srcId="{259DFEA1-F96D-44E6-B20E-A6B1A23D2ACF}" destId="{6C8F962C-A6E7-4ABE-8F7B-C52F89CE76DD}" srcOrd="3" destOrd="0" presId="urn:microsoft.com/office/officeart/2005/8/layout/vList2"/>
    <dgm:cxn modelId="{7287227B-D3F0-4A40-9CC0-0B4C5FD27530}" type="presParOf" srcId="{259DFEA1-F96D-44E6-B20E-A6B1A23D2ACF}" destId="{CAC9EF1D-A7CD-466F-A821-633F432D6349}" srcOrd="4" destOrd="0" presId="urn:microsoft.com/office/officeart/2005/8/layout/vList2"/>
    <dgm:cxn modelId="{5247C33A-1E44-4895-A912-89109C89DEF5}" type="presParOf" srcId="{259DFEA1-F96D-44E6-B20E-A6B1A23D2ACF}" destId="{E08F791B-B07B-4865-BC90-C513E6A08283}" srcOrd="5" destOrd="0" presId="urn:microsoft.com/office/officeart/2005/8/layout/vList2"/>
    <dgm:cxn modelId="{B55AEDEB-2102-45EC-9B2B-3BEC003BD38C}" type="presParOf" srcId="{259DFEA1-F96D-44E6-B20E-A6B1A23D2ACF}" destId="{71226DFC-4BFE-474B-8791-807BACD165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90CB856-25D9-4CFB-A2AD-FD0F9CA12B7D}">
      <dgm:prSet phldrT="[Текст]" custT="1"/>
      <dgm:spPr>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Повышение операционной эффективности управления бюджетными ресурсами, в том числе за счет:</a:t>
          </a:r>
          <a:endParaRPr lang="ru-RU" sz="1800" b="1" dirty="0">
            <a:solidFill>
              <a:schemeClr val="tx1"/>
            </a:solidFill>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3429FB5-E0E7-4728-BF1D-5693DA5A9B05}">
      <dgm:prSet phldrT="[Текст]" custT="1"/>
      <dgm:spPr>
        <a:gradFill rotWithShape="0">
          <a:gsLst>
            <a:gs pos="0">
              <a:schemeClr val="bg2">
                <a:lumMod val="75000"/>
              </a:schemeClr>
            </a:gs>
            <a:gs pos="3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Поэтапное снижение объема муниципального долга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a:t>
          </a:r>
          <a:endParaRPr lang="ru-RU" sz="1800" b="1" dirty="0">
            <a:solidFill>
              <a:schemeClr val="tx1"/>
            </a:solidFill>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351717C-AB82-412A-8D5C-467E041E4F5F}">
      <dgm:prSet phldrT="[Текст]" custT="1"/>
      <dgm:spPr/>
      <dgm:t>
        <a:bodyPr/>
        <a:lstStyle/>
        <a:p>
          <a:r>
            <a:rPr lang="ru-RU" sz="1600" b="1" dirty="0" smtClean="0"/>
            <a:t>соблюдение органами местного самоуправления муниципального образования «</a:t>
          </a:r>
          <a:r>
            <a:rPr lang="ru-RU" sz="1600" b="1" dirty="0" err="1" smtClean="0"/>
            <a:t>Малопургинский</a:t>
          </a:r>
          <a:r>
            <a:rPr lang="ru-RU" sz="1600" b="1" dirty="0" smtClean="0"/>
            <a:t> район» требований бюджетного законодательства и повышение качества управления бюджетным процессом в муниципальном образовании «</a:t>
          </a:r>
          <a:r>
            <a:rPr lang="ru-RU" sz="1600" b="1" dirty="0" err="1" smtClean="0"/>
            <a:t>Малопургинский</a:t>
          </a:r>
          <a:r>
            <a:rPr lang="ru-RU" sz="1600" b="1" dirty="0" smtClean="0"/>
            <a:t> район»;</a:t>
          </a:r>
          <a:endParaRPr lang="ru-RU" sz="1600" b="1" dirty="0"/>
        </a:p>
      </dgm:t>
    </dgm:pt>
    <dgm:pt modelId="{8AFDED62-F94E-485A-92D8-3931281DEC45}">
      <dgm:prSet phldrT="[Текст]" custT="1"/>
      <dgm:spPr/>
      <dgm:t>
        <a:bodyPr/>
        <a:lstStyle/>
        <a:p>
          <a:r>
            <a:rPr lang="ru-RU" sz="1600" b="1" dirty="0" smtClean="0"/>
            <a:t>усиление контроля за эффективностью выполнения утвержденного Плана оздоровления муниципальных финансов муниципального образования «</a:t>
          </a:r>
          <a:r>
            <a:rPr lang="ru-RU" sz="1600" b="1" dirty="0" err="1" smtClean="0"/>
            <a:t>Малопургинский</a:t>
          </a:r>
          <a:r>
            <a:rPr lang="ru-RU" sz="1600" b="1" dirty="0" smtClean="0"/>
            <a:t> район» по оптимизации расходов, сокращению нерезультативных расходов и увеличению собственных доходов бюджетов муниципальных образований поселений муниципального образования «</a:t>
          </a:r>
          <a:r>
            <a:rPr lang="ru-RU" sz="1600" b="1" dirty="0" err="1" smtClean="0"/>
            <a:t>Малопургинский</a:t>
          </a:r>
          <a:r>
            <a:rPr lang="ru-RU" sz="1600" b="1" dirty="0" smtClean="0"/>
            <a:t> район»;</a:t>
          </a:r>
          <a:endParaRPr lang="ru-RU" sz="1600" b="1" dirty="0"/>
        </a:p>
      </dgm:t>
    </dgm:pt>
    <dgm:pt modelId="{9B0EECA9-2561-47D7-9765-85750F91C753}">
      <dgm:prSet phldrT="[Текст]" custT="1"/>
      <dgm:spPr/>
      <dgm:t>
        <a:bodyPr/>
        <a:lstStyle/>
        <a:p>
          <a:r>
            <a:rPr lang="ru-RU" sz="1600" b="1" dirty="0" smtClean="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600" b="1" dirty="0" err="1" smtClean="0"/>
            <a:t>Малопургинский</a:t>
          </a:r>
          <a:r>
            <a:rPr lang="ru-RU" sz="1600" b="1" dirty="0" smtClean="0"/>
            <a:t> район»;</a:t>
          </a:r>
          <a:endParaRPr lang="ru-RU" sz="1600" b="1" dirty="0"/>
        </a:p>
      </dgm:t>
    </dgm:pt>
    <dgm:pt modelId="{0A58B7E2-11AF-4B5D-9429-4597B18D61E6}">
      <dgm:prSet phldrT="[Текст]" custT="1"/>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2000" b="1" dirty="0" smtClean="0">
              <a:solidFill>
                <a:schemeClr val="tx1"/>
              </a:solidFill>
            </a:rPr>
            <a:t>Ориентация бюджетной политики в сфере межбюджетных отношений на 2019 год и на плановый период 2020 и 2021 годов на решение следующих задач:</a:t>
          </a:r>
          <a:endParaRPr lang="ru-RU" sz="2000" b="1" dirty="0">
            <a:solidFill>
              <a:schemeClr val="tx1"/>
            </a:solidFill>
          </a:endParaRPr>
        </a:p>
      </dgm:t>
    </dgm:pt>
    <dgm:pt modelId="{97D2008B-962E-4650-8E21-1CD69DE641CB}" type="sibTrans" cxnId="{A2955C77-E41E-4AA2-819C-A00A206EBB65}">
      <dgm:prSet/>
      <dgm:spPr/>
      <dgm:t>
        <a:bodyPr/>
        <a:lstStyle/>
        <a:p>
          <a:endParaRPr lang="ru-RU"/>
        </a:p>
      </dgm:t>
    </dgm:pt>
    <dgm:pt modelId="{3B0DFB1D-BAFB-4AE2-8E8F-F253D00F2261}" type="parTrans" cxnId="{A2955C77-E41E-4AA2-819C-A00A206EBB65}">
      <dgm:prSet/>
      <dgm:spPr/>
      <dgm:t>
        <a:bodyPr/>
        <a:lstStyle/>
        <a:p>
          <a:endParaRPr lang="ru-RU"/>
        </a:p>
      </dgm:t>
    </dgm:pt>
    <dgm:pt modelId="{F2AF23FE-29D0-4232-9B7D-08B57536B267}" type="sibTrans" cxnId="{A1BE65B8-FAD4-4988-814B-79568C3D09DE}">
      <dgm:prSet/>
      <dgm:spPr/>
      <dgm:t>
        <a:bodyPr/>
        <a:lstStyle/>
        <a:p>
          <a:endParaRPr lang="ru-RU"/>
        </a:p>
      </dgm:t>
    </dgm:pt>
    <dgm:pt modelId="{B6E76B23-60A9-435A-BF8E-FABFEB2E44FE}" type="parTrans" cxnId="{A1BE65B8-FAD4-4988-814B-79568C3D09DE}">
      <dgm:prSet/>
      <dgm:spPr/>
      <dgm:t>
        <a:bodyPr/>
        <a:lstStyle/>
        <a:p>
          <a:endParaRPr lang="ru-RU"/>
        </a:p>
      </dgm:t>
    </dgm:pt>
    <dgm:pt modelId="{77279499-4989-4F3F-82F2-7748FBEE375E}" type="sibTrans" cxnId="{3CB6F3CD-F8F0-4666-9679-A776E76D832A}">
      <dgm:prSet/>
      <dgm:spPr/>
      <dgm:t>
        <a:bodyPr/>
        <a:lstStyle/>
        <a:p>
          <a:endParaRPr lang="ru-RU"/>
        </a:p>
      </dgm:t>
    </dgm:pt>
    <dgm:pt modelId="{6ECE2691-58EE-4005-9782-2AB7E2F94817}" type="parTrans" cxnId="{3CB6F3CD-F8F0-4666-9679-A776E76D832A}">
      <dgm:prSet/>
      <dgm:spPr/>
      <dgm:t>
        <a:bodyPr/>
        <a:lstStyle/>
        <a:p>
          <a:endParaRPr lang="ru-RU"/>
        </a:p>
      </dgm:t>
    </dgm:pt>
    <dgm:pt modelId="{54D018A5-5161-4E11-AD3E-B7C78C652D4F}" type="sibTrans" cxnId="{88C35548-6BB0-4EFD-B0F1-3A4B2BC44054}">
      <dgm:prSet/>
      <dgm:spPr/>
      <dgm:t>
        <a:bodyPr/>
        <a:lstStyle/>
        <a:p>
          <a:endParaRPr lang="ru-RU"/>
        </a:p>
      </dgm:t>
    </dgm:pt>
    <dgm:pt modelId="{FECBF7A4-A663-4BD7-BB2D-9DCA37604EFF}" type="parTrans" cxnId="{88C35548-6BB0-4EFD-B0F1-3A4B2BC44054}">
      <dgm:prSet/>
      <dgm:spPr/>
      <dgm:t>
        <a:bodyPr/>
        <a:lstStyle/>
        <a:p>
          <a:endParaRPr lang="ru-RU"/>
        </a:p>
      </dgm:t>
    </dgm:pt>
    <dgm:pt modelId="{A8D59F96-D365-4DED-9C53-53D058B57AEE}">
      <dgm:prSet phldrT="[Текст]" custT="1"/>
      <dgm:spPr/>
      <dgm:t>
        <a:bodyPr/>
        <a:lstStyle/>
        <a:p>
          <a:r>
            <a:rPr lang="ru-RU" sz="1600" b="1" dirty="0" smtClean="0"/>
            <a:t>расширение практики общественного участия в управлении муниципальными финансами, внедрение принципов инициативного бюджетирования.</a:t>
          </a:r>
          <a:endParaRPr lang="ru-RU" sz="1600" b="1" dirty="0"/>
        </a:p>
      </dgm:t>
    </dgm:pt>
    <dgm:pt modelId="{D9E51563-F95E-46B1-91DF-35A0F6F1F0C5}" type="parTrans" cxnId="{8B61BDA5-4002-4A5B-B324-021AA344BAB6}">
      <dgm:prSet/>
      <dgm:spPr/>
      <dgm:t>
        <a:bodyPr/>
        <a:lstStyle/>
        <a:p>
          <a:endParaRPr lang="ru-RU"/>
        </a:p>
      </dgm:t>
    </dgm:pt>
    <dgm:pt modelId="{230ADF20-EB7A-4F0F-A20A-554C1C0E5444}" type="sibTrans" cxnId="{8B61BDA5-4002-4A5B-B324-021AA344BAB6}">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2" custScaleY="97903" custLinFactY="-52813" custLinFactNeighborX="-877"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pt>
    <dgm:pt modelId="{14BF6014-1F8D-4B4F-8072-3D866266C5A9}" type="pres">
      <dgm:prSet presAssocID="{0A58B7E2-11AF-4B5D-9429-4597B18D61E6}" presName="parentText" presStyleLbl="node1" presStyleIdx="1" presStyleCnt="2" custScaleY="75057" custLinFactNeighborY="-7128">
        <dgm:presLayoutVars>
          <dgm:chMax val="0"/>
          <dgm:bulletEnabled val="1"/>
        </dgm:presLayoutVars>
      </dgm:prSet>
      <dgm:spPr/>
      <dgm:t>
        <a:bodyPr/>
        <a:lstStyle/>
        <a:p>
          <a:endParaRPr lang="ru-RU"/>
        </a:p>
      </dgm:t>
    </dgm:pt>
    <dgm:pt modelId="{6D65A4D4-C4D3-4733-B549-DE7420F482CC}" type="pres">
      <dgm:prSet presAssocID="{0A58B7E2-11AF-4B5D-9429-4597B18D61E6}" presName="childText" presStyleLbl="revTx" presStyleIdx="0" presStyleCnt="1" custLinFactNeighborY="-19491">
        <dgm:presLayoutVars>
          <dgm:bulletEnabled val="1"/>
        </dgm:presLayoutVars>
      </dgm:prSet>
      <dgm:spPr/>
      <dgm:t>
        <a:bodyPr/>
        <a:lstStyle/>
        <a:p>
          <a:endParaRPr lang="ru-RU"/>
        </a:p>
      </dgm:t>
    </dgm:pt>
  </dgm:ptLst>
  <dgm:cxnLst>
    <dgm:cxn modelId="{2B85B969-A97A-4D73-AB0B-26CBE869FAB7}" type="presOf" srcId="{7351717C-AB82-412A-8D5C-467E041E4F5F}" destId="{6D65A4D4-C4D3-4733-B549-DE7420F482CC}" srcOrd="0" destOrd="2" presId="urn:microsoft.com/office/officeart/2005/8/layout/vList2"/>
    <dgm:cxn modelId="{4E9D278A-1EBE-4172-93C9-2B229BEC12B6}" type="presOf" srcId="{8AFDED62-F94E-485A-92D8-3931281DEC45}" destId="{6D65A4D4-C4D3-4733-B549-DE7420F482CC}" srcOrd="0" destOrd="1" presId="urn:microsoft.com/office/officeart/2005/8/layout/vList2"/>
    <dgm:cxn modelId="{DDA254BF-86C6-453E-B585-1FD38DCFD3F5}" type="presOf" srcId="{9B0EECA9-2561-47D7-9765-85750F91C753}" destId="{6D65A4D4-C4D3-4733-B549-DE7420F482CC}" srcOrd="0" destOrd="0" presId="urn:microsoft.com/office/officeart/2005/8/layout/vList2"/>
    <dgm:cxn modelId="{A2955C77-E41E-4AA2-819C-A00A206EBB65}" srcId="{7B4CAF70-FD7D-4F4E-B149-9CD27B9DCC44}" destId="{0A58B7E2-11AF-4B5D-9429-4597B18D61E6}" srcOrd="1" destOrd="0" parTransId="{3B0DFB1D-BAFB-4AE2-8E8F-F253D00F2261}" sibTransId="{97D2008B-962E-4650-8E21-1CD69DE641CB}"/>
    <dgm:cxn modelId="{3CB6F3CD-F8F0-4666-9679-A776E76D832A}" srcId="{0A58B7E2-11AF-4B5D-9429-4597B18D61E6}" destId="{8AFDED62-F94E-485A-92D8-3931281DEC45}" srcOrd="1" destOrd="0" parTransId="{6ECE2691-58EE-4005-9782-2AB7E2F94817}" sibTransId="{77279499-4989-4F3F-82F2-7748FBEE375E}"/>
    <dgm:cxn modelId="{8B61BDA5-4002-4A5B-B324-021AA344BAB6}" srcId="{0A58B7E2-11AF-4B5D-9429-4597B18D61E6}" destId="{A8D59F96-D365-4DED-9C53-53D058B57AEE}" srcOrd="3" destOrd="0" parTransId="{D9E51563-F95E-46B1-91DF-35A0F6F1F0C5}" sibTransId="{230ADF20-EB7A-4F0F-A20A-554C1C0E5444}"/>
    <dgm:cxn modelId="{88C35548-6BB0-4EFD-B0F1-3A4B2BC44054}" srcId="{0A58B7E2-11AF-4B5D-9429-4597B18D61E6}" destId="{9B0EECA9-2561-47D7-9765-85750F91C753}" srcOrd="0" destOrd="0" parTransId="{FECBF7A4-A663-4BD7-BB2D-9DCA37604EFF}" sibTransId="{54D018A5-5161-4E11-AD3E-B7C78C652D4F}"/>
    <dgm:cxn modelId="{30CCBC3F-7FDC-48FF-98A3-ECC6878E2AEC}" type="presOf" srcId="{7B4CAF70-FD7D-4F4E-B149-9CD27B9DCC44}" destId="{7501055E-F915-45B3-A34B-8BF86EDF43BE}" srcOrd="0" destOrd="0" presId="urn:microsoft.com/office/officeart/2005/8/layout/vList2"/>
    <dgm:cxn modelId="{8FCD9454-0694-41A0-B6A9-62A0734B6DBD}" type="presOf" srcId="{A8D59F96-D365-4DED-9C53-53D058B57AEE}" destId="{6D65A4D4-C4D3-4733-B549-DE7420F482CC}" srcOrd="0" destOrd="3" presId="urn:microsoft.com/office/officeart/2005/8/layout/vList2"/>
    <dgm:cxn modelId="{A1BE65B8-FAD4-4988-814B-79568C3D09DE}" srcId="{0A58B7E2-11AF-4B5D-9429-4597B18D61E6}" destId="{7351717C-AB82-412A-8D5C-467E041E4F5F}" srcOrd="2" destOrd="0" parTransId="{B6E76B23-60A9-435A-BF8E-FABFEB2E44FE}" sibTransId="{F2AF23FE-29D0-4232-9B7D-08B57536B267}"/>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DBA4D628-A633-4CF4-B02A-F4454444119E}" type="presOf" srcId="{0A58B7E2-11AF-4B5D-9429-4597B18D61E6}" destId="{14BF6014-1F8D-4B4F-8072-3D866266C5A9}"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 modelId="{BA0BBFD4-5237-496B-B258-ABBE5064EEE6}" type="presParOf" srcId="{7501055E-F915-45B3-A34B-8BF86EDF43BE}" destId="{C5F33424-F2EC-415C-877D-CCC9BEF6B615}" srcOrd="1" destOrd="0" presId="urn:microsoft.com/office/officeart/2005/8/layout/vList2"/>
    <dgm:cxn modelId="{8A412C75-A2E8-49C8-842F-A5F60153190B}" type="presParOf" srcId="{7501055E-F915-45B3-A34B-8BF86EDF43BE}" destId="{14BF6014-1F8D-4B4F-8072-3D866266C5A9}" srcOrd="2" destOrd="0" presId="urn:microsoft.com/office/officeart/2005/8/layout/vList2"/>
    <dgm:cxn modelId="{026092FD-C5CC-40A7-99C3-C387B6F5D590}" type="presParOf" srcId="{7501055E-F915-45B3-A34B-8BF86EDF43BE}" destId="{6D65A4D4-C4D3-4733-B549-DE7420F482C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75A1A5-0896-433E-BA91-78C3856BD7D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748E425-1F62-4E54-AB72-024F4DE93407}">
      <dgm:prSet phldrT="[Текст]" custT="1"/>
      <dgm:spPr>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a:solidFill>
            <a:schemeClr val="tx1"/>
          </a:solidFill>
        </a:ln>
        <a:scene3d>
          <a:camera prst="orthographicFront"/>
          <a:lightRig rig="threePt" dir="t"/>
        </a:scene3d>
        <a:sp3d>
          <a:bevelT/>
        </a:sp3d>
      </dgm:spPr>
      <dgm:t>
        <a:bodyPr/>
        <a:lstStyle/>
        <a:p>
          <a:pPr algn="l"/>
          <a:r>
            <a:rPr lang="ru-RU" sz="1300" b="1" dirty="0" smtClean="0"/>
            <a:t>укрепление доходной базы консолидированного бюджета муниципального образования «</a:t>
          </a:r>
          <a:r>
            <a:rPr lang="ru-RU" sz="1300" b="1" dirty="0" err="1" smtClean="0"/>
            <a:t>Малопургинский</a:t>
          </a:r>
          <a:r>
            <a:rPr lang="ru-RU" sz="1300" b="1" dirty="0" smtClean="0"/>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300" b="1" dirty="0">
            <a:solidFill>
              <a:schemeClr val="tx1"/>
            </a:solidFill>
          </a:endParaRPr>
        </a:p>
      </dgm:t>
    </dgm:pt>
    <dgm:pt modelId="{9A75D3E3-D02A-4BE3-A087-B6E91E07991C}" type="parTrans" cxnId="{DEBF1D61-273D-4ED9-8958-0C051EC072B8}">
      <dgm:prSet/>
      <dgm:spPr/>
      <dgm:t>
        <a:bodyPr/>
        <a:lstStyle/>
        <a:p>
          <a:endParaRPr lang="ru-RU"/>
        </a:p>
      </dgm:t>
    </dgm:pt>
    <dgm:pt modelId="{4C985B15-CCC8-41E5-9AB2-556CFD98936E}" type="sibTrans" cxnId="{DEBF1D61-273D-4ED9-8958-0C051EC072B8}">
      <dgm:prSet/>
      <dgm:spPr/>
      <dgm:t>
        <a:bodyPr/>
        <a:lstStyle/>
        <a:p>
          <a:endParaRPr lang="ru-RU"/>
        </a:p>
      </dgm:t>
    </dgm:pt>
    <dgm:pt modelId="{E948EA84-102C-437F-80FA-896499AE9317}">
      <dgm:prSet phldrT="[Текст]" custT="1"/>
      <dgm:spPr>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scene3d>
          <a:camera prst="orthographicFront"/>
          <a:lightRig rig="threePt" dir="t"/>
        </a:scene3d>
        <a:sp3d>
          <a:bevelT/>
        </a:sp3d>
      </dgm:spPr>
      <dgm:t>
        <a:bodyPr/>
        <a:lstStyle/>
        <a:p>
          <a:pPr algn="l"/>
          <a:r>
            <a:rPr lang="ru-RU" sz="1300" b="1" dirty="0" smtClean="0"/>
            <a:t>повышение качества администрирования доходов консолидированного бюджета муниципального образования «</a:t>
          </a:r>
          <a:r>
            <a:rPr lang="ru-RU" sz="1300" b="1" dirty="0" err="1" smtClean="0"/>
            <a:t>Малопургинский</a:t>
          </a:r>
          <a:r>
            <a:rPr lang="ru-RU" sz="1300" b="1" dirty="0" smtClean="0"/>
            <a:t> район» на основе межведомственного взаимодействия органов местного самоуправления муниципального образования «</a:t>
          </a:r>
          <a:r>
            <a:rPr lang="ru-RU" sz="1300" b="1" dirty="0" err="1" smtClean="0"/>
            <a:t>Малопургинский</a:t>
          </a:r>
          <a:r>
            <a:rPr lang="ru-RU" sz="1300" b="1" dirty="0" smtClean="0"/>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300" b="1" dirty="0"/>
        </a:p>
      </dgm:t>
    </dgm:pt>
    <dgm:pt modelId="{9D60C099-0732-487A-9511-D9BA8DBD8245}" type="parTrans" cxnId="{6FBF8FDE-9725-478F-92D6-1E36D3881D33}">
      <dgm:prSet/>
      <dgm:spPr/>
      <dgm:t>
        <a:bodyPr/>
        <a:lstStyle/>
        <a:p>
          <a:endParaRPr lang="ru-RU"/>
        </a:p>
      </dgm:t>
    </dgm:pt>
    <dgm:pt modelId="{AFFD2F5B-1ECB-4E46-AC3B-08F56C5DB04C}" type="sibTrans" cxnId="{6FBF8FDE-9725-478F-92D6-1E36D3881D33}">
      <dgm:prSet/>
      <dgm:spPr/>
      <dgm:t>
        <a:bodyPr/>
        <a:lstStyle/>
        <a:p>
          <a:endParaRPr lang="ru-RU"/>
        </a:p>
      </dgm:t>
    </dgm:pt>
    <dgm:pt modelId="{7AF7F297-943D-4165-A8A8-54DA59560CD7}">
      <dgm:prSet phldrT="[Текст]" custT="1"/>
      <dgm:spPr>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scene3d>
          <a:camera prst="orthographicFront"/>
          <a:lightRig rig="threePt" dir="t"/>
        </a:scene3d>
        <a:sp3d>
          <a:bevelT/>
        </a:sp3d>
      </dgm:spPr>
      <dgm:t>
        <a:bodyPr/>
        <a:lstStyle/>
        <a:p>
          <a:pPr algn="l"/>
          <a:r>
            <a:rPr lang="ru-RU" sz="1400" b="1" dirty="0" smtClean="0"/>
            <a:t>расширение налоговой базы на основе повышения инвестиционной привлекательности муниципального образования «</a:t>
          </a:r>
          <a:r>
            <a:rPr lang="ru-RU" sz="1400" b="1" dirty="0" err="1" smtClean="0"/>
            <a:t>Малопургинский</a:t>
          </a:r>
          <a:r>
            <a:rPr lang="ru-RU" sz="1400" b="1" dirty="0" smtClean="0"/>
            <a:t> район», обеспечение роста объемов налоговых доходов консолидированного бюджета муниципального образования «</a:t>
          </a:r>
          <a:r>
            <a:rPr lang="ru-RU" sz="1400" b="1" dirty="0" err="1" smtClean="0"/>
            <a:t>Малопургинский</a:t>
          </a:r>
          <a:r>
            <a:rPr lang="ru-RU" sz="1400" b="1" dirty="0" smtClean="0"/>
            <a:t> район»;</a:t>
          </a:r>
          <a:endParaRPr lang="ru-RU" sz="1400" b="1" dirty="0" smtClean="0">
            <a:solidFill>
              <a:schemeClr val="tx1"/>
            </a:solidFill>
          </a:endParaRPr>
        </a:p>
      </dgm:t>
    </dgm:pt>
    <dgm:pt modelId="{9537DFCC-875F-4684-8B9E-802F2AC8EFFB}" type="parTrans" cxnId="{1439231D-97B4-4F40-B5C8-D1C188E4E197}">
      <dgm:prSet/>
      <dgm:spPr/>
      <dgm:t>
        <a:bodyPr/>
        <a:lstStyle/>
        <a:p>
          <a:endParaRPr lang="ru-RU"/>
        </a:p>
      </dgm:t>
    </dgm:pt>
    <dgm:pt modelId="{C885DA16-C873-468A-A64B-CC8D27ABB87D}" type="sibTrans" cxnId="{1439231D-97B4-4F40-B5C8-D1C188E4E197}">
      <dgm:prSet/>
      <dgm:spPr/>
      <dgm:t>
        <a:bodyPr/>
        <a:lstStyle/>
        <a:p>
          <a:endParaRPr lang="ru-RU"/>
        </a:p>
      </dgm:t>
    </dgm:pt>
    <dgm:pt modelId="{43E791CD-00E1-4D30-BCD5-1EA4857975C7}">
      <dgm:prSet phldrT="[Текст]" custT="1"/>
      <dgm:spPr>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a:solidFill>
            <a:schemeClr val="tx1"/>
          </a:solidFill>
        </a:ln>
        <a:scene3d>
          <a:camera prst="orthographicFront"/>
          <a:lightRig rig="threePt" dir="t"/>
        </a:scene3d>
        <a:sp3d>
          <a:bevelT/>
        </a:sp3d>
      </dgm:spPr>
      <dgm:t>
        <a:bodyPr/>
        <a:lstStyle/>
        <a:p>
          <a:pPr algn="l"/>
          <a:r>
            <a:rPr lang="ru-RU" sz="1600" b="1" dirty="0" smtClean="0"/>
            <a:t>вовлечение в экономику </a:t>
          </a:r>
          <a:r>
            <a:rPr lang="ru-RU" sz="1600" b="1" dirty="0" err="1" smtClean="0"/>
            <a:t>самозанятых</a:t>
          </a:r>
          <a:r>
            <a:rPr lang="ru-RU" sz="1600" b="1" dirty="0" smtClean="0"/>
            <a:t> граждан</a:t>
          </a:r>
          <a:endParaRPr lang="ru-RU" sz="1600" b="1" dirty="0" smtClean="0">
            <a:solidFill>
              <a:schemeClr val="tx1"/>
            </a:solidFill>
          </a:endParaRPr>
        </a:p>
      </dgm:t>
    </dgm:pt>
    <dgm:pt modelId="{69E93514-DF63-4B06-9BEE-ED636B95538A}" type="parTrans" cxnId="{3784C0E0-3FF5-4C52-ADA7-D95084A49CA0}">
      <dgm:prSet/>
      <dgm:spPr/>
      <dgm:t>
        <a:bodyPr/>
        <a:lstStyle/>
        <a:p>
          <a:endParaRPr lang="ru-RU"/>
        </a:p>
      </dgm:t>
    </dgm:pt>
    <dgm:pt modelId="{332F8DA6-6D9C-4BC0-BBC4-0C835E28C1AF}" type="sibTrans" cxnId="{3784C0E0-3FF5-4C52-ADA7-D95084A49CA0}">
      <dgm:prSet/>
      <dgm:spPr/>
      <dgm:t>
        <a:bodyPr/>
        <a:lstStyle/>
        <a:p>
          <a:endParaRPr lang="ru-RU"/>
        </a:p>
      </dgm:t>
    </dgm:pt>
    <dgm:pt modelId="{963A3835-8EFF-41D5-8904-0CD297DC390A}" type="pres">
      <dgm:prSet presAssocID="{FB75A1A5-0896-433E-BA91-78C3856BD7D9}" presName="Name0" presStyleCnt="0">
        <dgm:presLayoutVars>
          <dgm:chMax val="7"/>
          <dgm:dir/>
          <dgm:animLvl val="lvl"/>
          <dgm:resizeHandles val="exact"/>
        </dgm:presLayoutVars>
      </dgm:prSet>
      <dgm:spPr/>
      <dgm:t>
        <a:bodyPr/>
        <a:lstStyle/>
        <a:p>
          <a:endParaRPr lang="ru-RU"/>
        </a:p>
      </dgm:t>
    </dgm:pt>
    <dgm:pt modelId="{7DB44425-090D-436E-A93E-2DB3023FDB80}" type="pres">
      <dgm:prSet presAssocID="{9748E425-1F62-4E54-AB72-024F4DE93407}" presName="circle1" presStyleLbl="node1" presStyleIdx="0"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69C58063-E33C-4DC8-9D13-DB510B7D7715}" type="pres">
      <dgm:prSet presAssocID="{9748E425-1F62-4E54-AB72-024F4DE93407}" presName="space" presStyleCnt="0"/>
      <dgm:spPr/>
    </dgm:pt>
    <dgm:pt modelId="{5A29F06B-F30D-47DB-82D2-37109BE6ACC5}" type="pres">
      <dgm:prSet presAssocID="{9748E425-1F62-4E54-AB72-024F4DE93407}" presName="rect1" presStyleLbl="alignAcc1" presStyleIdx="0" presStyleCnt="4" custLinFactNeighborX="1229" custLinFactNeighborY="-230"/>
      <dgm:spPr/>
      <dgm:t>
        <a:bodyPr/>
        <a:lstStyle/>
        <a:p>
          <a:endParaRPr lang="ru-RU"/>
        </a:p>
      </dgm:t>
    </dgm:pt>
    <dgm:pt modelId="{3E16006F-EFE1-4A67-96C1-8B4039A64510}" type="pres">
      <dgm:prSet presAssocID="{E948EA84-102C-437F-80FA-896499AE9317}" presName="vertSpace2" presStyleLbl="node1" presStyleIdx="0" presStyleCnt="4"/>
      <dgm:spPr/>
    </dgm:pt>
    <dgm:pt modelId="{FED84AB8-CAF6-4ECA-B669-59A6C428B38C}" type="pres">
      <dgm:prSet presAssocID="{E948EA84-102C-437F-80FA-896499AE9317}" presName="circle2" presStyleLbl="node1" presStyleIdx="1"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E28FA107-B120-49B7-BC8E-D3002C8C2448}" type="pres">
      <dgm:prSet presAssocID="{E948EA84-102C-437F-80FA-896499AE9317}" presName="rect2" presStyleLbl="alignAcc1" presStyleIdx="1" presStyleCnt="4" custScaleX="100000" custScaleY="98333" custLinFactNeighborX="629" custLinFactNeighborY="-481"/>
      <dgm:spPr/>
      <dgm:t>
        <a:bodyPr/>
        <a:lstStyle/>
        <a:p>
          <a:endParaRPr lang="ru-RU"/>
        </a:p>
      </dgm:t>
    </dgm:pt>
    <dgm:pt modelId="{D5B5A5EF-AB45-4A57-B02F-DBC9282FAB4D}" type="pres">
      <dgm:prSet presAssocID="{7AF7F297-943D-4165-A8A8-54DA59560CD7}" presName="vertSpace3" presStyleLbl="node1" presStyleIdx="1" presStyleCnt="4"/>
      <dgm:spPr/>
    </dgm:pt>
    <dgm:pt modelId="{DDA6CF50-64D6-41CD-AAED-976FA2076C57}" type="pres">
      <dgm:prSet presAssocID="{7AF7F297-943D-4165-A8A8-54DA59560CD7}" presName="circle3" presStyleLbl="node1" presStyleIdx="2"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FE66C1EA-8C5C-40F8-B9B6-9040C8ED6543}" type="pres">
      <dgm:prSet presAssocID="{7AF7F297-943D-4165-A8A8-54DA59560CD7}" presName="rect3" presStyleLbl="alignAcc1" presStyleIdx="2" presStyleCnt="4"/>
      <dgm:spPr/>
      <dgm:t>
        <a:bodyPr/>
        <a:lstStyle/>
        <a:p>
          <a:endParaRPr lang="ru-RU"/>
        </a:p>
      </dgm:t>
    </dgm:pt>
    <dgm:pt modelId="{DAB1143D-0D6D-4AA0-A7F7-632965950060}" type="pres">
      <dgm:prSet presAssocID="{43E791CD-00E1-4D30-BCD5-1EA4857975C7}" presName="vertSpace4" presStyleLbl="node1" presStyleIdx="2" presStyleCnt="4"/>
      <dgm:spPr/>
    </dgm:pt>
    <dgm:pt modelId="{59226D8B-E096-4D70-8ADC-71973B6FCBDF}" type="pres">
      <dgm:prSet presAssocID="{43E791CD-00E1-4D30-BCD5-1EA4857975C7}" presName="circle4" presStyleLbl="node1" presStyleIdx="3"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FEC5023B-56E5-4574-9502-039874786CB2}" type="pres">
      <dgm:prSet presAssocID="{43E791CD-00E1-4D30-BCD5-1EA4857975C7}" presName="rect4" presStyleLbl="alignAcc1" presStyleIdx="3" presStyleCnt="4"/>
      <dgm:spPr/>
      <dgm:t>
        <a:bodyPr/>
        <a:lstStyle/>
        <a:p>
          <a:endParaRPr lang="ru-RU"/>
        </a:p>
      </dgm:t>
    </dgm:pt>
    <dgm:pt modelId="{91A15EB6-1FC2-4A38-A7EC-BAB9618152C7}" type="pres">
      <dgm:prSet presAssocID="{9748E425-1F62-4E54-AB72-024F4DE93407}" presName="rect1ParTxNoCh" presStyleLbl="alignAcc1" presStyleIdx="3" presStyleCnt="4">
        <dgm:presLayoutVars>
          <dgm:chMax val="1"/>
          <dgm:bulletEnabled val="1"/>
        </dgm:presLayoutVars>
      </dgm:prSet>
      <dgm:spPr/>
      <dgm:t>
        <a:bodyPr/>
        <a:lstStyle/>
        <a:p>
          <a:endParaRPr lang="ru-RU"/>
        </a:p>
      </dgm:t>
    </dgm:pt>
    <dgm:pt modelId="{41983E83-3315-427C-BC88-AE28B653D585}" type="pres">
      <dgm:prSet presAssocID="{E948EA84-102C-437F-80FA-896499AE9317}" presName="rect2ParTxNoCh" presStyleLbl="alignAcc1" presStyleIdx="3" presStyleCnt="4">
        <dgm:presLayoutVars>
          <dgm:chMax val="1"/>
          <dgm:bulletEnabled val="1"/>
        </dgm:presLayoutVars>
      </dgm:prSet>
      <dgm:spPr/>
      <dgm:t>
        <a:bodyPr/>
        <a:lstStyle/>
        <a:p>
          <a:endParaRPr lang="ru-RU"/>
        </a:p>
      </dgm:t>
    </dgm:pt>
    <dgm:pt modelId="{BBE41196-343F-4FEA-BCB9-A7E7FA2836A7}" type="pres">
      <dgm:prSet presAssocID="{7AF7F297-943D-4165-A8A8-54DA59560CD7}" presName="rect3ParTxNoCh" presStyleLbl="alignAcc1" presStyleIdx="3" presStyleCnt="4">
        <dgm:presLayoutVars>
          <dgm:chMax val="1"/>
          <dgm:bulletEnabled val="1"/>
        </dgm:presLayoutVars>
      </dgm:prSet>
      <dgm:spPr/>
      <dgm:t>
        <a:bodyPr/>
        <a:lstStyle/>
        <a:p>
          <a:endParaRPr lang="ru-RU"/>
        </a:p>
      </dgm:t>
    </dgm:pt>
    <dgm:pt modelId="{18606B47-766B-4858-A4BB-6D7E63AFD09F}" type="pres">
      <dgm:prSet presAssocID="{43E791CD-00E1-4D30-BCD5-1EA4857975C7}" presName="rect4ParTxNoCh" presStyleLbl="alignAcc1" presStyleIdx="3" presStyleCnt="4">
        <dgm:presLayoutVars>
          <dgm:chMax val="1"/>
          <dgm:bulletEnabled val="1"/>
        </dgm:presLayoutVars>
      </dgm:prSet>
      <dgm:spPr/>
      <dgm:t>
        <a:bodyPr/>
        <a:lstStyle/>
        <a:p>
          <a:endParaRPr lang="ru-RU"/>
        </a:p>
      </dgm:t>
    </dgm:pt>
  </dgm:ptLst>
  <dgm:cxnLst>
    <dgm:cxn modelId="{C0AEB907-F44C-454C-AB62-46DE921BC077}" type="presOf" srcId="{9748E425-1F62-4E54-AB72-024F4DE93407}" destId="{91A15EB6-1FC2-4A38-A7EC-BAB9618152C7}" srcOrd="1" destOrd="0" presId="urn:microsoft.com/office/officeart/2005/8/layout/target3"/>
    <dgm:cxn modelId="{FF16FDDF-74EB-4644-93F3-3C9F7BF2E222}" type="presOf" srcId="{7AF7F297-943D-4165-A8A8-54DA59560CD7}" destId="{BBE41196-343F-4FEA-BCB9-A7E7FA2836A7}" srcOrd="1" destOrd="0" presId="urn:microsoft.com/office/officeart/2005/8/layout/target3"/>
    <dgm:cxn modelId="{C80534B9-12A4-46B7-82A5-0522F91E2BE9}" type="presOf" srcId="{E948EA84-102C-437F-80FA-896499AE9317}" destId="{E28FA107-B120-49B7-BC8E-D3002C8C2448}" srcOrd="0" destOrd="0" presId="urn:microsoft.com/office/officeart/2005/8/layout/target3"/>
    <dgm:cxn modelId="{FBAFE28A-FB3D-42E4-9DD0-ED0C3FDE55BF}" type="presOf" srcId="{FB75A1A5-0896-433E-BA91-78C3856BD7D9}" destId="{963A3835-8EFF-41D5-8904-0CD297DC390A}" srcOrd="0" destOrd="0" presId="urn:microsoft.com/office/officeart/2005/8/layout/target3"/>
    <dgm:cxn modelId="{3784C0E0-3FF5-4C52-ADA7-D95084A49CA0}" srcId="{FB75A1A5-0896-433E-BA91-78C3856BD7D9}" destId="{43E791CD-00E1-4D30-BCD5-1EA4857975C7}" srcOrd="3" destOrd="0" parTransId="{69E93514-DF63-4B06-9BEE-ED636B95538A}" sibTransId="{332F8DA6-6D9C-4BC0-BBC4-0C835E28C1AF}"/>
    <dgm:cxn modelId="{DEBF1D61-273D-4ED9-8958-0C051EC072B8}" srcId="{FB75A1A5-0896-433E-BA91-78C3856BD7D9}" destId="{9748E425-1F62-4E54-AB72-024F4DE93407}" srcOrd="0" destOrd="0" parTransId="{9A75D3E3-D02A-4BE3-A087-B6E91E07991C}" sibTransId="{4C985B15-CCC8-41E5-9AB2-556CFD98936E}"/>
    <dgm:cxn modelId="{7BAEFD54-9434-4E59-8AB0-7F644985A2C0}" type="presOf" srcId="{9748E425-1F62-4E54-AB72-024F4DE93407}" destId="{5A29F06B-F30D-47DB-82D2-37109BE6ACC5}" srcOrd="0" destOrd="0" presId="urn:microsoft.com/office/officeart/2005/8/layout/target3"/>
    <dgm:cxn modelId="{97ACA8E8-CDCC-4354-9B31-A11DF06B0FB5}" type="presOf" srcId="{E948EA84-102C-437F-80FA-896499AE9317}" destId="{41983E83-3315-427C-BC88-AE28B653D585}" srcOrd="1" destOrd="0" presId="urn:microsoft.com/office/officeart/2005/8/layout/target3"/>
    <dgm:cxn modelId="{6FBF8FDE-9725-478F-92D6-1E36D3881D33}" srcId="{FB75A1A5-0896-433E-BA91-78C3856BD7D9}" destId="{E948EA84-102C-437F-80FA-896499AE9317}" srcOrd="1" destOrd="0" parTransId="{9D60C099-0732-487A-9511-D9BA8DBD8245}" sibTransId="{AFFD2F5B-1ECB-4E46-AC3B-08F56C5DB04C}"/>
    <dgm:cxn modelId="{1439231D-97B4-4F40-B5C8-D1C188E4E197}" srcId="{FB75A1A5-0896-433E-BA91-78C3856BD7D9}" destId="{7AF7F297-943D-4165-A8A8-54DA59560CD7}" srcOrd="2" destOrd="0" parTransId="{9537DFCC-875F-4684-8B9E-802F2AC8EFFB}" sibTransId="{C885DA16-C873-468A-A64B-CC8D27ABB87D}"/>
    <dgm:cxn modelId="{CA5BD54E-3C69-408A-8A7C-0DCDF889FE5B}" type="presOf" srcId="{7AF7F297-943D-4165-A8A8-54DA59560CD7}" destId="{FE66C1EA-8C5C-40F8-B9B6-9040C8ED6543}" srcOrd="0" destOrd="0" presId="urn:microsoft.com/office/officeart/2005/8/layout/target3"/>
    <dgm:cxn modelId="{108F146B-A1EA-4D6D-8F56-5DACDF4652E2}" type="presOf" srcId="{43E791CD-00E1-4D30-BCD5-1EA4857975C7}" destId="{18606B47-766B-4858-A4BB-6D7E63AFD09F}" srcOrd="1" destOrd="0" presId="urn:microsoft.com/office/officeart/2005/8/layout/target3"/>
    <dgm:cxn modelId="{4B6A789C-3107-4D41-8B01-D678C8353DD7}" type="presOf" srcId="{43E791CD-00E1-4D30-BCD5-1EA4857975C7}" destId="{FEC5023B-56E5-4574-9502-039874786CB2}" srcOrd="0" destOrd="0" presId="urn:microsoft.com/office/officeart/2005/8/layout/target3"/>
    <dgm:cxn modelId="{50D4BD08-FC47-4FC0-94E3-7198D5AEC545}" type="presParOf" srcId="{963A3835-8EFF-41D5-8904-0CD297DC390A}" destId="{7DB44425-090D-436E-A93E-2DB3023FDB80}" srcOrd="0" destOrd="0" presId="urn:microsoft.com/office/officeart/2005/8/layout/target3"/>
    <dgm:cxn modelId="{561A4B5E-54E0-4081-8E52-19B3FD39C3E6}" type="presParOf" srcId="{963A3835-8EFF-41D5-8904-0CD297DC390A}" destId="{69C58063-E33C-4DC8-9D13-DB510B7D7715}" srcOrd="1" destOrd="0" presId="urn:microsoft.com/office/officeart/2005/8/layout/target3"/>
    <dgm:cxn modelId="{2D5FB2EB-C80A-4686-AA68-34FAD0E7FC2D}" type="presParOf" srcId="{963A3835-8EFF-41D5-8904-0CD297DC390A}" destId="{5A29F06B-F30D-47DB-82D2-37109BE6ACC5}" srcOrd="2" destOrd="0" presId="urn:microsoft.com/office/officeart/2005/8/layout/target3"/>
    <dgm:cxn modelId="{FCDB2A4C-3A93-4748-B551-EE4D358705E1}" type="presParOf" srcId="{963A3835-8EFF-41D5-8904-0CD297DC390A}" destId="{3E16006F-EFE1-4A67-96C1-8B4039A64510}" srcOrd="3" destOrd="0" presId="urn:microsoft.com/office/officeart/2005/8/layout/target3"/>
    <dgm:cxn modelId="{2AEB81D4-0A8D-40D6-AFC4-6099E2565B52}" type="presParOf" srcId="{963A3835-8EFF-41D5-8904-0CD297DC390A}" destId="{FED84AB8-CAF6-4ECA-B669-59A6C428B38C}" srcOrd="4" destOrd="0" presId="urn:microsoft.com/office/officeart/2005/8/layout/target3"/>
    <dgm:cxn modelId="{2F8A9A9F-BF59-424D-9246-75B1C6662142}" type="presParOf" srcId="{963A3835-8EFF-41D5-8904-0CD297DC390A}" destId="{E28FA107-B120-49B7-BC8E-D3002C8C2448}" srcOrd="5" destOrd="0" presId="urn:microsoft.com/office/officeart/2005/8/layout/target3"/>
    <dgm:cxn modelId="{8B560F6B-054C-49D3-822E-25BC666C17D4}" type="presParOf" srcId="{963A3835-8EFF-41D5-8904-0CD297DC390A}" destId="{D5B5A5EF-AB45-4A57-B02F-DBC9282FAB4D}" srcOrd="6" destOrd="0" presId="urn:microsoft.com/office/officeart/2005/8/layout/target3"/>
    <dgm:cxn modelId="{B55B6EF1-1E45-4265-8942-1F095046B956}" type="presParOf" srcId="{963A3835-8EFF-41D5-8904-0CD297DC390A}" destId="{DDA6CF50-64D6-41CD-AAED-976FA2076C57}" srcOrd="7" destOrd="0" presId="urn:microsoft.com/office/officeart/2005/8/layout/target3"/>
    <dgm:cxn modelId="{287E2113-8E3F-4326-9C8E-CA57DFB0974F}" type="presParOf" srcId="{963A3835-8EFF-41D5-8904-0CD297DC390A}" destId="{FE66C1EA-8C5C-40F8-B9B6-9040C8ED6543}" srcOrd="8" destOrd="0" presId="urn:microsoft.com/office/officeart/2005/8/layout/target3"/>
    <dgm:cxn modelId="{931BACE3-6DB5-483E-A2CA-16146102D95A}" type="presParOf" srcId="{963A3835-8EFF-41D5-8904-0CD297DC390A}" destId="{DAB1143D-0D6D-4AA0-A7F7-632965950060}" srcOrd="9" destOrd="0" presId="urn:microsoft.com/office/officeart/2005/8/layout/target3"/>
    <dgm:cxn modelId="{D0403C46-7235-4714-B026-F5AFC8E9F2E6}" type="presParOf" srcId="{963A3835-8EFF-41D5-8904-0CD297DC390A}" destId="{59226D8B-E096-4D70-8ADC-71973B6FCBDF}" srcOrd="10" destOrd="0" presId="urn:microsoft.com/office/officeart/2005/8/layout/target3"/>
    <dgm:cxn modelId="{BEE9E9BF-9FCF-46CD-ABD9-58D0B2F77B7E}" type="presParOf" srcId="{963A3835-8EFF-41D5-8904-0CD297DC390A}" destId="{FEC5023B-56E5-4574-9502-039874786CB2}" srcOrd="11" destOrd="0" presId="urn:microsoft.com/office/officeart/2005/8/layout/target3"/>
    <dgm:cxn modelId="{E59A18BE-9B9D-4D72-954E-7E0A05195795}" type="presParOf" srcId="{963A3835-8EFF-41D5-8904-0CD297DC390A}" destId="{91A15EB6-1FC2-4A38-A7EC-BAB9618152C7}" srcOrd="12" destOrd="0" presId="urn:microsoft.com/office/officeart/2005/8/layout/target3"/>
    <dgm:cxn modelId="{F1D5835F-F3EA-4973-B836-B73DD9A4A1A8}" type="presParOf" srcId="{963A3835-8EFF-41D5-8904-0CD297DC390A}" destId="{41983E83-3315-427C-BC88-AE28B653D585}" srcOrd="13" destOrd="0" presId="urn:microsoft.com/office/officeart/2005/8/layout/target3"/>
    <dgm:cxn modelId="{782F9F65-8986-4894-864C-82DF66DAFDBA}" type="presParOf" srcId="{963A3835-8EFF-41D5-8904-0CD297DC390A}" destId="{BBE41196-343F-4FEA-BCB9-A7E7FA2836A7}" srcOrd="14" destOrd="0" presId="urn:microsoft.com/office/officeart/2005/8/layout/target3"/>
    <dgm:cxn modelId="{071BF7F6-64C1-4BBC-B2CF-EA949B784938}" type="presParOf" srcId="{963A3835-8EFF-41D5-8904-0CD297DC390A}" destId="{18606B47-766B-4858-A4BB-6D7E63AFD09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reflection blurRad="6350" stA="50000" endA="300" endPos="55500" dist="50800" dir="5400000" sy="-100000" algn="bl" rotWithShape="0"/>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88436"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13534"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0025741E-87B1-4E67-AFA0-22CD4B9965E2}" type="presOf" srcId="{6E2B7A8C-FFC9-4A83-834E-839C10870971}" destId="{A0C88DDE-0E91-410C-B314-C767D8E5BBDA}"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custScaleX="136364">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Рассмотрение и утверждение бюджета</a:t>
          </a:r>
          <a:endParaRPr lang="ru-RU" sz="1400" b="1" kern="1200" dirty="0">
            <a:solidFill>
              <a:srgbClr val="7030A0"/>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Исполнение бюджета</a:t>
          </a:r>
          <a:endParaRPr lang="ru-RU" sz="1400" b="1" kern="1200" dirty="0">
            <a:solidFill>
              <a:srgbClr val="7030A0"/>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Контроль за исполнением бюджета</a:t>
          </a:r>
          <a:endParaRPr lang="ru-RU" sz="1400" b="1" kern="1200" dirty="0">
            <a:solidFill>
              <a:srgbClr val="7030A0"/>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Отчет об исполнении бюджета</a:t>
          </a:r>
          <a:endParaRPr lang="ru-RU" sz="1400" b="1" kern="1200" dirty="0">
            <a:solidFill>
              <a:srgbClr val="7030A0"/>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Составление проекта бюджета</a:t>
          </a:r>
          <a:endParaRPr lang="ru-RU" sz="1400" b="1" kern="1200" dirty="0">
            <a:solidFill>
              <a:srgbClr val="7030A0"/>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700" cy="170688"/>
        </a:xfrm>
        <a:prstGeom prst="downArrow">
          <a:avLst/>
        </a:prstGeom>
        <a:solidFill>
          <a:schemeClr val="accent1">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26719" y="2046732"/>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26719" y="2046732"/>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w="22225"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accent5">
                  <a:lumMod val="75000"/>
                </a:schemeClr>
              </a:solidFill>
              <a:latin typeface="Times New Roman" pitchFamily="18" charset="0"/>
              <a:cs typeface="Times New Roman" pitchFamily="18" charset="0"/>
            </a:rPr>
            <a:t>675 901,1тыс.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2222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22225"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2222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22225"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22225"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22225"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2222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22225"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24 662 рублей в год</a:t>
          </a:r>
          <a:endParaRPr lang="ru-RU" sz="1800" b="1" kern="1200" dirty="0">
            <a:solidFill>
              <a:schemeClr val="tx1"/>
            </a:solidFill>
          </a:endParaRPr>
        </a:p>
      </dsp:txBody>
      <dsp:txXfrm>
        <a:off x="407007" y="178406"/>
        <a:ext cx="861420" cy="861420"/>
      </dsp:txXfrm>
    </dsp:sp>
    <dsp:sp modelId="{F2E4C76F-E36C-4091-8DAD-0C405D68E8FF}">
      <dsp:nvSpPr>
        <dsp:cNvPr id="0" name=""/>
        <dsp:cNvSpPr/>
      </dsp:nvSpPr>
      <dsp:spPr>
        <a:xfrm>
          <a:off x="1219199"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ru-RU" sz="1700" b="1" kern="1200" dirty="0" smtClean="0"/>
            <a:t>2 055,2</a:t>
          </a:r>
        </a:p>
        <a:p>
          <a:pPr lvl="0" algn="ctr" defTabSz="755650">
            <a:lnSpc>
              <a:spcPct val="90000"/>
            </a:lnSpc>
            <a:spcBef>
              <a:spcPct val="0"/>
            </a:spcBef>
            <a:spcAft>
              <a:spcPct val="35000"/>
            </a:spcAft>
          </a:pPr>
          <a:r>
            <a:rPr lang="ru-RU" sz="1700" b="1" kern="1200" dirty="0" smtClean="0"/>
            <a:t>рублей</a:t>
          </a:r>
          <a:r>
            <a:rPr lang="ru-RU" sz="1000" b="1" kern="1200" dirty="0" smtClean="0"/>
            <a:t>  </a:t>
          </a:r>
          <a:r>
            <a:rPr lang="ru-RU" sz="1700" b="1" kern="1200" dirty="0" smtClean="0"/>
            <a:t>в месяц</a:t>
          </a:r>
          <a:endParaRPr lang="ru-RU" sz="1700" b="1" kern="1200" dirty="0"/>
        </a:p>
      </dsp:txBody>
      <dsp:txXfrm>
        <a:off x="1397605" y="178406"/>
        <a:ext cx="861420" cy="861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1590" rIns="67080" bIns="21590" numCol="1" spcCol="1270" anchor="ctr" anchorCtr="0">
          <a:noAutofit/>
        </a:bodyPr>
        <a:lstStyle/>
        <a:p>
          <a:pPr lvl="0" algn="ctr" defTabSz="755650">
            <a:lnSpc>
              <a:spcPct val="90000"/>
            </a:lnSpc>
            <a:spcBef>
              <a:spcPct val="0"/>
            </a:spcBef>
            <a:spcAft>
              <a:spcPct val="35000"/>
            </a:spcAft>
          </a:pPr>
          <a:r>
            <a:rPr lang="ru-RU" sz="1700" b="1" kern="1200" dirty="0" smtClean="0"/>
            <a:t>16 606 рублей в год</a:t>
          </a:r>
          <a:endParaRPr lang="ru-RU" sz="1700" b="1" kern="1200" dirty="0"/>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1590" rIns="67080" bIns="21590" numCol="1" spcCol="1270" anchor="ctr" anchorCtr="0">
          <a:noAutofit/>
        </a:bodyPr>
        <a:lstStyle/>
        <a:p>
          <a:pPr lvl="0" algn="ctr" defTabSz="755650">
            <a:lnSpc>
              <a:spcPct val="90000"/>
            </a:lnSpc>
            <a:spcBef>
              <a:spcPct val="0"/>
            </a:spcBef>
            <a:spcAft>
              <a:spcPct val="35000"/>
            </a:spcAft>
          </a:pPr>
          <a:r>
            <a:rPr lang="ru-RU" sz="1700" b="1" kern="1200" dirty="0" smtClean="0"/>
            <a:t>1 383,8</a:t>
          </a:r>
        </a:p>
        <a:p>
          <a:pPr lvl="0" algn="ctr" defTabSz="755650">
            <a:lnSpc>
              <a:spcPct val="90000"/>
            </a:lnSpc>
            <a:spcBef>
              <a:spcPct val="0"/>
            </a:spcBef>
            <a:spcAft>
              <a:spcPct val="35000"/>
            </a:spcAft>
          </a:pPr>
          <a:r>
            <a:rPr lang="ru-RU" sz="1700" b="1" kern="1200" dirty="0" smtClean="0"/>
            <a:t>рубль в месяц</a:t>
          </a:r>
          <a:endParaRPr lang="ru-RU" sz="1700" b="1" kern="1200" dirty="0"/>
        </a:p>
      </dsp:txBody>
      <dsp:txXfrm>
        <a:off x="1473903" y="178506"/>
        <a:ext cx="861894" cy="861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t>2 919,9</a:t>
          </a:r>
        </a:p>
        <a:p>
          <a:pPr lvl="0" algn="ctr" defTabSz="755650">
            <a:lnSpc>
              <a:spcPct val="90000"/>
            </a:lnSpc>
            <a:spcBef>
              <a:spcPct val="0"/>
            </a:spcBef>
            <a:spcAft>
              <a:spcPct val="35000"/>
            </a:spcAft>
          </a:pPr>
          <a:r>
            <a:rPr lang="ru-RU" sz="1700" b="1" kern="1200" dirty="0" smtClean="0"/>
            <a:t>рублей в год</a:t>
          </a:r>
          <a:endParaRPr lang="ru-RU" sz="1700" b="1" kern="1200" dirty="0"/>
        </a:p>
      </dsp:txBody>
      <dsp:txXfrm>
        <a:off x="185696" y="233316"/>
        <a:ext cx="896623" cy="896623"/>
      </dsp:txXfrm>
    </dsp:sp>
    <dsp:sp modelId="{F2E4C76F-E36C-4091-8DAD-0C405D68E8FF}">
      <dsp:nvSpPr>
        <dsp:cNvPr id="0" name=""/>
        <dsp:cNvSpPr/>
      </dsp:nvSpPr>
      <dsp:spPr>
        <a:xfrm>
          <a:off x="990599" y="76201"/>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243,3 рубля в месяц</a:t>
          </a:r>
          <a:endParaRPr lang="ru-RU" sz="1700" b="1" kern="1200" dirty="0"/>
        </a:p>
      </dsp:txBody>
      <dsp:txXfrm>
        <a:off x="1176295" y="261897"/>
        <a:ext cx="896623" cy="896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2 345,9</a:t>
          </a:r>
        </a:p>
        <a:p>
          <a:pPr lvl="0" algn="ctr" defTabSz="755650">
            <a:lnSpc>
              <a:spcPct val="90000"/>
            </a:lnSpc>
            <a:spcBef>
              <a:spcPct val="0"/>
            </a:spcBef>
            <a:spcAft>
              <a:spcPct val="35000"/>
            </a:spcAft>
          </a:pPr>
          <a:r>
            <a:rPr lang="ru-RU" sz="1700" b="1" kern="1200" dirty="0" smtClean="0"/>
            <a:t>рубля  в год</a:t>
          </a:r>
          <a:endParaRPr lang="ru-RU" sz="1700" b="1" kern="1200" dirty="0"/>
        </a:p>
      </dsp:txBody>
      <dsp:txXfrm>
        <a:off x="185696" y="185696"/>
        <a:ext cx="896623" cy="896623"/>
      </dsp:txXfrm>
    </dsp:sp>
    <dsp:sp modelId="{F2E4C76F-E36C-4091-8DAD-0C405D68E8FF}">
      <dsp:nvSpPr>
        <dsp:cNvPr id="0" name=""/>
        <dsp:cNvSpPr/>
      </dsp:nvSpPr>
      <dsp:spPr>
        <a:xfrm>
          <a:off x="1017984"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222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195,5 рубля</a:t>
          </a:r>
        </a:p>
        <a:p>
          <a:pPr lvl="0" algn="ctr" defTabSz="755650">
            <a:lnSpc>
              <a:spcPct val="90000"/>
            </a:lnSpc>
            <a:spcBef>
              <a:spcPct val="0"/>
            </a:spcBef>
            <a:spcAft>
              <a:spcPct val="35000"/>
            </a:spcAft>
          </a:pPr>
          <a:r>
            <a:rPr lang="ru-RU" sz="1700" b="1" kern="1200" dirty="0" smtClean="0"/>
            <a:t>в месяц</a:t>
          </a:r>
          <a:endParaRPr lang="ru-RU" sz="1700" b="1" kern="1200" dirty="0"/>
        </a:p>
      </dsp:txBody>
      <dsp:txXfrm>
        <a:off x="1203680" y="185696"/>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gradFill rotWithShape="0">
          <a:gsLst>
            <a:gs pos="0">
              <a:schemeClr val="accent1">
                <a:lumMod val="75000"/>
              </a:schemeClr>
            </a:gs>
            <a:gs pos="49000">
              <a:schemeClr val="bg1"/>
            </a:gs>
            <a:gs pos="100000">
              <a:schemeClr val="accent6">
                <a:lumMod val="75000"/>
              </a:schemeClr>
            </a:gs>
          </a:gsLst>
          <a:lin ang="5400000" scaled="0"/>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103 112,2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5400000" scaled="1"/>
          <a:tileRect/>
        </a:gra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gradFill rotWithShape="0">
          <a:gsLst>
            <a:gs pos="0">
              <a:schemeClr val="accent1">
                <a:lumMod val="75000"/>
              </a:schemeClr>
            </a:gs>
            <a:gs pos="49000">
              <a:schemeClr val="bg1"/>
            </a:gs>
            <a:gs pos="100000">
              <a:schemeClr val="accent6">
                <a:lumMod val="75000"/>
              </a:schemeClr>
            </a:gs>
          </a:gsLst>
          <a:lin ang="5400000" scaled="0"/>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solidFill>
                <a:schemeClr val="tx1"/>
              </a:solidFill>
            </a:rPr>
            <a:t>  </a:t>
          </a:r>
          <a:r>
            <a:rPr lang="ru-RU" sz="2100" i="1" kern="1200" dirty="0" smtClean="0">
              <a:solidFill>
                <a:schemeClr val="tx1"/>
              </a:solidFill>
              <a:latin typeface="Times New Roman" pitchFamily="18" charset="0"/>
              <a:cs typeface="Times New Roman" pitchFamily="18" charset="0"/>
            </a:rPr>
            <a:t>Общее образование 403 423,3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5400000" scaled="1"/>
          <a:tileRect/>
        </a:gra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solidFill>
                <a:schemeClr val="tx1"/>
              </a:solidFill>
              <a:latin typeface="Times New Roman" pitchFamily="18" charset="0"/>
              <a:cs typeface="Times New Roman" pitchFamily="18" charset="0"/>
            </a:rPr>
            <a:t>  Дополнительное образование детей </a:t>
          </a:r>
          <a:r>
            <a:rPr lang="ru-RU" sz="2100" b="0" i="1" u="none" kern="1200" dirty="0" smtClean="0">
              <a:solidFill>
                <a:schemeClr val="tx1"/>
              </a:solidFill>
              <a:latin typeface="Times New Roman" pitchFamily="18" charset="0"/>
              <a:cs typeface="Times New Roman" pitchFamily="18" charset="0"/>
            </a:rPr>
            <a:t>45 056,2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gradFill rotWithShape="0">
          <a:gsLst>
            <a:gs pos="0">
              <a:schemeClr val="accent1">
                <a:lumMod val="75000"/>
              </a:schemeClr>
            </a:gs>
            <a:gs pos="49000">
              <a:schemeClr val="bg1"/>
            </a:gs>
            <a:gs pos="100000">
              <a:schemeClr val="accent6">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solidFill>
                <a:schemeClr val="tx1"/>
              </a:solidFill>
              <a:latin typeface="Times New Roman" pitchFamily="18" charset="0"/>
              <a:cs typeface="Times New Roman" pitchFamily="18" charset="0"/>
            </a:rPr>
            <a:t>  Молодежная политика и оздоровление детей 1 578,7 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gradFill rotWithShape="0">
          <a:gsLst>
            <a:gs pos="0">
              <a:schemeClr val="accent1">
                <a:lumMod val="75000"/>
              </a:schemeClr>
            </a:gs>
            <a:gs pos="49000">
              <a:schemeClr val="bg1"/>
            </a:gs>
            <a:gs pos="100000">
              <a:schemeClr val="accent6">
                <a:lumMod val="75000"/>
              </a:schemeClr>
            </a:gs>
          </a:gsLst>
          <a:lin ang="16200000" scaled="1"/>
        </a:gradFill>
        <a:ln w="2222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solidFill>
                <a:schemeClr val="tx1"/>
              </a:solidFill>
              <a:latin typeface="Times New Roman" pitchFamily="18" charset="0"/>
              <a:cs typeface="Times New Roman" pitchFamily="18" charset="0"/>
            </a:rPr>
            <a:t>  Другие вопросы в области образования 4 096,5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15245" y="-865780"/>
          <a:ext cx="6733772" cy="6733772"/>
        </a:xfrm>
        <a:prstGeom prst="blockArc">
          <a:avLst>
            <a:gd name="adj1" fmla="val 18900000"/>
            <a:gd name="adj2" fmla="val 2700000"/>
            <a:gd name="adj3" fmla="val 321"/>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62927" y="227400"/>
          <a:ext cx="8519752"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18 751,4 тыс. рублей</a:t>
          </a:r>
          <a:endParaRPr lang="ru-RU" sz="1600" i="1" kern="1200" dirty="0">
            <a:solidFill>
              <a:schemeClr val="tx1"/>
            </a:solidFill>
            <a:latin typeface="Times New Roman" pitchFamily="18" charset="0"/>
            <a:cs typeface="Times New Roman" pitchFamily="18" charset="0"/>
          </a:endParaRPr>
        </a:p>
      </dsp:txBody>
      <dsp:txXfrm>
        <a:off x="162927" y="227400"/>
        <a:ext cx="8519752" cy="454601"/>
      </dsp:txXfrm>
    </dsp:sp>
    <dsp:sp modelId="{2CC09460-0385-4576-B212-932E023A1EEB}">
      <dsp:nvSpPr>
        <dsp:cNvPr id="0" name=""/>
        <dsp:cNvSpPr/>
      </dsp:nvSpPr>
      <dsp:spPr>
        <a:xfrm>
          <a:off x="4120" y="170575"/>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22225" cap="flat" cmpd="sng" algn="ctr">
          <a:gradFill>
            <a:gsLst>
              <a:gs pos="0">
                <a:schemeClr val="accent6">
                  <a:lumMod val="60000"/>
                  <a:lumOff val="40000"/>
                </a:schemeClr>
              </a:gs>
              <a:gs pos="50000">
                <a:schemeClr val="bg1"/>
              </a:gs>
              <a:gs pos="100000">
                <a:schemeClr val="accent1"/>
              </a:gs>
            </a:gsLst>
            <a:lin ang="5400000" scaled="0"/>
          </a:gra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585248" y="909702"/>
          <a:ext cx="8086791"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Подпрограмма «Организация досуга и предоставление услуг организаций культуры и доступа к музейным фондам» 53 859,9 тыс. рублей</a:t>
          </a:r>
          <a:endParaRPr lang="ru-RU" sz="1600" i="1" kern="1200" dirty="0">
            <a:solidFill>
              <a:schemeClr val="tx1"/>
            </a:solidFill>
            <a:latin typeface="Times New Roman" pitchFamily="18" charset="0"/>
            <a:cs typeface="Times New Roman" pitchFamily="18" charset="0"/>
          </a:endParaRPr>
        </a:p>
      </dsp:txBody>
      <dsp:txXfrm>
        <a:off x="585248" y="909702"/>
        <a:ext cx="8086791" cy="454601"/>
      </dsp:txXfrm>
    </dsp:sp>
    <dsp:sp modelId="{9A094A17-BD9E-4F96-872F-1B0CA58639B0}">
      <dsp:nvSpPr>
        <dsp:cNvPr id="0" name=""/>
        <dsp:cNvSpPr/>
      </dsp:nvSpPr>
      <dsp:spPr>
        <a:xfrm>
          <a:off x="415802" y="852877"/>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2222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68D137DA-4095-406C-8CFF-544480D68D8C}">
      <dsp:nvSpPr>
        <dsp:cNvPr id="0" name=""/>
        <dsp:cNvSpPr/>
      </dsp:nvSpPr>
      <dsp:spPr>
        <a:xfrm>
          <a:off x="811584" y="1591503"/>
          <a:ext cx="7859720"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Подпрограмма «Развитие туризма» 12,0 тыс. рублей</a:t>
          </a:r>
          <a:endParaRPr lang="ru-RU" sz="1600" i="1" kern="1200" dirty="0">
            <a:solidFill>
              <a:schemeClr val="tx1"/>
            </a:solidFill>
            <a:latin typeface="Times New Roman" pitchFamily="18" charset="0"/>
            <a:cs typeface="Times New Roman" pitchFamily="18" charset="0"/>
          </a:endParaRPr>
        </a:p>
      </dsp:txBody>
      <dsp:txXfrm>
        <a:off x="811584" y="1591503"/>
        <a:ext cx="7859720" cy="454601"/>
      </dsp:txXfrm>
    </dsp:sp>
    <dsp:sp modelId="{666F0470-AA64-4EAB-A3C2-C237F6CC60A4}">
      <dsp:nvSpPr>
        <dsp:cNvPr id="0" name=""/>
        <dsp:cNvSpPr/>
      </dsp:nvSpPr>
      <dsp:spPr>
        <a:xfrm>
          <a:off x="641402" y="1534678"/>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2222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903B107A-D78B-46A9-A8A2-5C3B0A257A0B}">
      <dsp:nvSpPr>
        <dsp:cNvPr id="0" name=""/>
        <dsp:cNvSpPr/>
      </dsp:nvSpPr>
      <dsp:spPr>
        <a:xfrm>
          <a:off x="883897" y="2273805"/>
          <a:ext cx="7787124"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kern="1200" dirty="0" smtClean="0">
              <a:solidFill>
                <a:schemeClr val="tx1"/>
              </a:solidFill>
              <a:latin typeface="Times New Roman" pitchFamily="18" charset="0"/>
              <a:cs typeface="Times New Roman" pitchFamily="18" charset="0"/>
            </a:rPr>
            <a:t>4 530,0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883897" y="2273805"/>
        <a:ext cx="7787124" cy="454601"/>
      </dsp:txXfrm>
    </dsp:sp>
    <dsp:sp modelId="{7FF197B5-19DF-437E-8EA4-F5EF1D7448A3}">
      <dsp:nvSpPr>
        <dsp:cNvPr id="0" name=""/>
        <dsp:cNvSpPr/>
      </dsp:nvSpPr>
      <dsp:spPr>
        <a:xfrm>
          <a:off x="713433" y="2216980"/>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2222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E9A38612-337A-4F25-8484-496E42FB827C}">
      <dsp:nvSpPr>
        <dsp:cNvPr id="0" name=""/>
        <dsp:cNvSpPr/>
      </dsp:nvSpPr>
      <dsp:spPr>
        <a:xfrm>
          <a:off x="979866" y="2937232"/>
          <a:ext cx="7697009" cy="454601"/>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79866" y="2937232"/>
        <a:ext cx="7697009" cy="454601"/>
      </dsp:txXfrm>
    </dsp:sp>
    <dsp:sp modelId="{22575A18-223C-4A93-B3F0-1CA215286AC0}">
      <dsp:nvSpPr>
        <dsp:cNvPr id="0" name=""/>
        <dsp:cNvSpPr/>
      </dsp:nvSpPr>
      <dsp:spPr>
        <a:xfrm>
          <a:off x="641402" y="2899282"/>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2222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DB856AD9-18FC-422D-BFE9-B20F05BB17B7}">
      <dsp:nvSpPr>
        <dsp:cNvPr id="0" name=""/>
        <dsp:cNvSpPr/>
      </dsp:nvSpPr>
      <dsp:spPr>
        <a:xfrm>
          <a:off x="656869" y="3686173"/>
          <a:ext cx="8001381" cy="4598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«Создание условий для реализации муниципальной программы» </a:t>
          </a:r>
        </a:p>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971,0 тыс. рублей</a:t>
          </a:r>
          <a:endParaRPr lang="ru-RU" sz="1600" i="1" kern="1200" dirty="0">
            <a:solidFill>
              <a:schemeClr val="tx1"/>
            </a:solidFill>
            <a:latin typeface="Times New Roman" pitchFamily="18" charset="0"/>
            <a:cs typeface="Times New Roman" pitchFamily="18" charset="0"/>
          </a:endParaRPr>
        </a:p>
      </dsp:txBody>
      <dsp:txXfrm>
        <a:off x="656869" y="3686173"/>
        <a:ext cx="8001381" cy="459801"/>
      </dsp:txXfrm>
    </dsp:sp>
    <dsp:sp modelId="{40BF02B9-9F94-4357-980E-8F3E7121E9A6}">
      <dsp:nvSpPr>
        <dsp:cNvPr id="0" name=""/>
        <dsp:cNvSpPr/>
      </dsp:nvSpPr>
      <dsp:spPr>
        <a:xfrm>
          <a:off x="415802" y="3581083"/>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2222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159FF911-FFAA-41B9-80CC-23B04AF22AD8}">
      <dsp:nvSpPr>
        <dsp:cNvPr id="0" name=""/>
        <dsp:cNvSpPr/>
      </dsp:nvSpPr>
      <dsp:spPr>
        <a:xfrm>
          <a:off x="173346" y="4320210"/>
          <a:ext cx="8498914"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173346" y="4320210"/>
        <a:ext cx="8498914" cy="454601"/>
      </dsp:txXfrm>
    </dsp:sp>
    <dsp:sp modelId="{FCAB0A49-B7D1-4DF3-A0F2-205084D70AD4}">
      <dsp:nvSpPr>
        <dsp:cNvPr id="0" name=""/>
        <dsp:cNvSpPr/>
      </dsp:nvSpPr>
      <dsp:spPr>
        <a:xfrm>
          <a:off x="4120" y="4263385"/>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22225" cap="flat" cmpd="sng" algn="ctr">
          <a:solidFill>
            <a:schemeClr val="accent1">
              <a:hueOff val="0"/>
              <a:satOff val="0"/>
              <a:lumOff val="0"/>
              <a:alphaOff val="0"/>
            </a:schemeClr>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6260" y="-870422"/>
          <a:ext cx="6770044" cy="6770044"/>
        </a:xfrm>
        <a:prstGeom prst="blockArc">
          <a:avLst>
            <a:gd name="adj1" fmla="val 18900000"/>
            <a:gd name="adj2" fmla="val 2700000"/>
            <a:gd name="adj3" fmla="val 319"/>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209446" y="220949"/>
          <a:ext cx="8461468" cy="617250"/>
        </a:xfrm>
        <a:prstGeom prst="rect">
          <a:avLst/>
        </a:prstGeom>
        <a:gradFill rotWithShape="0">
          <a:gsLst>
            <a:gs pos="0">
              <a:schemeClr val="accent6">
                <a:lumMod val="75000"/>
              </a:schemeClr>
            </a:gs>
            <a:gs pos="50000">
              <a:schemeClr val="bg1"/>
            </a:gs>
            <a:gs pos="100000">
              <a:schemeClr val="accent1">
                <a:lumMod val="75000"/>
              </a:schemeClr>
            </a:gs>
          </a:gsLst>
          <a:lin ang="5400000" scaled="0"/>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508,7 тыс. рублей; выплата денежных средств на содержание усыновленных (удочеренных) детей 240,0 тыс. рублей</a:t>
          </a:r>
          <a:endParaRPr lang="ru-RU" sz="1600" i="1" kern="1200" dirty="0">
            <a:solidFill>
              <a:schemeClr val="tx1"/>
            </a:solidFill>
            <a:latin typeface="Times New Roman" pitchFamily="18" charset="0"/>
            <a:cs typeface="Times New Roman" pitchFamily="18" charset="0"/>
          </a:endParaRPr>
        </a:p>
      </dsp:txBody>
      <dsp:txXfrm>
        <a:off x="209446" y="220949"/>
        <a:ext cx="8461468" cy="617250"/>
      </dsp:txXfrm>
    </dsp:sp>
    <dsp:sp modelId="{2CC09460-0385-4576-B212-932E023A1EEB}">
      <dsp:nvSpPr>
        <dsp:cNvPr id="0" name=""/>
        <dsp:cNvSpPr/>
      </dsp:nvSpPr>
      <dsp:spPr>
        <a:xfrm>
          <a:off x="2985" y="198653"/>
          <a:ext cx="661842" cy="661842"/>
        </a:xfrm>
        <a:prstGeom prst="ellipse">
          <a:avLst/>
        </a:prstGeom>
        <a:gradFill flip="none" rotWithShape="1">
          <a:gsLst>
            <a:gs pos="0">
              <a:schemeClr val="accent6">
                <a:lumMod val="75000"/>
              </a:schemeClr>
            </a:gs>
            <a:gs pos="52000">
              <a:schemeClr val="bg1"/>
            </a:gs>
            <a:gs pos="100000">
              <a:schemeClr val="accent1">
                <a:lumMod val="75000"/>
              </a:schemeClr>
            </a:gs>
          </a:gsLst>
          <a:lin ang="5400000" scaled="1"/>
          <a:tileRect/>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636760" y="1058948"/>
          <a:ext cx="8042369"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Доплата к пенсии муниципальных служащих 1090,0 тыс. рублей; социальная поддержка старшего поколения 70,0 тыс. рублей</a:t>
          </a:r>
          <a:endParaRPr lang="ru-RU" sz="1600" i="1" kern="1200" dirty="0">
            <a:solidFill>
              <a:schemeClr val="tx1"/>
            </a:solidFill>
            <a:latin typeface="Times New Roman" pitchFamily="18" charset="0"/>
            <a:cs typeface="Times New Roman" pitchFamily="18" charset="0"/>
          </a:endParaRPr>
        </a:p>
      </dsp:txBody>
      <dsp:txXfrm>
        <a:off x="636760" y="1058948"/>
        <a:ext cx="8042369" cy="529474"/>
      </dsp:txXfrm>
    </dsp:sp>
    <dsp:sp modelId="{666F0470-AA64-4EAB-A3C2-C237F6CC60A4}">
      <dsp:nvSpPr>
        <dsp:cNvPr id="0" name=""/>
        <dsp:cNvSpPr/>
      </dsp:nvSpPr>
      <dsp:spPr>
        <a:xfrm>
          <a:off x="438514" y="992764"/>
          <a:ext cx="661842" cy="661842"/>
        </a:xfrm>
        <a:prstGeom prst="ellipse">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31811" y="1853059"/>
          <a:ext cx="7851422"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Компенсация части родительской платы за содержание ребенка в детских садах  5 747,0 тыс. рублей</a:t>
          </a:r>
          <a:endParaRPr lang="ru-RU" sz="1600" i="1" kern="1200" dirty="0">
            <a:solidFill>
              <a:schemeClr val="tx1"/>
            </a:solidFill>
            <a:latin typeface="Times New Roman" pitchFamily="18" charset="0"/>
            <a:cs typeface="Times New Roman" pitchFamily="18" charset="0"/>
          </a:endParaRPr>
        </a:p>
      </dsp:txBody>
      <dsp:txXfrm>
        <a:off x="831811" y="1853059"/>
        <a:ext cx="7851422" cy="529474"/>
      </dsp:txXfrm>
    </dsp:sp>
    <dsp:sp modelId="{7FF197B5-19DF-437E-8EA4-F5EF1D7448A3}">
      <dsp:nvSpPr>
        <dsp:cNvPr id="0" name=""/>
        <dsp:cNvSpPr/>
      </dsp:nvSpPr>
      <dsp:spPr>
        <a:xfrm>
          <a:off x="637670" y="1786874"/>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29765" y="2646666"/>
          <a:ext cx="7855514" cy="529474"/>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Субсидии гражданам на приобретение жилья 1111,0 тыс. рублей</a:t>
          </a:r>
          <a:endParaRPr lang="ru-RU" sz="1600" i="1" kern="1200" dirty="0">
            <a:solidFill>
              <a:schemeClr val="tx1"/>
            </a:solidFill>
            <a:latin typeface="Times New Roman" pitchFamily="18" charset="0"/>
            <a:cs typeface="Times New Roman" pitchFamily="18" charset="0"/>
          </a:endParaRPr>
        </a:p>
      </dsp:txBody>
      <dsp:txXfrm>
        <a:off x="829765" y="2646666"/>
        <a:ext cx="7855514" cy="529474"/>
      </dsp:txXfrm>
    </dsp:sp>
    <dsp:sp modelId="{AEA2F258-E6EB-4F32-89BB-D45632EC2648}">
      <dsp:nvSpPr>
        <dsp:cNvPr id="0" name=""/>
        <dsp:cNvSpPr/>
      </dsp:nvSpPr>
      <dsp:spPr>
        <a:xfrm>
          <a:off x="637670" y="2580482"/>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629605" y="3440777"/>
          <a:ext cx="8056679"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b="0" i="1" kern="1200" dirty="0" smtClean="0">
              <a:solidFill>
                <a:schemeClr val="tx1"/>
              </a:solidFill>
              <a:latin typeface="Times New Roman" pitchFamily="18" charset="0"/>
              <a:cs typeface="Times New Roman" pitchFamily="18" charset="0"/>
            </a:rPr>
            <a:t>  Поддержка многодетных семей 11 934,6 тыс. рублей</a:t>
          </a:r>
          <a:endParaRPr lang="ru-RU" sz="1600" b="0" i="1" kern="1200" dirty="0">
            <a:solidFill>
              <a:schemeClr val="tx1"/>
            </a:solidFill>
            <a:latin typeface="Times New Roman" pitchFamily="18" charset="0"/>
            <a:cs typeface="Times New Roman" pitchFamily="18" charset="0"/>
          </a:endParaRPr>
        </a:p>
      </dsp:txBody>
      <dsp:txXfrm>
        <a:off x="629605" y="3440777"/>
        <a:ext cx="8056679" cy="529474"/>
      </dsp:txXfrm>
    </dsp:sp>
    <dsp:sp modelId="{C7062D9B-4A87-46F0-8AA9-37927D866D8E}">
      <dsp:nvSpPr>
        <dsp:cNvPr id="0" name=""/>
        <dsp:cNvSpPr/>
      </dsp:nvSpPr>
      <dsp:spPr>
        <a:xfrm>
          <a:off x="438514" y="3374593"/>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263683" y="4234935"/>
          <a:ext cx="8423116"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Выплата пособия на содержание опекаемых детей 15 622,6 тыс. рублей </a:t>
          </a:r>
          <a:endParaRPr lang="ru-RU" sz="1600" i="1" kern="1200" dirty="0">
            <a:solidFill>
              <a:schemeClr val="tx1"/>
            </a:solidFill>
            <a:latin typeface="Times New Roman" pitchFamily="18" charset="0"/>
            <a:cs typeface="Times New Roman" pitchFamily="18" charset="0"/>
          </a:endParaRPr>
        </a:p>
      </dsp:txBody>
      <dsp:txXfrm>
        <a:off x="263683" y="4234935"/>
        <a:ext cx="8423116" cy="529474"/>
      </dsp:txXfrm>
    </dsp:sp>
    <dsp:sp modelId="{EDEB7342-95E5-451F-BEA3-9E3A2F970986}">
      <dsp:nvSpPr>
        <dsp:cNvPr id="0" name=""/>
        <dsp:cNvSpPr/>
      </dsp:nvSpPr>
      <dsp:spPr>
        <a:xfrm>
          <a:off x="65053" y="4191001"/>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2222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EC88-9754-416A-8186-33A3B3C28868}">
      <dsp:nvSpPr>
        <dsp:cNvPr id="0" name=""/>
        <dsp:cNvSpPr/>
      </dsp:nvSpPr>
      <dsp:spPr>
        <a:xfrm>
          <a:off x="0" y="76191"/>
          <a:ext cx="8686800" cy="538571"/>
        </a:xfrm>
        <a:prstGeom prst="roundRect">
          <a:avLst/>
        </a:prstGeom>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Обеспечение сбалансированности и повышение устойчивости бюджета</a:t>
          </a:r>
          <a:br>
            <a:rPr lang="ru-RU" sz="1600" b="1" kern="1200" dirty="0" smtClean="0">
              <a:solidFill>
                <a:schemeClr val="tx1"/>
              </a:solidFill>
            </a:rPr>
          </a:br>
          <a:r>
            <a:rPr lang="ru-RU" sz="1600" b="1" kern="1200" dirty="0" smtClean="0">
              <a:solidFill>
                <a:schemeClr val="tx1"/>
              </a:solidFill>
            </a:rPr>
            <a:t>муниципального образования «</a:t>
          </a:r>
          <a:r>
            <a:rPr lang="ru-RU" sz="1600" b="1" kern="1200" dirty="0" err="1" smtClean="0">
              <a:solidFill>
                <a:schemeClr val="tx1"/>
              </a:solidFill>
            </a:rPr>
            <a:t>Малопургинский</a:t>
          </a:r>
          <a:r>
            <a:rPr lang="ru-RU" sz="1600" b="1" kern="1200" dirty="0" smtClean="0">
              <a:solidFill>
                <a:schemeClr val="tx1"/>
              </a:solidFill>
            </a:rPr>
            <a:t> район»</a:t>
          </a:r>
          <a:endParaRPr lang="ru-RU" sz="1600" b="1" kern="1200" dirty="0">
            <a:solidFill>
              <a:schemeClr val="tx1"/>
            </a:solidFill>
          </a:endParaRPr>
        </a:p>
      </dsp:txBody>
      <dsp:txXfrm>
        <a:off x="26291" y="102482"/>
        <a:ext cx="8634218" cy="485989"/>
      </dsp:txXfrm>
    </dsp:sp>
    <dsp:sp modelId="{BE009EB4-12F8-493B-809A-503A74EE649C}">
      <dsp:nvSpPr>
        <dsp:cNvPr id="0" name=""/>
        <dsp:cNvSpPr/>
      </dsp:nvSpPr>
      <dsp:spPr>
        <a:xfrm>
          <a:off x="0" y="609591"/>
          <a:ext cx="8686800" cy="618485"/>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Гарантированное исполнение социальных обязательств бюджета муниципального образования «</a:t>
          </a:r>
          <a:r>
            <a:rPr lang="ru-RU" sz="1600" b="1" kern="1200" dirty="0" err="1" smtClean="0">
              <a:solidFill>
                <a:schemeClr val="tx1"/>
              </a:solidFill>
            </a:rPr>
            <a:t>Малопургинский</a:t>
          </a:r>
          <a:r>
            <a:rPr lang="ru-RU" sz="1600" b="1" kern="1200" dirty="0" smtClean="0">
              <a:solidFill>
                <a:schemeClr val="tx1"/>
              </a:solidFill>
            </a:rPr>
            <a:t> район»</a:t>
          </a:r>
          <a:endParaRPr lang="ru-RU" sz="1600" b="1" kern="1200" dirty="0">
            <a:solidFill>
              <a:schemeClr val="tx1"/>
            </a:solidFill>
            <a:latin typeface="+mn-lt"/>
          </a:endParaRPr>
        </a:p>
      </dsp:txBody>
      <dsp:txXfrm>
        <a:off x="30192" y="639783"/>
        <a:ext cx="8626416" cy="558101"/>
      </dsp:txXfrm>
    </dsp:sp>
    <dsp:sp modelId="{CAC9EF1D-A7CD-466F-A821-633F432D6349}">
      <dsp:nvSpPr>
        <dsp:cNvPr id="0" name=""/>
        <dsp:cNvSpPr/>
      </dsp:nvSpPr>
      <dsp:spPr>
        <a:xfrm>
          <a:off x="0" y="1219199"/>
          <a:ext cx="8686800" cy="624906"/>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Создание условий для поступательного социально-экономического развития муниципального образования «</a:t>
          </a:r>
          <a:r>
            <a:rPr lang="ru-RU" sz="1600" b="1" kern="1200" dirty="0" err="1" smtClean="0">
              <a:solidFill>
                <a:schemeClr val="tx1"/>
              </a:solidFill>
            </a:rPr>
            <a:t>Малопургинский</a:t>
          </a:r>
          <a:r>
            <a:rPr lang="ru-RU" sz="1600" b="1" kern="1200" dirty="0" smtClean="0">
              <a:solidFill>
                <a:schemeClr val="tx1"/>
              </a:solidFill>
            </a:rPr>
            <a:t> район»</a:t>
          </a:r>
          <a:endParaRPr lang="ru-RU" sz="1600" b="1" kern="1200" dirty="0">
            <a:solidFill>
              <a:schemeClr val="tx1"/>
            </a:solidFill>
            <a:latin typeface="+mn-lt"/>
          </a:endParaRPr>
        </a:p>
      </dsp:txBody>
      <dsp:txXfrm>
        <a:off x="30505" y="1249704"/>
        <a:ext cx="8625790" cy="563896"/>
      </dsp:txXfrm>
    </dsp:sp>
    <dsp:sp modelId="{71226DFC-4BFE-474B-8791-807BACD1654A}">
      <dsp:nvSpPr>
        <dsp:cNvPr id="0" name=""/>
        <dsp:cNvSpPr/>
      </dsp:nvSpPr>
      <dsp:spPr>
        <a:xfrm>
          <a:off x="0" y="1790244"/>
          <a:ext cx="8686800" cy="1800675"/>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Формирование реалистичных планов по доходам и расходам бюджета</a:t>
          </a:r>
          <a:br>
            <a:rPr lang="ru-RU" sz="1800" b="1" kern="1200" dirty="0" smtClean="0">
              <a:solidFill>
                <a:schemeClr val="tx1"/>
              </a:solidFill>
            </a:rPr>
          </a:br>
          <a:r>
            <a:rPr lang="ru-RU" sz="1800" b="1" kern="1200" dirty="0" smtClean="0">
              <a:solidFill>
                <a:schemeClr val="tx1"/>
              </a:solidFill>
            </a:rPr>
            <a:t>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основанных на объективной оценке ожидаемого исполнения бюджета в 2018 году, и объективного прогноза показателей социально-экономического развития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на 2019 год и на плановый период 2020 и 2021 годов с учетом:</a:t>
          </a:r>
          <a:endParaRPr lang="ru-RU" sz="1800" b="1" kern="1200" dirty="0">
            <a:solidFill>
              <a:schemeClr val="tx1"/>
            </a:solidFill>
            <a:latin typeface="+mn-lt"/>
          </a:endParaRPr>
        </a:p>
      </dsp:txBody>
      <dsp:txXfrm>
        <a:off x="87902" y="1878146"/>
        <a:ext cx="8510996" cy="1624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Повышение операционной эффективности управления бюджетными ресурсами, в том числе за счет:</a:t>
          </a:r>
          <a:endParaRPr lang="ru-RU" sz="1800" b="1" kern="1200" dirty="0">
            <a:solidFill>
              <a:schemeClr val="tx1"/>
            </a:solidFill>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1242829"/>
        </a:xfrm>
        <a:prstGeom prst="roundRect">
          <a:avLst/>
        </a:prstGeom>
        <a:gradFill rotWithShape="0">
          <a:gsLst>
            <a:gs pos="0">
              <a:schemeClr val="bg2">
                <a:lumMod val="75000"/>
              </a:schemeClr>
            </a:gs>
            <a:gs pos="3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Поэтапное снижение объема муниципального долга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a:t>
          </a:r>
          <a:endParaRPr lang="ru-RU" sz="1800" b="1" kern="1200" dirty="0">
            <a:solidFill>
              <a:schemeClr val="tx1"/>
            </a:solidFill>
          </a:endParaRPr>
        </a:p>
      </dsp:txBody>
      <dsp:txXfrm>
        <a:off x="60670" y="60670"/>
        <a:ext cx="8565460" cy="1121489"/>
      </dsp:txXfrm>
    </dsp:sp>
    <dsp:sp modelId="{14BF6014-1F8D-4B4F-8072-3D866266C5A9}">
      <dsp:nvSpPr>
        <dsp:cNvPr id="0" name=""/>
        <dsp:cNvSpPr/>
      </dsp:nvSpPr>
      <dsp:spPr>
        <a:xfrm>
          <a:off x="0" y="1110904"/>
          <a:ext cx="8686800" cy="952811"/>
        </a:xfrm>
        <a:prstGeom prst="roundRect">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Ориентация бюджетной политики в сфере межбюджетных отношений на 2019 год и на плановый период 2020 и 2021 годов на решение следующих задач:</a:t>
          </a:r>
          <a:endParaRPr lang="ru-RU" sz="2000" b="1" kern="1200" dirty="0">
            <a:solidFill>
              <a:schemeClr val="tx1"/>
            </a:solidFill>
          </a:endParaRPr>
        </a:p>
      </dsp:txBody>
      <dsp:txXfrm>
        <a:off x="46512" y="1157416"/>
        <a:ext cx="8593776" cy="859787"/>
      </dsp:txXfrm>
    </dsp:sp>
    <dsp:sp modelId="{6D65A4D4-C4D3-4733-B549-DE7420F482CC}">
      <dsp:nvSpPr>
        <dsp:cNvPr id="0" name=""/>
        <dsp:cNvSpPr/>
      </dsp:nvSpPr>
      <dsp:spPr>
        <a:xfrm>
          <a:off x="0" y="2053841"/>
          <a:ext cx="8686800" cy="333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smtClean="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усиление контроля за эффективностью выполнения утвержденного Плана оздоровления муниципальных финансов муниципального образования «</a:t>
          </a:r>
          <a:r>
            <a:rPr lang="ru-RU" sz="1600" b="1" kern="1200" dirty="0" err="1" smtClean="0"/>
            <a:t>Малопургинский</a:t>
          </a:r>
          <a:r>
            <a:rPr lang="ru-RU" sz="1600" b="1" kern="1200" dirty="0" smtClean="0"/>
            <a:t> район» по оптимизации расходов, сокращению нерезультативных расходов и увеличению собственных доходов бюджетов муниципальных образований поселений муниципального образования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соблюдение органами местного самоуправления муниципального образования «</a:t>
          </a:r>
          <a:r>
            <a:rPr lang="ru-RU" sz="1600" b="1" kern="1200" dirty="0" err="1" smtClean="0"/>
            <a:t>Малопургинский</a:t>
          </a:r>
          <a:r>
            <a:rPr lang="ru-RU" sz="1600" b="1" kern="1200" dirty="0" smtClean="0"/>
            <a:t> район» требований бюджетного законодательства и повышение качества управления бюджетным процессом в муниципальном образовании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расширение практики общественного участия в управлении муниципальными финансами, внедрение принципов инициативного бюджетирования.</a:t>
          </a:r>
          <a:endParaRPr lang="ru-RU" sz="1600" b="1" kern="1200" dirty="0"/>
        </a:p>
      </dsp:txBody>
      <dsp:txXfrm>
        <a:off x="0" y="2053841"/>
        <a:ext cx="8686800" cy="333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44425-090D-436E-A93E-2DB3023FDB80}">
      <dsp:nvSpPr>
        <dsp:cNvPr id="0" name=""/>
        <dsp:cNvSpPr/>
      </dsp:nvSpPr>
      <dsp:spPr>
        <a:xfrm>
          <a:off x="0" y="0"/>
          <a:ext cx="5105399" cy="5105399"/>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A29F06B-F30D-47DB-82D2-37109BE6ACC5}">
      <dsp:nvSpPr>
        <dsp:cNvPr id="0" name=""/>
        <dsp:cNvSpPr/>
      </dsp:nvSpPr>
      <dsp:spPr>
        <a:xfrm>
          <a:off x="2552699" y="0"/>
          <a:ext cx="6057900" cy="5105399"/>
        </a:xfrm>
        <a:prstGeom prst="rect">
          <a:avLst/>
        </a:prstGeom>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t>укрепление доходной базы консолидированного бюджета муниципального образования «</a:t>
          </a:r>
          <a:r>
            <a:rPr lang="ru-RU" sz="1300" b="1" kern="1200" dirty="0" err="1" smtClean="0"/>
            <a:t>Малопургинский</a:t>
          </a:r>
          <a:r>
            <a:rPr lang="ru-RU" sz="1300" b="1" kern="1200" dirty="0" smtClean="0"/>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300" b="1" kern="1200" dirty="0">
            <a:solidFill>
              <a:schemeClr val="tx1"/>
            </a:solidFill>
          </a:endParaRPr>
        </a:p>
      </dsp:txBody>
      <dsp:txXfrm>
        <a:off x="2552699" y="0"/>
        <a:ext cx="6057900" cy="1084897"/>
      </dsp:txXfrm>
    </dsp:sp>
    <dsp:sp modelId="{FED84AB8-CAF6-4ECA-B669-59A6C428B38C}">
      <dsp:nvSpPr>
        <dsp:cNvPr id="0" name=""/>
        <dsp:cNvSpPr/>
      </dsp:nvSpPr>
      <dsp:spPr>
        <a:xfrm>
          <a:off x="670083" y="1084897"/>
          <a:ext cx="3765232" cy="3765232"/>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28FA107-B120-49B7-BC8E-D3002C8C2448}">
      <dsp:nvSpPr>
        <dsp:cNvPr id="0" name=""/>
        <dsp:cNvSpPr/>
      </dsp:nvSpPr>
      <dsp:spPr>
        <a:xfrm>
          <a:off x="2552699" y="1098169"/>
          <a:ext cx="6057900" cy="3702466"/>
        </a:xfrm>
        <a:prstGeom prst="rect">
          <a:avLst/>
        </a:prstGeom>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w="2222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t>повышение качества администрирования доходов консолидированного бюджета муниципального образования «</a:t>
          </a:r>
          <a:r>
            <a:rPr lang="ru-RU" sz="1300" b="1" kern="1200" dirty="0" err="1" smtClean="0"/>
            <a:t>Малопургинский</a:t>
          </a:r>
          <a:r>
            <a:rPr lang="ru-RU" sz="1300" b="1" kern="1200" dirty="0" smtClean="0"/>
            <a:t> район» на основе межведомственного взаимодействия органов местного самоуправления муниципального образования «</a:t>
          </a:r>
          <a:r>
            <a:rPr lang="ru-RU" sz="1300" b="1" kern="1200" dirty="0" err="1" smtClean="0"/>
            <a:t>Малопургинский</a:t>
          </a:r>
          <a:r>
            <a:rPr lang="ru-RU" sz="1300" b="1" kern="1200" dirty="0" smtClean="0"/>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300" b="1" kern="1200" dirty="0"/>
        </a:p>
      </dsp:txBody>
      <dsp:txXfrm>
        <a:off x="2552699" y="1098169"/>
        <a:ext cx="6057900" cy="1066812"/>
      </dsp:txXfrm>
    </dsp:sp>
    <dsp:sp modelId="{DDA6CF50-64D6-41CD-AAED-976FA2076C57}">
      <dsp:nvSpPr>
        <dsp:cNvPr id="0" name=""/>
        <dsp:cNvSpPr/>
      </dsp:nvSpPr>
      <dsp:spPr>
        <a:xfrm>
          <a:off x="1340167" y="2169794"/>
          <a:ext cx="2425064" cy="2425064"/>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FE66C1EA-8C5C-40F8-B9B6-9040C8ED6543}">
      <dsp:nvSpPr>
        <dsp:cNvPr id="0" name=""/>
        <dsp:cNvSpPr/>
      </dsp:nvSpPr>
      <dsp:spPr>
        <a:xfrm>
          <a:off x="2552699" y="2169794"/>
          <a:ext cx="6057900" cy="2425064"/>
        </a:xfrm>
        <a:prstGeom prst="rect">
          <a:avLst/>
        </a:prstGeom>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w="2222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t>расширение налоговой базы на основе повышения инвестиционной привлекательности муниципального образования «</a:t>
          </a:r>
          <a:r>
            <a:rPr lang="ru-RU" sz="1400" b="1" kern="1200" dirty="0" err="1" smtClean="0"/>
            <a:t>Малопургинский</a:t>
          </a:r>
          <a:r>
            <a:rPr lang="ru-RU" sz="1400" b="1" kern="1200" dirty="0" smtClean="0"/>
            <a:t> район», обеспечение роста объемов налоговых доходов консолидированного бюджета муниципального образования «</a:t>
          </a:r>
          <a:r>
            <a:rPr lang="ru-RU" sz="1400" b="1" kern="1200" dirty="0" err="1" smtClean="0"/>
            <a:t>Малопургинский</a:t>
          </a:r>
          <a:r>
            <a:rPr lang="ru-RU" sz="1400" b="1" kern="1200" dirty="0" smtClean="0"/>
            <a:t> район»;</a:t>
          </a:r>
          <a:endParaRPr lang="ru-RU" sz="1400" b="1" kern="1200" dirty="0" smtClean="0">
            <a:solidFill>
              <a:schemeClr val="tx1"/>
            </a:solidFill>
          </a:endParaRPr>
        </a:p>
      </dsp:txBody>
      <dsp:txXfrm>
        <a:off x="2552699" y="2169794"/>
        <a:ext cx="6057900" cy="1084897"/>
      </dsp:txXfrm>
    </dsp:sp>
    <dsp:sp modelId="{59226D8B-E096-4D70-8ADC-71973B6FCBDF}">
      <dsp:nvSpPr>
        <dsp:cNvPr id="0" name=""/>
        <dsp:cNvSpPr/>
      </dsp:nvSpPr>
      <dsp:spPr>
        <a:xfrm>
          <a:off x="2010251" y="3254692"/>
          <a:ext cx="1084897" cy="1084897"/>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FEC5023B-56E5-4574-9502-039874786CB2}">
      <dsp:nvSpPr>
        <dsp:cNvPr id="0" name=""/>
        <dsp:cNvSpPr/>
      </dsp:nvSpPr>
      <dsp:spPr>
        <a:xfrm>
          <a:off x="2552699" y="3254692"/>
          <a:ext cx="6057900" cy="1084897"/>
        </a:xfrm>
        <a:prstGeom prst="rect">
          <a:avLst/>
        </a:prstGeom>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w="22225" cap="flat" cmpd="sng" algn="ctr">
          <a:solidFill>
            <a:schemeClr val="tx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t>вовлечение в экономику </a:t>
          </a:r>
          <a:r>
            <a:rPr lang="ru-RU" sz="1600" b="1" kern="1200" dirty="0" err="1" smtClean="0"/>
            <a:t>самозанятых</a:t>
          </a:r>
          <a:r>
            <a:rPr lang="ru-RU" sz="1600" b="1" kern="1200" dirty="0" smtClean="0"/>
            <a:t> граждан</a:t>
          </a:r>
          <a:endParaRPr lang="ru-RU" sz="1600" b="1" kern="1200" dirty="0" smtClean="0">
            <a:solidFill>
              <a:schemeClr val="tx1"/>
            </a:solidFill>
          </a:endParaRPr>
        </a:p>
      </dsp:txBody>
      <dsp:txXfrm>
        <a:off x="2552699" y="3254692"/>
        <a:ext cx="6057900" cy="1084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287701" y="3614364"/>
          <a:ext cx="2074209" cy="1888240"/>
        </a:xfrm>
        <a:prstGeom prst="ellipse">
          <a:avLst/>
        </a:prstGeom>
        <a:gradFill rotWithShape="0">
          <a:gsLst>
            <a:gs pos="2000">
              <a:schemeClr val="accent6">
                <a:lumMod val="75000"/>
              </a:schemeClr>
            </a:gs>
            <a:gs pos="48000">
              <a:schemeClr val="bg1"/>
            </a:gs>
            <a:gs pos="100000">
              <a:schemeClr val="accent1"/>
            </a:gs>
          </a:gsLst>
          <a:lin ang="5400000" scaled="0"/>
        </a:gradFill>
        <a:ln w="2222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91462" y="3890890"/>
        <a:ext cx="1466687" cy="1335188"/>
      </dsp:txXfrm>
    </dsp:sp>
    <dsp:sp modelId="{1418B305-D1A4-4E24-B4F6-007CFA0B3E99}">
      <dsp:nvSpPr>
        <dsp:cNvPr id="0" name=""/>
        <dsp:cNvSpPr/>
      </dsp:nvSpPr>
      <dsp:spPr>
        <a:xfrm rot="13359620">
          <a:off x="1129427" y="2852704"/>
          <a:ext cx="2821218"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2285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22225" cap="flat" cmpd="sng" algn="ctr">
          <a:solidFill>
            <a:schemeClr val="tx1"/>
          </a:solidFill>
          <a:prstDash val="solid"/>
        </a:ln>
        <a:effectLst>
          <a:innerShdw blurRad="63500" dist="50800" dir="13500000">
            <a:prstClr val="black">
              <a:alpha val="50000"/>
            </a:prstClr>
          </a:innerShdw>
          <a:reflection blurRad="6350" stA="50000" endA="300" endPos="55500" dist="50800" dir="5400000" sy="-100000" algn="bl" rotWithShape="0"/>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10630"/>
        <a:ext cx="2636947" cy="3106278"/>
      </dsp:txXfrm>
    </dsp:sp>
    <dsp:sp modelId="{063C90D5-8AD2-4291-AF81-6FC71710214F}">
      <dsp:nvSpPr>
        <dsp:cNvPr id="0" name=""/>
        <dsp:cNvSpPr/>
      </dsp:nvSpPr>
      <dsp:spPr>
        <a:xfrm rot="16267600">
          <a:off x="2920753" y="2171927"/>
          <a:ext cx="2888830"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389803"/>
          <a:ext cx="2767402" cy="3806310"/>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08749"/>
        <a:ext cx="2605294" cy="3644202"/>
      </dsp:txXfrm>
    </dsp:sp>
    <dsp:sp modelId="{DC1A9240-0D88-44BE-9631-B57F8D84DAF4}">
      <dsp:nvSpPr>
        <dsp:cNvPr id="0" name=""/>
        <dsp:cNvSpPr/>
      </dsp:nvSpPr>
      <dsp:spPr>
        <a:xfrm rot="19074971">
          <a:off x="4828695" y="2934665"/>
          <a:ext cx="2833317"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047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22225" cap="flat" cmpd="sng" algn="ctr">
          <a:solidFill>
            <a:schemeClr val="tx1"/>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383439"/>
        <a:ext cx="2528016" cy="3001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accent1">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5" cy="237743"/>
        </a:xfrm>
        <a:prstGeom prst="downArrow">
          <a:avLst/>
        </a:prstGeom>
        <a:solidFill>
          <a:schemeClr val="accent1">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rPr>
            <a:t>100%</a:t>
          </a:r>
          <a:endParaRPr lang="ru-RU" sz="17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rPr>
            <a:t>30%</a:t>
          </a:r>
          <a:endParaRPr lang="ru-RU" sz="17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accent1">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101977"/>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101977"/>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b="1" kern="1200" dirty="0" smtClean="0">
              <a:solidFill>
                <a:schemeClr val="tx1"/>
              </a:solidFill>
            </a:rPr>
            <a:t>68%</a:t>
          </a:r>
          <a:endParaRPr lang="ru-RU" sz="23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6"/>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cdr:x>
      <cdr:y>0.57183</cdr:y>
    </cdr:from>
    <cdr:to>
      <cdr:x>1</cdr:x>
      <cdr:y>1</cdr:y>
    </cdr:to>
    <cdr:sp macro="" textlink="">
      <cdr:nvSpPr>
        <cdr:cNvPr id="3" name="Скругленный прямоугольник 2"/>
        <cdr:cNvSpPr/>
      </cdr:nvSpPr>
      <cdr:spPr>
        <a:xfrm xmlns:a="http://schemas.openxmlformats.org/drawingml/2006/main">
          <a:off x="0" y="2919421"/>
          <a:ext cx="8686800" cy="2185979"/>
        </a:xfrm>
        <a:prstGeom xmlns:a="http://schemas.openxmlformats.org/drawingml/2006/main" prst="roundRect">
          <a:avLst/>
        </a:prstGeom>
        <a:gradFill xmlns:a="http://schemas.openxmlformats.org/drawingml/2006/main">
          <a:gsLst>
            <a:gs pos="0">
              <a:srgbClr val="FF66FF"/>
            </a:gs>
            <a:gs pos="51000">
              <a:schemeClr val="bg1"/>
            </a:gs>
            <a:gs pos="100000">
              <a:schemeClr val="accent1"/>
            </a:gs>
          </a:gsLst>
          <a:lin ang="18900000" scaled="1"/>
        </a:gradFill>
        <a:ln xmlns:a="http://schemas.openxmlformats.org/drawingml/2006/main">
          <a:solidFill>
            <a:schemeClr val="tx1"/>
          </a:solidFill>
          <a:prstDash val="solid"/>
        </a:ln>
        <a:effectLst xmlns:a="http://schemas.openxmlformats.org/drawingml/2006/main">
          <a:glow rad="63500">
            <a:schemeClr val="accent1">
              <a:satMod val="175000"/>
              <a:alpha val="40000"/>
            </a:schemeClr>
          </a:glow>
          <a:innerShdw blurRad="114300">
            <a:prstClr val="black"/>
          </a:innerShdw>
          <a:reflection blurRad="6350" stA="50000" endA="300" endPos="55500" dist="50800" dir="5400000" sy="-100000" algn="bl" rotWithShape="0"/>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2019 год и на плановый период 2020 и 2021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81,7 % всех расходов бюджета на 2019 год – это расходы на финансирование социальной сферы (образование, культуру, социальную политику, физическую культуру и спорт) (2020 год – 80,7%, 2021 год – 79,8%)</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371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2"/>
            <a:ext cx="2945659" cy="493712"/>
          </a:xfrm>
          <a:prstGeom prst="rect">
            <a:avLst/>
          </a:prstGeom>
        </p:spPr>
        <p:txBody>
          <a:bodyPr vert="horz" lIns="91440" tIns="45720" rIns="91440" bIns="45720" rtlCol="0"/>
          <a:lstStyle>
            <a:lvl1pPr algn="r">
              <a:defRPr sz="1200"/>
            </a:lvl1pPr>
          </a:lstStyle>
          <a:p>
            <a:fld id="{E59378AE-47F6-4CF3-99F7-41DE5E005EA0}" type="datetimeFigureOut">
              <a:rPr lang="ru-RU" smtClean="0"/>
              <a:pPr/>
              <a:t>20.12.2018</a:t>
            </a:fld>
            <a:endParaRPr lang="ru-RU" dirty="0"/>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12</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19</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21</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22</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27</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33</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35</a:t>
            </a:fld>
            <a:endParaRPr lang="ru-RU" dirty="0"/>
          </a:p>
        </p:txBody>
      </p:sp>
    </p:spTree>
    <p:extLst>
      <p:ext uri="{BB962C8B-B14F-4D97-AF65-F5344CB8AC3E}">
        <p14:creationId xmlns:p14="http://schemas.microsoft.com/office/powerpoint/2010/main" val="155981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ru-RU" alt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lt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657C1408-2C2B-4E95-8ED4-2A456171D074}" type="slidenum">
              <a:rPr lang="ru-RU" altLang="en-US" smtClean="0"/>
              <a:pPr>
                <a:defRPr/>
              </a:pPr>
              <a:t>‹#›</a:t>
            </a:fld>
            <a:endParaRPr lang="ru-RU"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idx="1"/>
          </p:nvPr>
        </p:nvSpPr>
        <p:spPr>
          <a:xfrm>
            <a:off x="481744" y="1143000"/>
            <a:ext cx="8229600" cy="4683125"/>
          </a:xfrm>
          <a:noFill/>
          <a:scene3d>
            <a:camera prst="orthographicFront"/>
            <a:lightRig rig="threePt" dir="t"/>
          </a:scene3d>
          <a:sp3d>
            <a:bevelT/>
          </a:sp3d>
        </p:spPr>
        <p:txBody>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rgbClr val="002060"/>
                </a:solidFill>
                <a:latin typeface="Times New Roman" pitchFamily="18" charset="0"/>
              </a:rPr>
              <a:t>БЮДЖЕТ ДЛЯ ГРАЖДАН</a:t>
            </a:r>
          </a:p>
          <a:p>
            <a:pPr algn="ctr">
              <a:lnSpc>
                <a:spcPct val="150000"/>
              </a:lnSpc>
              <a:buNone/>
            </a:pPr>
            <a:r>
              <a:rPr lang="ru-RU" b="1" i="1" dirty="0">
                <a:solidFill>
                  <a:srgbClr val="002060"/>
                </a:solidFill>
                <a:latin typeface="Times New Roman" pitchFamily="18" charset="0"/>
              </a:rPr>
              <a:t>(решение Совета депутатов муниципального образования «</a:t>
            </a:r>
            <a:r>
              <a:rPr lang="ru-RU" b="1" i="1" dirty="0" err="1">
                <a:solidFill>
                  <a:srgbClr val="002060"/>
                </a:solidFill>
                <a:latin typeface="Times New Roman" pitchFamily="18" charset="0"/>
              </a:rPr>
              <a:t>Малопургинский</a:t>
            </a:r>
            <a:r>
              <a:rPr lang="ru-RU" b="1" i="1" dirty="0">
                <a:solidFill>
                  <a:srgbClr val="002060"/>
                </a:solidFill>
                <a:latin typeface="Times New Roman" pitchFamily="18" charset="0"/>
              </a:rPr>
              <a:t> район» от </a:t>
            </a:r>
            <a:r>
              <a:rPr lang="ru-RU" b="1" i="1" dirty="0" smtClean="0">
                <a:solidFill>
                  <a:srgbClr val="002060"/>
                </a:solidFill>
                <a:latin typeface="Times New Roman" pitchFamily="18" charset="0"/>
              </a:rPr>
              <a:t>13 </a:t>
            </a:r>
            <a:r>
              <a:rPr lang="ru-RU" b="1" i="1" dirty="0">
                <a:solidFill>
                  <a:srgbClr val="002060"/>
                </a:solidFill>
                <a:latin typeface="Times New Roman" pitchFamily="18" charset="0"/>
              </a:rPr>
              <a:t>декабря </a:t>
            </a:r>
            <a:r>
              <a:rPr lang="ru-RU" b="1" i="1" dirty="0" smtClean="0">
                <a:solidFill>
                  <a:srgbClr val="002060"/>
                </a:solidFill>
                <a:latin typeface="Times New Roman" pitchFamily="18" charset="0"/>
              </a:rPr>
              <a:t>2018 </a:t>
            </a:r>
            <a:r>
              <a:rPr lang="ru-RU" b="1" i="1" dirty="0">
                <a:solidFill>
                  <a:srgbClr val="002060"/>
                </a:solidFill>
                <a:latin typeface="Times New Roman" pitchFamily="18" charset="0"/>
              </a:rPr>
              <a:t>года № </a:t>
            </a:r>
            <a:r>
              <a:rPr lang="ru-RU" b="1" i="1" dirty="0" smtClean="0">
                <a:solidFill>
                  <a:srgbClr val="002060"/>
                </a:solidFill>
                <a:latin typeface="Times New Roman" pitchFamily="18" charset="0"/>
              </a:rPr>
              <a:t>20-5-182 </a:t>
            </a:r>
            <a:r>
              <a:rPr lang="ru-RU" b="1" i="1" dirty="0">
                <a:solidFill>
                  <a:srgbClr val="002060"/>
                </a:solidFill>
                <a:latin typeface="Times New Roman" pitchFamily="18" charset="0"/>
              </a:rPr>
              <a:t>«О бюджете муниципального образования «</a:t>
            </a:r>
            <a:r>
              <a:rPr lang="ru-RU" b="1" i="1" dirty="0" err="1">
                <a:solidFill>
                  <a:srgbClr val="002060"/>
                </a:solidFill>
                <a:latin typeface="Times New Roman" pitchFamily="18" charset="0"/>
              </a:rPr>
              <a:t>Малопургинский</a:t>
            </a:r>
            <a:r>
              <a:rPr lang="ru-RU" b="1" i="1" dirty="0">
                <a:solidFill>
                  <a:srgbClr val="002060"/>
                </a:solidFill>
                <a:latin typeface="Times New Roman" pitchFamily="18" charset="0"/>
              </a:rPr>
              <a:t> район» на </a:t>
            </a:r>
            <a:r>
              <a:rPr lang="ru-RU" b="1" i="1" dirty="0" smtClean="0">
                <a:solidFill>
                  <a:srgbClr val="002060"/>
                </a:solidFill>
                <a:latin typeface="Times New Roman" pitchFamily="18" charset="0"/>
              </a:rPr>
              <a:t>2019 </a:t>
            </a:r>
            <a:r>
              <a:rPr lang="ru-RU" b="1" i="1" dirty="0">
                <a:solidFill>
                  <a:srgbClr val="002060"/>
                </a:solidFill>
                <a:latin typeface="Times New Roman" pitchFamily="18" charset="0"/>
              </a:rPr>
              <a:t>год и на плановый период </a:t>
            </a:r>
            <a:r>
              <a:rPr lang="ru-RU" b="1" i="1" dirty="0" smtClean="0">
                <a:solidFill>
                  <a:srgbClr val="002060"/>
                </a:solidFill>
                <a:latin typeface="Times New Roman" pitchFamily="18" charset="0"/>
              </a:rPr>
              <a:t>2020 </a:t>
            </a:r>
            <a:r>
              <a:rPr lang="ru-RU" b="1" i="1" dirty="0">
                <a:solidFill>
                  <a:srgbClr val="002060"/>
                </a:solidFill>
                <a:latin typeface="Times New Roman" pitchFamily="18" charset="0"/>
              </a:rPr>
              <a:t>и </a:t>
            </a:r>
            <a:r>
              <a:rPr lang="ru-RU" b="1" i="1" dirty="0" smtClean="0">
                <a:solidFill>
                  <a:srgbClr val="002060"/>
                </a:solidFill>
                <a:latin typeface="Times New Roman" pitchFamily="18" charset="0"/>
              </a:rPr>
              <a:t>2021 </a:t>
            </a:r>
            <a:r>
              <a:rPr lang="ru-RU" b="1" i="1" dirty="0">
                <a:solidFill>
                  <a:srgbClr val="002060"/>
                </a:solidFill>
                <a:latin typeface="Times New Roman" pitchFamily="18" charset="0"/>
              </a:rPr>
              <a:t>годов</a:t>
            </a:r>
            <a:r>
              <a:rPr lang="ru-RU" sz="2400" b="1" dirty="0" smtClean="0">
                <a:solidFill>
                  <a:srgbClr val="002060"/>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68"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idx="1"/>
            <p:extLst>
              <p:ext uri="{D42A27DB-BD31-4B8C-83A1-F6EECF244321}">
                <p14:modId xmlns:p14="http://schemas.microsoft.com/office/powerpoint/2010/main" val="1532696264"/>
              </p:ext>
            </p:extLst>
          </p:nvPr>
        </p:nvGraphicFramePr>
        <p:xfrm>
          <a:off x="228600" y="16002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228600"/>
            <a:ext cx="8686800" cy="1295400"/>
          </a:xfrm>
        </p:spPr>
        <p:txBody>
          <a:bodyPr>
            <a:noAutofit/>
          </a:bodyPr>
          <a:lstStyle/>
          <a:p>
            <a:r>
              <a:rPr lang="ru-RU" sz="24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400" b="1" dirty="0" smtClean="0">
                <a:solidFill>
                  <a:schemeClr val="tx1"/>
                </a:solidFill>
                <a:latin typeface="Times New Roman" panose="02020603050405020304" pitchFamily="18" charset="0"/>
                <a:cs typeface="Times New Roman" panose="02020603050405020304" pitchFamily="18" charset="0"/>
              </a:rPr>
              <a:t>налоговой </a:t>
            </a:r>
            <a:r>
              <a:rPr lang="ru-RU" sz="2400" b="1" dirty="0">
                <a:solidFill>
                  <a:schemeClr val="tx1"/>
                </a:solidFill>
                <a:latin typeface="Times New Roman" panose="02020603050405020304" pitchFamily="18" charset="0"/>
                <a:cs typeface="Times New Roman" panose="02020603050405020304" pitchFamily="18" charset="0"/>
              </a:rPr>
              <a:t>политики на </a:t>
            </a:r>
            <a:r>
              <a:rPr lang="ru-RU" sz="2400" b="1" dirty="0" smtClean="0">
                <a:solidFill>
                  <a:schemeClr val="tx1"/>
                </a:solidFill>
                <a:latin typeface="Times New Roman" panose="02020603050405020304" pitchFamily="18" charset="0"/>
                <a:cs typeface="Times New Roman" panose="02020603050405020304" pitchFamily="18" charset="0"/>
              </a:rPr>
              <a:t>2019 год и на плановый период 2020 и 2021 </a:t>
            </a:r>
            <a:r>
              <a:rPr lang="ru-RU" sz="2400" b="1" dirty="0">
                <a:solidFill>
                  <a:schemeClr val="tx1"/>
                </a:solidFill>
                <a:latin typeface="Times New Roman" panose="02020603050405020304" pitchFamily="18" charset="0"/>
                <a:cs typeface="Times New Roman" panose="02020603050405020304" pitchFamily="18" charset="0"/>
              </a:rPr>
              <a:t>годов</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a:t>
            </a:r>
            <a:r>
              <a:rPr lang="ru-RU" sz="1400" b="1" dirty="0" err="1">
                <a:solidFill>
                  <a:schemeClr val="tx1"/>
                </a:solidFill>
                <a:latin typeface="Times New Roman" panose="02020603050405020304" pitchFamily="18" charset="0"/>
                <a:cs typeface="Times New Roman" panose="02020603050405020304" pitchFamily="18" charset="0"/>
              </a:rPr>
              <a:t>Малопургинский</a:t>
            </a:r>
            <a:r>
              <a:rPr lang="ru-RU" sz="1400" b="1" dirty="0">
                <a:solidFill>
                  <a:schemeClr val="tx1"/>
                </a:solidFill>
                <a:latin typeface="Times New Roman" panose="02020603050405020304" pitchFamily="18" charset="0"/>
                <a:cs typeface="Times New Roman" panose="02020603050405020304" pitchFamily="18" charset="0"/>
              </a:rPr>
              <a:t> район» от 24 октября 2018 года № 1273)</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62000" y="3048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381000" y="3390314"/>
            <a:ext cx="1901484" cy="2629485"/>
          </a:xfrm>
          <a:prstGeom prst="roundRect">
            <a:avLst/>
          </a:prstGeom>
          <a:gradFill>
            <a:gsLst>
              <a:gs pos="0">
                <a:schemeClr val="bg2">
                  <a:lumMod val="75000"/>
                </a:schemeClr>
              </a:gs>
              <a:gs pos="49000">
                <a:schemeClr val="bg2"/>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Бюджетное</a:t>
            </a:r>
          </a:p>
          <a:p>
            <a:pPr algn="ctr"/>
            <a:r>
              <a:rPr lang="ru-RU" sz="1500" b="1" dirty="0" smtClean="0">
                <a:solidFill>
                  <a:schemeClr val="tx1"/>
                </a:solidFill>
                <a:latin typeface="Times New Roman" pitchFamily="18" charset="0"/>
                <a:cs typeface="Times New Roman" pitchFamily="18" charset="0"/>
              </a:rPr>
              <a:t>Послание Президента Российской</a:t>
            </a:r>
          </a:p>
          <a:p>
            <a:pPr algn="ctr"/>
            <a:r>
              <a:rPr lang="ru-RU" sz="1500" b="1" dirty="0" smtClean="0">
                <a:solidFill>
                  <a:schemeClr val="tx1"/>
                </a:solidFill>
                <a:latin typeface="Times New Roman" pitchFamily="18" charset="0"/>
                <a:cs typeface="Times New Roman" pitchFamily="18" charset="0"/>
              </a:rPr>
              <a:t>Федерации</a:t>
            </a:r>
          </a:p>
          <a:p>
            <a:pPr algn="ctr"/>
            <a:r>
              <a:rPr lang="ru-RU" sz="1500" b="1" dirty="0" smtClean="0">
                <a:solidFill>
                  <a:schemeClr val="tx1"/>
                </a:solidFill>
                <a:latin typeface="Times New Roman" pitchFamily="18" charset="0"/>
                <a:cs typeface="Times New Roman" pitchFamily="18" charset="0"/>
              </a:rPr>
              <a:t>Федеральному Собранию Российской Федерации от 01 марта 2018 года</a:t>
            </a:r>
            <a:endParaRPr lang="ru-RU" sz="1500" b="1"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2438400" y="3429000"/>
            <a:ext cx="1993900" cy="2590799"/>
          </a:xfrm>
          <a:prstGeom prst="roundRect">
            <a:avLst/>
          </a:prstGeom>
          <a:gradFill>
            <a:gsLst>
              <a:gs pos="0">
                <a:schemeClr val="bg2">
                  <a:lumMod val="75000"/>
                </a:schemeClr>
              </a:gs>
              <a:gs pos="49000">
                <a:schemeClr val="bg2"/>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a:t>
            </a:r>
          </a:p>
          <a:p>
            <a:pPr algn="ctr"/>
            <a:endParaRPr lang="ru-RU" sz="1700" b="1"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4613618" y="3276598"/>
            <a:ext cx="2091982" cy="2743201"/>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04.10.18 г. №184 «Об основных направлениях бюджетной и налоговой политики УР на 2019 и на плановый период 2020 и 2021</a:t>
            </a:r>
          </a:p>
          <a:p>
            <a:pPr algn="ctr">
              <a:lnSpc>
                <a:spcPct val="90000"/>
              </a:lnSpc>
            </a:pPr>
            <a:r>
              <a:rPr lang="ru-RU" sz="1500" b="1" dirty="0" smtClean="0">
                <a:solidFill>
                  <a:schemeClr val="tx1"/>
                </a:solidFill>
                <a:latin typeface="Times New Roman" pitchFamily="18" charset="0"/>
                <a:cs typeface="Times New Roman" pitchFamily="18" charset="0"/>
              </a:rPr>
              <a:t> годов</a:t>
            </a:r>
            <a:endParaRPr lang="ru-RU" sz="15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705600" y="3200399"/>
            <a:ext cx="2133600" cy="2704513"/>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2019-2021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381000" y="1447800"/>
            <a:ext cx="8458200" cy="1143000"/>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114300">
              <a:prstClr val="black"/>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375494483"/>
              </p:ext>
            </p:extLst>
          </p:nvPr>
        </p:nvGraphicFramePr>
        <p:xfrm>
          <a:off x="228600" y="1143000"/>
          <a:ext cx="8686799" cy="5583211"/>
        </p:xfrm>
        <a:graphic>
          <a:graphicData uri="http://schemas.openxmlformats.org/drawingml/2006/table">
            <a:tbl>
              <a:tblPr>
                <a:effectLst>
                  <a:innerShdw blurRad="63500" dist="50800" dir="8100000">
                    <a:prstClr val="black">
                      <a:alpha val="50000"/>
                    </a:prstClr>
                  </a:innerShdw>
                </a:effectLst>
                <a:tableStyleId>{616DA210-FB5B-4158-B5E0-FEB733F419BA}</a:tableStyleId>
              </a:tblPr>
              <a:tblGrid>
                <a:gridCol w="1756146"/>
                <a:gridCol w="682255"/>
                <a:gridCol w="762000"/>
                <a:gridCol w="685800"/>
                <a:gridCol w="838200"/>
                <a:gridCol w="762000"/>
                <a:gridCol w="838200"/>
                <a:gridCol w="762000"/>
                <a:gridCol w="838200"/>
                <a:gridCol w="761998"/>
              </a:tblGrid>
              <a:tr h="358789">
                <a:tc rowSpan="2">
                  <a:txBody>
                    <a:bodyPr/>
                    <a:lstStyle/>
                    <a:p>
                      <a:pPr algn="ctr" fontAlgn="b"/>
                      <a:r>
                        <a:rPr lang="ru-RU" sz="1400" b="1" u="none" strike="noStrike" dirty="0">
                          <a:effectLst/>
                          <a:latin typeface="Times New Roman" pitchFamily="18" charset="0"/>
                          <a:cs typeface="Times New Roman" pitchFamily="18" charset="0"/>
                        </a:rPr>
                        <a:t>Показатели</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a:effectLst/>
                          <a:latin typeface="Times New Roman" pitchFamily="18" charset="0"/>
                          <a:cs typeface="Times New Roman" pitchFamily="18" charset="0"/>
                        </a:rPr>
                        <a:t>Ед. изм</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smtClean="0">
                          <a:effectLst/>
                          <a:latin typeface="Times New Roman" pitchFamily="18" charset="0"/>
                          <a:cs typeface="Times New Roman" pitchFamily="18" charset="0"/>
                        </a:rPr>
                        <a:t>2017 год </a:t>
                      </a:r>
                      <a:r>
                        <a:rPr lang="ru-RU" sz="1400" b="1" u="none" strike="noStrike" dirty="0">
                          <a:effectLst/>
                          <a:latin typeface="Times New Roman" pitchFamily="18" charset="0"/>
                          <a:cs typeface="Times New Roman" pitchFamily="18" charset="0"/>
                        </a:rPr>
                        <a:t>факт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smtClean="0">
                          <a:effectLst/>
                          <a:latin typeface="Times New Roman" pitchFamily="18" charset="0"/>
                          <a:cs typeface="Times New Roman" pitchFamily="18" charset="0"/>
                        </a:rPr>
                        <a:t>2018 </a:t>
                      </a:r>
                      <a:r>
                        <a:rPr lang="ru-RU" sz="1400" b="1" u="none" strike="noStrike" dirty="0">
                          <a:effectLst/>
                          <a:latin typeface="Times New Roman" pitchFamily="18" charset="0"/>
                          <a:cs typeface="Times New Roman" pitchFamily="18" charset="0"/>
                        </a:rPr>
                        <a:t>год </a:t>
                      </a:r>
                      <a:r>
                        <a:rPr lang="ru-RU" sz="1400" b="1" u="none" strike="noStrike" dirty="0" smtClean="0">
                          <a:effectLst/>
                          <a:latin typeface="Times New Roman" pitchFamily="18" charset="0"/>
                          <a:cs typeface="Times New Roman" pitchFamily="18" charset="0"/>
                        </a:rPr>
                        <a:t>оценка</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gridSpan="2">
                  <a:txBody>
                    <a:bodyPr/>
                    <a:lstStyle/>
                    <a:p>
                      <a:pPr algn="ctr" fontAlgn="b"/>
                      <a:r>
                        <a:rPr lang="ru-RU" sz="1400" b="1" u="none" strike="noStrike" dirty="0" smtClean="0">
                          <a:effectLst/>
                          <a:latin typeface="Times New Roman" pitchFamily="18" charset="0"/>
                          <a:cs typeface="Times New Roman" pitchFamily="18" charset="0"/>
                        </a:rPr>
                        <a:t>2019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dirty="0"/>
                    </a:p>
                  </a:txBody>
                  <a:tcPr/>
                </a:tc>
                <a:tc gridSpan="2">
                  <a:txBody>
                    <a:bodyPr/>
                    <a:lstStyle/>
                    <a:p>
                      <a:pPr algn="ctr" fontAlgn="b"/>
                      <a:r>
                        <a:rPr lang="ru-RU" sz="1400" b="1" u="none" strike="noStrike" dirty="0" smtClean="0">
                          <a:effectLst/>
                          <a:latin typeface="Times New Roman" pitchFamily="18" charset="0"/>
                          <a:cs typeface="Times New Roman" pitchFamily="18" charset="0"/>
                        </a:rPr>
                        <a:t>2020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a:p>
                  </a:txBody>
                  <a:tcPr/>
                </a:tc>
                <a:tc gridSpan="2">
                  <a:txBody>
                    <a:bodyPr/>
                    <a:lstStyle/>
                    <a:p>
                      <a:pPr algn="ctr" fontAlgn="b"/>
                      <a:r>
                        <a:rPr lang="ru-RU" sz="1400" b="1" u="none" strike="noStrike" dirty="0" smtClean="0">
                          <a:effectLst/>
                          <a:latin typeface="Times New Roman" pitchFamily="18" charset="0"/>
                          <a:cs typeface="Times New Roman" pitchFamily="18" charset="0"/>
                        </a:rPr>
                        <a:t>2021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a:p>
                  </a:txBody>
                  <a:tcPr/>
                </a:tc>
              </a:tr>
              <a:tr h="1746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689554">
                <a:tc>
                  <a:txBody>
                    <a:bodyPr/>
                    <a:lstStyle/>
                    <a:p>
                      <a:pPr algn="l" fontAlgn="b"/>
                      <a:r>
                        <a:rPr lang="ru-RU" sz="1200" b="1" u="none" strike="noStrike" dirty="0" smtClean="0">
                          <a:effectLst/>
                          <a:latin typeface="Times New Roman" pitchFamily="18" charset="0"/>
                          <a:cs typeface="Times New Roman" pitchFamily="18" charset="0"/>
                        </a:rPr>
                        <a:t>Объём</a:t>
                      </a:r>
                      <a:r>
                        <a:rPr lang="ru-RU" sz="1200" b="1" u="none" strike="noStrike" baseline="0" dirty="0" smtClean="0">
                          <a:effectLst/>
                          <a:latin typeface="Times New Roman" pitchFamily="18" charset="0"/>
                          <a:cs typeface="Times New Roman" pitchFamily="18" charset="0"/>
                        </a:rPr>
                        <a:t> отгруженной продукции (работ,  услуг)</a:t>
                      </a:r>
                      <a:r>
                        <a:rPr lang="ru-RU" sz="1200" b="1" u="none" strike="noStrike" dirty="0" smtClean="0">
                          <a:effectLst/>
                          <a:latin typeface="Times New Roman" pitchFamily="18" charset="0"/>
                          <a:cs typeface="Times New Roman" pitchFamily="18" charset="0"/>
                        </a:rPr>
                        <a:t> </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млн.руб. в ценах соот.лет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2963,2</a:t>
                      </a:r>
                      <a:endParaRPr lang="ru-RU" sz="1200" b="1" i="0" u="none" strike="noStrike" dirty="0" smtClean="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i="0" u="none" strike="noStrike" dirty="0" smtClean="0">
                          <a:solidFill>
                            <a:schemeClr val="tx1"/>
                          </a:solidFill>
                          <a:effectLst/>
                          <a:latin typeface="Times New Roman" pitchFamily="18" charset="0"/>
                          <a:cs typeface="Times New Roman" pitchFamily="18" charset="0"/>
                        </a:rPr>
                        <a:t>3191,4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3163,1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3204,6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endParaRPr lang="ru-RU" sz="1200" b="1" u="none" strike="noStrike" dirty="0" smtClean="0">
                        <a:effectLst/>
                        <a:latin typeface="Times New Roman" pitchFamily="18" charset="0"/>
                        <a:cs typeface="Times New Roman" pitchFamily="18" charset="0"/>
                      </a:endParaRPr>
                    </a:p>
                    <a:p>
                      <a:pPr algn="ctr" fontAlgn="ctr"/>
                      <a:r>
                        <a:rPr lang="ru-RU" sz="1200" b="1" u="none" strike="noStrike" dirty="0" smtClean="0">
                          <a:effectLst/>
                          <a:latin typeface="Times New Roman" pitchFamily="18" charset="0"/>
                          <a:cs typeface="Times New Roman" pitchFamily="18" charset="0"/>
                        </a:rPr>
                        <a:t>3321,2</a:t>
                      </a:r>
                    </a:p>
                    <a:p>
                      <a:pPr algn="ctr" fontAlgn="ct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3384,9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3461,2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3541,5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577311">
                <a:tc>
                  <a:txBody>
                    <a:bodyPr/>
                    <a:lstStyle/>
                    <a:p>
                      <a:pPr algn="l" fontAlgn="b"/>
                      <a:r>
                        <a:rPr lang="ru-RU" sz="1200" b="1" u="none" strike="noStrike" dirty="0">
                          <a:effectLst/>
                          <a:latin typeface="Times New Roman" pitchFamily="18" charset="0"/>
                          <a:cs typeface="Times New Roman" pitchFamily="18" charset="0"/>
                        </a:rPr>
                        <a:t>Объем  валовой продукции сельского хозяйства</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 руб. в ценах соотв.лет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1550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1472,5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1516,9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1518,5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1561,2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1568,9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1605,1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1621,1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577311">
                <a:tc>
                  <a:txBody>
                    <a:bodyPr/>
                    <a:lstStyle/>
                    <a:p>
                      <a:pPr algn="l" fontAlgn="b"/>
                      <a:r>
                        <a:rPr lang="ru-RU" sz="1200" b="1" u="none" strike="noStrike" dirty="0">
                          <a:effectLst/>
                          <a:latin typeface="Times New Roman" pitchFamily="18" charset="0"/>
                          <a:cs typeface="Times New Roman" pitchFamily="18" charset="0"/>
                        </a:rPr>
                        <a:t>Фонд оплаты </a:t>
                      </a:r>
                      <a:r>
                        <a:rPr lang="ru-RU" sz="1200" b="1" u="none" strike="noStrike" dirty="0" smtClean="0">
                          <a:effectLst/>
                          <a:latin typeface="Times New Roman" pitchFamily="18" charset="0"/>
                          <a:cs typeface="Times New Roman" pitchFamily="18" charset="0"/>
                        </a:rPr>
                        <a:t>труда</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 руб. в ценах соотв.лет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1243,7</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1409,5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1547,4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1477,1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1518,6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1534,8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1608,2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1619,2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1154621">
                <a:tc>
                  <a:txBody>
                    <a:bodyPr/>
                    <a:lstStyle/>
                    <a:p>
                      <a:pPr algn="l" fontAlgn="b"/>
                      <a:r>
                        <a:rPr lang="ru-RU" sz="1200" b="1" u="none" strike="noStrike" dirty="0">
                          <a:effectLst/>
                          <a:latin typeface="Times New Roman" pitchFamily="18" charset="0"/>
                          <a:cs typeface="Times New Roman" pitchFamily="18" charset="0"/>
                        </a:rPr>
                        <a:t>Номинальная начисленная средняя заработная плата одного работника по </a:t>
                      </a:r>
                      <a:r>
                        <a:rPr lang="ru-RU" sz="1200" b="1" u="none" strike="noStrike" dirty="0" smtClean="0">
                          <a:effectLst/>
                          <a:latin typeface="Times New Roman" pitchFamily="18" charset="0"/>
                          <a:cs typeface="Times New Roman" pitchFamily="18" charset="0"/>
                        </a:rPr>
                        <a:t>крупным </a:t>
                      </a:r>
                      <a:r>
                        <a:rPr lang="ru-RU" sz="1200" b="1" u="none" strike="noStrike" dirty="0">
                          <a:effectLst/>
                          <a:latin typeface="Times New Roman" pitchFamily="18" charset="0"/>
                          <a:cs typeface="Times New Roman" pitchFamily="18" charset="0"/>
                        </a:rPr>
                        <a:t>и средним организациям ( в среднем за период)</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руб.</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23359,4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i="0" u="none" strike="noStrike" dirty="0" smtClean="0">
                          <a:solidFill>
                            <a:srgbClr val="000000"/>
                          </a:solidFill>
                          <a:effectLst/>
                          <a:latin typeface="Times New Roman" pitchFamily="18" charset="0"/>
                          <a:cs typeface="Times New Roman" pitchFamily="18" charset="0"/>
                        </a:rPr>
                        <a:t>26768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28213,5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28267</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29765,2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29878,2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31759,5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31939,8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384874">
                <a:tc>
                  <a:txBody>
                    <a:bodyPr/>
                    <a:lstStyle/>
                    <a:p>
                      <a:pPr algn="l" fontAlgn="b"/>
                      <a:r>
                        <a:rPr lang="ru-RU" sz="1200" b="1" u="none" strike="noStrike" dirty="0">
                          <a:effectLst/>
                          <a:latin typeface="Times New Roman" pitchFamily="18" charset="0"/>
                          <a:cs typeface="Times New Roman" pitchFamily="18" charset="0"/>
                        </a:rPr>
                        <a:t>Среднегодовая численность населения</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тыс.чел.</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33,609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33,550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33,483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33,315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33,449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33,215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33,416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1154621">
                <a:tc>
                  <a:txBody>
                    <a:bodyPr/>
                    <a:lstStyle/>
                    <a:p>
                      <a:pPr algn="l" fontAlgn="b"/>
                      <a:r>
                        <a:rPr lang="ru-RU" sz="1200" b="1" u="none" strike="noStrike" dirty="0">
                          <a:effectLst/>
                          <a:latin typeface="Times New Roman" pitchFamily="18" charset="0"/>
                          <a:cs typeface="Times New Roman" pitchFamily="18" charset="0"/>
                        </a:rPr>
                        <a:t>Уровень зарегистрированной безработицы от трудоспособного населения в трудоспособном возрасте</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329846">
                <a:tc>
                  <a:txBody>
                    <a:bodyPr/>
                    <a:lstStyle/>
                    <a:p>
                      <a:pPr algn="l" fontAlgn="b"/>
                      <a:r>
                        <a:rPr lang="ru-RU" sz="1200" b="1" u="none" strike="noStrike" dirty="0" smtClean="0">
                          <a:effectLst/>
                          <a:latin typeface="Times New Roman" pitchFamily="18" charset="0"/>
                          <a:cs typeface="Times New Roman" pitchFamily="18" charset="0"/>
                        </a:rPr>
                        <a:t>Ввод</a:t>
                      </a:r>
                      <a:r>
                        <a:rPr lang="ru-RU" sz="1200" b="1" u="none" strike="noStrike" baseline="0" dirty="0" smtClean="0">
                          <a:effectLst/>
                          <a:latin typeface="Times New Roman" pitchFamily="18" charset="0"/>
                          <a:cs typeface="Times New Roman" pitchFamily="18" charset="0"/>
                        </a:rPr>
                        <a:t> в действие жилых домов</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err="1" smtClean="0">
                          <a:effectLst/>
                          <a:latin typeface="Times New Roman" pitchFamily="18" charset="0"/>
                          <a:cs typeface="Times New Roman" pitchFamily="18" charset="0"/>
                        </a:rPr>
                        <a:t>Тыс.кв.м</a:t>
                      </a:r>
                      <a:r>
                        <a:rPr lang="ru-RU" sz="1000" b="1" u="none" strike="noStrike" dirty="0" smtClean="0">
                          <a:effectLst/>
                          <a:latin typeface="Times New Roman" pitchFamily="18" charset="0"/>
                          <a:cs typeface="Times New Roman" pitchFamily="18" charset="0"/>
                        </a:rPr>
                        <a:t>.</a:t>
                      </a:r>
                    </a:p>
                    <a:p>
                      <a:pPr algn="ctr" fontAlgn="b"/>
                      <a:r>
                        <a:rPr lang="ru-RU" sz="1000" b="1" u="none" strike="noStrike" dirty="0" smtClean="0">
                          <a:effectLst/>
                          <a:latin typeface="Times New Roman" pitchFamily="18" charset="0"/>
                          <a:cs typeface="Times New Roman" pitchFamily="18" charset="0"/>
                        </a:rPr>
                        <a:t>общей</a:t>
                      </a:r>
                      <a:r>
                        <a:rPr lang="ru-RU" sz="1000" b="1" u="none" strike="noStrike" baseline="0" dirty="0" smtClean="0">
                          <a:effectLst/>
                          <a:latin typeface="Times New Roman" pitchFamily="18" charset="0"/>
                          <a:cs typeface="Times New Roman" pitchFamily="18" charset="0"/>
                        </a:rPr>
                        <a:t> площади</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12,924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11,05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solidFill>
                  <a:srgbClr val="0000FF"/>
                </a:solidFill>
              </a:rPr>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solidFill>
                <a:srgbClr val="0000FF"/>
              </a:solidFill>
            </a:endParaRPr>
          </a:p>
          <a:p>
            <a:pPr algn="ctr"/>
            <a:r>
              <a:rPr lang="ru-RU" sz="2000" b="1" dirty="0">
                <a:solidFill>
                  <a:srgbClr val="0000FF"/>
                </a:solidFill>
              </a:rPr>
              <a:t>ДОХОДЫ</a:t>
            </a:r>
            <a:br>
              <a:rPr lang="ru-RU" sz="2000" b="1" dirty="0">
                <a:solidFill>
                  <a:srgbClr val="0000FF"/>
                </a:solidFill>
              </a:rPr>
            </a:br>
            <a:r>
              <a:rPr lang="ru-RU" sz="2000" b="1" dirty="0">
                <a:solidFill>
                  <a:srgbClr val="0000FF"/>
                </a:solidFill>
              </a:rPr>
              <a:t>поступающие от населения,</a:t>
            </a:r>
          </a:p>
          <a:p>
            <a:pPr algn="ctr"/>
            <a:r>
              <a:rPr lang="ru-RU" sz="2000" b="1" dirty="0">
                <a:solidFill>
                  <a:srgbClr val="0000FF"/>
                </a:solidFill>
              </a:rPr>
              <a:t>организаций средства в бюджет</a:t>
            </a:r>
          </a:p>
          <a:p>
            <a:pPr algn="ctr"/>
            <a:endParaRPr lang="ru-RU" sz="2000" b="1" dirty="0">
              <a:solidFill>
                <a:srgbClr val="0000FF"/>
              </a:solidFill>
            </a:endParaRPr>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solidFill>
                  <a:srgbClr val="0000FF"/>
                </a:solidFill>
              </a:rPr>
              <a:t>РАСХОДЫ</a:t>
            </a:r>
          </a:p>
          <a:p>
            <a:pPr algn="ctr"/>
            <a:r>
              <a:rPr lang="ru-RU" sz="2000" b="1" dirty="0">
                <a:solidFill>
                  <a:srgbClr val="0000FF"/>
                </a:solidFill>
              </a:rPr>
              <a:t>выплачиваемые из </a:t>
            </a:r>
          </a:p>
          <a:p>
            <a:pPr algn="ctr"/>
            <a:r>
              <a:rPr lang="ru-RU" sz="2000" b="1" dirty="0">
                <a:solidFill>
                  <a:srgbClr val="0000FF"/>
                </a:solidFill>
              </a:rPr>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86835003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981200" y="1066800"/>
            <a:ext cx="5181600" cy="1828800"/>
          </a:xfrm>
          <a:prstGeom prst="flowChartAlternateProcess">
            <a:avLst/>
          </a:prstGeom>
          <a:gradFill>
            <a:gsLst>
              <a:gs pos="0">
                <a:schemeClr val="bg2">
                  <a:lumMod val="75000"/>
                </a:schemeClr>
              </a:gs>
              <a:gs pos="49000">
                <a:schemeClr val="accent3">
                  <a:tint val="60000"/>
                  <a:satMod val="130000"/>
                  <a:lumMod val="100000"/>
                </a:schemeClr>
              </a:gs>
              <a:gs pos="100000">
                <a:schemeClr val="accent3">
                  <a:tint val="96000"/>
                  <a:lumMod val="108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533400" y="3505200"/>
            <a:ext cx="2667000" cy="2286000"/>
          </a:xfrm>
          <a:prstGeom prst="flowChartAlternateProcess">
            <a:avLst/>
          </a:prstGeom>
          <a:gradFill>
            <a:gsLst>
              <a:gs pos="0">
                <a:schemeClr val="bg2">
                  <a:lumMod val="75000"/>
                </a:schemeClr>
              </a:gs>
              <a:gs pos="52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r>
              <a:rPr lang="ru-RU" b="1" dirty="0">
                <a:latin typeface="Times New Roman" pitchFamily="18" charset="0"/>
                <a:cs typeface="Times New Roman" pitchFamily="18" charset="0"/>
              </a:rPr>
              <a:t>)</a:t>
            </a:r>
          </a:p>
          <a:p>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dirty="0" smtClean="0">
                <a:latin typeface="Times New Roman" pitchFamily="18" charset="0"/>
                <a:cs typeface="Times New Roman" pitchFamily="18" charset="0"/>
              </a:rPr>
              <a:t>Предоставляется </a:t>
            </a:r>
            <a:r>
              <a:rPr lang="ru-RU" dirty="0">
                <a:latin typeface="Times New Roman" pitchFamily="18" charset="0"/>
                <a:cs typeface="Times New Roman" pitchFamily="18" charset="0"/>
              </a:rPr>
              <a:t>без </a:t>
            </a:r>
            <a:r>
              <a:rPr lang="ru-RU" dirty="0" err="1" smtClean="0">
                <a:latin typeface="Times New Roman" pitchFamily="18" charset="0"/>
                <a:cs typeface="Times New Roman" pitchFamily="18" charset="0"/>
              </a:rPr>
              <a:t>опреде</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ления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конкретной цели </a:t>
            </a:r>
            <a:r>
              <a:rPr lang="ru-RU" dirty="0" smtClean="0">
                <a:latin typeface="Times New Roman" pitchFamily="18" charset="0"/>
                <a:cs typeface="Times New Roman" pitchFamily="18" charset="0"/>
              </a:rPr>
              <a:t>их </a:t>
            </a:r>
          </a:p>
          <a:p>
            <a:r>
              <a:rPr lang="ru-RU" dirty="0" smtClean="0">
                <a:latin typeface="Times New Roman" pitchFamily="18" charset="0"/>
                <a:cs typeface="Times New Roman" pitchFamily="18" charset="0"/>
              </a:rPr>
              <a:t>использования</a:t>
            </a:r>
            <a:endParaRPr lang="ru-RU"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chemeClr val="bg2">
                  <a:lumMod val="75000"/>
                </a:schemeClr>
              </a:gs>
              <a:gs pos="52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Предоставляются на фи-</a:t>
            </a:r>
          </a:p>
          <a:p>
            <a:r>
              <a:rPr lang="ru-RU" dirty="0">
                <a:latin typeface="Times New Roman" pitchFamily="18" charset="0"/>
                <a:cs typeface="Times New Roman" pitchFamily="18" charset="0"/>
              </a:rPr>
              <a:t>нансирование «передан-</a:t>
            </a:r>
          </a:p>
          <a:p>
            <a:r>
              <a:rPr lang="ru-RU" dirty="0">
                <a:latin typeface="Times New Roman" pitchFamily="18" charset="0"/>
                <a:cs typeface="Times New Roman" pitchFamily="18" charset="0"/>
              </a:rPr>
              <a:t>ных» другим публично-</a:t>
            </a:r>
          </a:p>
          <a:p>
            <a:r>
              <a:rPr lang="ru-RU" dirty="0">
                <a:latin typeface="Times New Roman" pitchFamily="18" charset="0"/>
                <a:cs typeface="Times New Roman" pitchFamily="18" charset="0"/>
              </a:rPr>
              <a:t>правовым образованиям</a:t>
            </a:r>
          </a:p>
          <a:p>
            <a:r>
              <a:rPr lang="ru-RU"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590800" cy="2286000"/>
          </a:xfrm>
          <a:prstGeom prst="flowChartAlternateProcess">
            <a:avLst/>
          </a:prstGeom>
          <a:gradFill>
            <a:gsLst>
              <a:gs pos="0">
                <a:schemeClr val="bg2">
                  <a:lumMod val="75000"/>
                </a:schemeClr>
              </a:gs>
              <a:gs pos="40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dirty="0">
                <a:latin typeface="Times New Roman" pitchFamily="18" charset="0"/>
                <a:cs typeface="Times New Roman" pitchFamily="18" charset="0"/>
              </a:rPr>
              <a:t>Предоставляются на усло-</a:t>
            </a:r>
          </a:p>
          <a:p>
            <a:r>
              <a:rPr lang="ru-RU" dirty="0">
                <a:latin typeface="Times New Roman" pitchFamily="18" charset="0"/>
                <a:cs typeface="Times New Roman" pitchFamily="18" charset="0"/>
              </a:rPr>
              <a:t>виях долевого софинанси-</a:t>
            </a:r>
          </a:p>
          <a:p>
            <a:r>
              <a:rPr lang="ru-RU" dirty="0">
                <a:latin typeface="Times New Roman" pitchFamily="18" charset="0"/>
                <a:cs typeface="Times New Roman" pitchFamily="18" charset="0"/>
              </a:rPr>
              <a:t>рования расходов других</a:t>
            </a:r>
          </a:p>
          <a:p>
            <a:r>
              <a:rPr lang="ru-RU"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068807158"/>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46928725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3751604763"/>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2056165601"/>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457200"/>
            <a:ext cx="8686800" cy="2062103"/>
          </a:xfrm>
          <a:prstGeom prst="rect">
            <a:avLst/>
          </a:prstGeom>
        </p:spPr>
        <p:txBody>
          <a:bodyPr wrap="square">
            <a:spAutoFit/>
          </a:bodyPr>
          <a:lstStyle/>
          <a:p>
            <a:pPr algn="ctr"/>
            <a:r>
              <a:rPr lang="ru-RU" sz="2800" b="1" dirty="0">
                <a:solidFill>
                  <a:srgbClr val="002060"/>
                </a:solidFill>
              </a:rPr>
              <a:t>Бюджет муниципального образования</a:t>
            </a:r>
          </a:p>
          <a:p>
            <a:pPr algn="ctr"/>
            <a:r>
              <a:rPr lang="ru-RU" sz="2800" b="1" dirty="0">
                <a:solidFill>
                  <a:srgbClr val="002060"/>
                </a:solidFill>
              </a:rPr>
              <a:t>«</a:t>
            </a:r>
            <a:r>
              <a:rPr lang="ru-RU" sz="2800" b="1" dirty="0" err="1">
                <a:solidFill>
                  <a:srgbClr val="002060"/>
                </a:solidFill>
              </a:rPr>
              <a:t>Малопургинский</a:t>
            </a:r>
            <a:r>
              <a:rPr lang="ru-RU" sz="2800" b="1" dirty="0">
                <a:solidFill>
                  <a:srgbClr val="002060"/>
                </a:solidFill>
              </a:rPr>
              <a:t> район</a:t>
            </a:r>
            <a:r>
              <a:rPr lang="ru-RU" sz="2800" b="1" dirty="0" smtClean="0">
                <a:solidFill>
                  <a:srgbClr val="002060"/>
                </a:solidFill>
              </a:rPr>
              <a:t>»</a:t>
            </a:r>
            <a:endParaRPr lang="ru-RU" sz="2800" b="1" dirty="0">
              <a:solidFill>
                <a:srgbClr val="002060"/>
              </a:solidFill>
            </a:endParaRPr>
          </a:p>
          <a:p>
            <a:pPr algn="ctr"/>
            <a:r>
              <a:rPr lang="ru-RU" sz="1800" b="1" dirty="0">
                <a:solidFill>
                  <a:srgbClr val="002060"/>
                </a:solidFill>
              </a:rPr>
              <a:t>утвержден решением Совета депутатов муниципального образования</a:t>
            </a:r>
          </a:p>
          <a:p>
            <a:pPr algn="ctr"/>
            <a:r>
              <a:rPr lang="ru-RU" sz="1800" b="1" dirty="0">
                <a:solidFill>
                  <a:srgbClr val="002060"/>
                </a:solidFill>
              </a:rPr>
              <a:t>«</a:t>
            </a:r>
            <a:r>
              <a:rPr lang="ru-RU" sz="1800" b="1" dirty="0" err="1">
                <a:solidFill>
                  <a:srgbClr val="002060"/>
                </a:solidFill>
              </a:rPr>
              <a:t>Малопургинский</a:t>
            </a:r>
            <a:r>
              <a:rPr lang="ru-RU" sz="1800" b="1" dirty="0">
                <a:solidFill>
                  <a:srgbClr val="002060"/>
                </a:solidFill>
              </a:rPr>
              <a:t> район» от </a:t>
            </a:r>
            <a:r>
              <a:rPr lang="ru-RU" sz="1800" b="1" dirty="0" smtClean="0">
                <a:solidFill>
                  <a:srgbClr val="002060"/>
                </a:solidFill>
              </a:rPr>
              <a:t>13 </a:t>
            </a:r>
            <a:r>
              <a:rPr lang="ru-RU" sz="1800" b="1" dirty="0">
                <a:solidFill>
                  <a:srgbClr val="002060"/>
                </a:solidFill>
              </a:rPr>
              <a:t>декабря </a:t>
            </a:r>
            <a:r>
              <a:rPr lang="ru-RU" sz="1800" b="1" dirty="0" smtClean="0">
                <a:solidFill>
                  <a:srgbClr val="002060"/>
                </a:solidFill>
              </a:rPr>
              <a:t>2018  </a:t>
            </a:r>
            <a:r>
              <a:rPr lang="ru-RU" sz="1800" b="1" dirty="0">
                <a:solidFill>
                  <a:srgbClr val="002060"/>
                </a:solidFill>
              </a:rPr>
              <a:t>года </a:t>
            </a:r>
            <a:r>
              <a:rPr lang="ru-RU" sz="1800" b="1" dirty="0" smtClean="0">
                <a:solidFill>
                  <a:srgbClr val="002060"/>
                </a:solidFill>
              </a:rPr>
              <a:t>№ 20-5-182 «</a:t>
            </a:r>
            <a:r>
              <a:rPr lang="ru-RU" sz="1800" b="1" dirty="0">
                <a:solidFill>
                  <a:srgbClr val="002060"/>
                </a:solidFill>
              </a:rPr>
              <a:t>О бюджете муниципального образования «</a:t>
            </a:r>
            <a:r>
              <a:rPr lang="ru-RU" sz="1800" b="1" dirty="0" err="1">
                <a:solidFill>
                  <a:srgbClr val="002060"/>
                </a:solidFill>
              </a:rPr>
              <a:t>Малопургинский</a:t>
            </a:r>
            <a:r>
              <a:rPr lang="ru-RU" sz="1800" b="1" dirty="0">
                <a:solidFill>
                  <a:srgbClr val="002060"/>
                </a:solidFill>
              </a:rPr>
              <a:t> район»</a:t>
            </a:r>
          </a:p>
          <a:p>
            <a:pPr algn="ctr"/>
            <a:r>
              <a:rPr lang="ru-RU" sz="1800" b="1" dirty="0">
                <a:solidFill>
                  <a:srgbClr val="002060"/>
                </a:solidFill>
              </a:rPr>
              <a:t>на </a:t>
            </a:r>
            <a:r>
              <a:rPr lang="ru-RU" sz="1800" b="1" dirty="0" smtClean="0">
                <a:solidFill>
                  <a:srgbClr val="002060"/>
                </a:solidFill>
              </a:rPr>
              <a:t>2019 </a:t>
            </a:r>
            <a:r>
              <a:rPr lang="ru-RU" sz="1800" b="1" dirty="0">
                <a:solidFill>
                  <a:srgbClr val="002060"/>
                </a:solidFill>
              </a:rPr>
              <a:t>год и на плановый период </a:t>
            </a:r>
            <a:r>
              <a:rPr lang="ru-RU" sz="1800" b="1" dirty="0" smtClean="0">
                <a:solidFill>
                  <a:srgbClr val="002060"/>
                </a:solidFill>
              </a:rPr>
              <a:t>2020 </a:t>
            </a:r>
            <a:r>
              <a:rPr lang="ru-RU" sz="1800" b="1" dirty="0">
                <a:solidFill>
                  <a:srgbClr val="002060"/>
                </a:solidFill>
              </a:rPr>
              <a:t>и </a:t>
            </a:r>
            <a:r>
              <a:rPr lang="ru-RU" sz="1800" b="1" dirty="0" smtClean="0">
                <a:solidFill>
                  <a:srgbClr val="002060"/>
                </a:solidFill>
              </a:rPr>
              <a:t>2021 </a:t>
            </a:r>
            <a:r>
              <a:rPr lang="ru-RU" sz="1800" b="1" dirty="0">
                <a:solidFill>
                  <a:srgbClr val="002060"/>
                </a:solidFill>
              </a:rPr>
              <a:t>годов»</a:t>
            </a:r>
          </a:p>
        </p:txBody>
      </p:sp>
      <p:sp>
        <p:nvSpPr>
          <p:cNvPr id="3" name="Скругленный прямоугольник 2"/>
          <p:cNvSpPr/>
          <p:nvPr/>
        </p:nvSpPr>
        <p:spPr>
          <a:xfrm>
            <a:off x="737642" y="3048000"/>
            <a:ext cx="7774632" cy="2057400"/>
          </a:xfrm>
          <a:prstGeom prst="roundRect">
            <a:avLst/>
          </a:prstGeom>
          <a:gradFill>
            <a:gsLst>
              <a:gs pos="2000">
                <a:schemeClr val="accent6">
                  <a:lumMod val="75000"/>
                </a:schemeClr>
              </a:gs>
              <a:gs pos="14000">
                <a:srgbClr val="C5B3F7"/>
              </a:gs>
              <a:gs pos="70000">
                <a:schemeClr val="bg1"/>
              </a:gs>
              <a:gs pos="100000">
                <a:schemeClr val="accent1"/>
              </a:gs>
            </a:gsLst>
            <a:lin ang="16200000" scaled="1"/>
          </a:gradFill>
          <a:ln>
            <a:solidFill>
              <a:srgbClr val="002060"/>
            </a:solidFill>
          </a:ln>
          <a:effectLst>
            <a:glow rad="101600">
              <a:schemeClr val="accent3">
                <a:satMod val="175000"/>
                <a:alpha val="40000"/>
              </a:schemeClr>
            </a:glow>
            <a:innerShdw blurRad="114300">
              <a:prstClr val="black"/>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Times New Roman" pitchFamily="18" charset="0"/>
                <a:cs typeface="Times New Roman" pitchFamily="18" charset="0"/>
              </a:rPr>
              <a:t>Публичные слушания по проекту бюджета муниципального образования «Малопургинский район» на 2019 год и на плановый период 2020 и 2021 год проведены </a:t>
            </a:r>
          </a:p>
          <a:p>
            <a:pPr algn="ctr"/>
            <a:r>
              <a:rPr lang="ru-RU" sz="2000" b="1" dirty="0" smtClean="0">
                <a:solidFill>
                  <a:srgbClr val="002060"/>
                </a:solidFill>
                <a:latin typeface="Times New Roman" pitchFamily="18" charset="0"/>
                <a:cs typeface="Times New Roman" pitchFamily="18" charset="0"/>
              </a:rPr>
              <a:t>3 декабря 2018 года.</a:t>
            </a:r>
          </a:p>
        </p:txBody>
      </p:sp>
    </p:spTree>
    <p:extLst>
      <p:ext uri="{BB962C8B-B14F-4D97-AF65-F5344CB8AC3E}">
        <p14:creationId xmlns:p14="http://schemas.microsoft.com/office/powerpoint/2010/main" val="2269628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650235962"/>
              </p:ext>
            </p:extLst>
          </p:nvPr>
        </p:nvGraphicFramePr>
        <p:xfrm>
          <a:off x="228600" y="1143000"/>
          <a:ext cx="8686799" cy="5486399"/>
        </p:xfrm>
        <a:graphic>
          <a:graphicData uri="http://schemas.openxmlformats.org/drawingml/2006/table">
            <a:tbl>
              <a:tblPr firstRow="1" bandRow="1">
                <a:effectLst>
                  <a:outerShdw blurRad="50800" dist="50800" dir="5400000" algn="ctr" rotWithShape="0">
                    <a:srgbClr val="000000">
                      <a:alpha val="46000"/>
                    </a:srgbClr>
                  </a:outerShdw>
                </a:effectLst>
                <a:tableStyleId>{616DA210-FB5B-4158-B5E0-FEB733F419BA}</a:tableStyleId>
              </a:tblPr>
              <a:tblGrid>
                <a:gridCol w="856107"/>
                <a:gridCol w="3051125"/>
                <a:gridCol w="1517657"/>
                <a:gridCol w="1517657"/>
                <a:gridCol w="1744253"/>
              </a:tblGrid>
              <a:tr h="790663">
                <a:tc>
                  <a:txBody>
                    <a:bodyPr/>
                    <a:lstStyle/>
                    <a:p>
                      <a:pPr algn="ct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Показатель</a:t>
                      </a:r>
                      <a:endParaRPr lang="ru-RU"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2019 год (тыс. руб.)</a:t>
                      </a:r>
                      <a:endParaRPr lang="ru-RU"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2020 год (тыс. руб.)</a:t>
                      </a:r>
                      <a:endParaRPr lang="ru-RU"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2021 год (тыс. руб.)</a:t>
                      </a:r>
                      <a:endParaRPr lang="ru-RU"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415433">
                <a:tc>
                  <a:txBody>
                    <a:bodyPr/>
                    <a:lstStyle/>
                    <a:p>
                      <a:pPr algn="ctr"/>
                      <a:r>
                        <a:rPr lang="ru-RU" b="1" dirty="0" smtClean="0">
                          <a:latin typeface="Times New Roman" pitchFamily="18" charset="0"/>
                          <a:cs typeface="Times New Roman" pitchFamily="18" charset="0"/>
                        </a:rPr>
                        <a:t>1</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Общий</a:t>
                      </a:r>
                      <a:r>
                        <a:rPr lang="ru-RU" b="1" baseline="0" dirty="0" smtClean="0">
                          <a:latin typeface="Times New Roman" pitchFamily="18" charset="0"/>
                          <a:cs typeface="Times New Roman" pitchFamily="18" charset="0"/>
                        </a:rPr>
                        <a:t> объем доходов</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823 942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832 832,7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842 164,1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402032">
                <a:tc>
                  <a:txBody>
                    <a:bodyPr/>
                    <a:lstStyle/>
                    <a:p>
                      <a:pPr algn="ctr"/>
                      <a:r>
                        <a:rPr lang="ru-RU" b="1" dirty="0" smtClean="0">
                          <a:latin typeface="Times New Roman" pitchFamily="18" charset="0"/>
                          <a:cs typeface="Times New Roman" pitchFamily="18" charset="0"/>
                        </a:rPr>
                        <a:t>2</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Общий объем расходов</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830 165,1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832 832,7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842 164,1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1543804">
                <a:tc>
                  <a:txBody>
                    <a:bodyPr/>
                    <a:lstStyle/>
                    <a:p>
                      <a:pPr algn="ctr"/>
                      <a:r>
                        <a:rPr lang="ru-RU" b="1" dirty="0" smtClean="0">
                          <a:latin typeface="Times New Roman" pitchFamily="18" charset="0"/>
                          <a:cs typeface="Times New Roman" pitchFamily="18" charset="0"/>
                        </a:rPr>
                        <a:t>3</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Верхний</a:t>
                      </a:r>
                      <a:r>
                        <a:rPr lang="ru-RU"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54 340,8 </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54 340,8</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a:t>
                      </a:r>
                      <a:r>
                        <a:rPr lang="ru-RU" b="1" baseline="0" dirty="0" smtClean="0">
                          <a:latin typeface="Times New Roman" pitchFamily="18" charset="0"/>
                          <a:cs typeface="Times New Roman" pitchFamily="18" charset="0"/>
                        </a:rPr>
                        <a:t> 340 ,8</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1543804">
                <a:tc>
                  <a:txBody>
                    <a:bodyPr/>
                    <a:lstStyle/>
                    <a:p>
                      <a:pPr algn="ctr"/>
                      <a:r>
                        <a:rPr lang="ru-RU" b="1" dirty="0" smtClean="0">
                          <a:latin typeface="Times New Roman" pitchFamily="18" charset="0"/>
                          <a:cs typeface="Times New Roman" pitchFamily="18" charset="0"/>
                        </a:rPr>
                        <a:t>4</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Предельный объем муниципального долга муниципального образования «Малопургинский</a:t>
                      </a:r>
                      <a:r>
                        <a:rPr lang="ru-RU" b="1" baseline="0" dirty="0" smtClean="0">
                          <a:latin typeface="Times New Roman" pitchFamily="18" charset="0"/>
                          <a:cs typeface="Times New Roman" pitchFamily="18" charset="0"/>
                        </a:rPr>
                        <a:t> район»</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96</a:t>
                      </a:r>
                      <a:r>
                        <a:rPr lang="ru-RU" b="1" baseline="0" dirty="0" smtClean="0">
                          <a:latin typeface="Times New Roman" pitchFamily="18" charset="0"/>
                          <a:cs typeface="Times New Roman" pitchFamily="18" charset="0"/>
                        </a:rPr>
                        <a:t> 325,7</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105</a:t>
                      </a:r>
                      <a:r>
                        <a:rPr lang="ru-RU" b="1" baseline="0" dirty="0" smtClean="0">
                          <a:latin typeface="Times New Roman" pitchFamily="18" charset="0"/>
                          <a:cs typeface="Times New Roman" pitchFamily="18" charset="0"/>
                        </a:rPr>
                        <a:t> 121,8</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106</a:t>
                      </a:r>
                      <a:r>
                        <a:rPr lang="ru-RU" b="1" baseline="0" dirty="0" smtClean="0">
                          <a:latin typeface="Times New Roman" pitchFamily="18" charset="0"/>
                          <a:cs typeface="Times New Roman" pitchFamily="18" charset="0"/>
                        </a:rPr>
                        <a:t> 308,4</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790663">
                <a:tc>
                  <a:txBody>
                    <a:bodyPr/>
                    <a:lstStyle/>
                    <a:p>
                      <a:pPr algn="ctr"/>
                      <a:r>
                        <a:rPr lang="ru-RU" b="1" dirty="0" smtClean="0">
                          <a:latin typeface="Times New Roman" pitchFamily="18" charset="0"/>
                          <a:cs typeface="Times New Roman" pitchFamily="18" charset="0"/>
                        </a:rPr>
                        <a:t>5</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ДЕФИЦИТ (-)/</a:t>
                      </a:r>
                    </a:p>
                    <a:p>
                      <a:pPr algn="l"/>
                      <a:r>
                        <a:rPr lang="ru-RU" b="1" dirty="0" smtClean="0">
                          <a:latin typeface="Times New Roman" pitchFamily="18" charset="0"/>
                          <a:cs typeface="Times New Roman" pitchFamily="18" charset="0"/>
                        </a:rPr>
                        <a:t>ПРОФИЦИТ (+)</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-6 223,1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0,0</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0,0</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bl>
          </a:graphicData>
        </a:graphic>
      </p:graphicFrame>
      <p:sp>
        <p:nvSpPr>
          <p:cNvPr id="2" name="Заголовок 1"/>
          <p:cNvSpPr>
            <a:spLocks noGrp="1"/>
          </p:cNvSpPr>
          <p:nvPr>
            <p:ph type="title"/>
          </p:nvPr>
        </p:nvSpPr>
        <p:spPr>
          <a:xfrm>
            <a:off x="533400" y="228600"/>
            <a:ext cx="82296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2019 год и на плановый период 2020 и 2021 годов</a:t>
            </a:r>
            <a:br>
              <a:rPr lang="ru-RU" sz="2400" b="1" dirty="0" smtClean="0">
                <a:solidFill>
                  <a:schemeClr val="tx1"/>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209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01.01.2018 г. 33558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930191686"/>
              </p:ext>
            </p:extLst>
          </p:nvPr>
        </p:nvGraphicFramePr>
        <p:xfrm>
          <a:off x="2286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304800" y="228600"/>
            <a:ext cx="8839200" cy="1066800"/>
          </a:xfrm>
          <a:noFill/>
          <a:scene3d>
            <a:camera prst="orthographicFront"/>
            <a:lightRig rig="threePt" dir="t"/>
          </a:scene3d>
          <a:sp3d>
            <a:bevelT/>
          </a:sp3d>
        </p:spPr>
        <p:txBody>
          <a:bodyPr>
            <a:normAutofit fontScale="90000"/>
          </a:bodyPr>
          <a:lstStyle/>
          <a:p>
            <a:pP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«Малопургинский район» за 2012-2021 годы</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2019-2021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4059945079"/>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1192943263"/>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309356249"/>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8382000" cy="1292225"/>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2018 - 2021 годах</a:t>
            </a:r>
            <a:endParaRPr lang="ru-RU" sz="24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903927822"/>
              </p:ext>
            </p:extLst>
          </p:nvPr>
        </p:nvGraphicFramePr>
        <p:xfrm>
          <a:off x="152400" y="1330363"/>
          <a:ext cx="8763000" cy="5451436"/>
        </p:xfrm>
        <a:graphic>
          <a:graphicData uri="http://schemas.openxmlformats.org/drawingml/2006/table">
            <a:tbl>
              <a:tblPr>
                <a:tableStyleId>{616DA210-FB5B-4158-B5E0-FEB733F419BA}</a:tableStyleId>
              </a:tblPr>
              <a:tblGrid>
                <a:gridCol w="2671093"/>
                <a:gridCol w="889491"/>
                <a:gridCol w="819578"/>
                <a:gridCol w="729223"/>
                <a:gridCol w="750929"/>
                <a:gridCol w="734676"/>
                <a:gridCol w="821810"/>
                <a:gridCol w="709864"/>
                <a:gridCol w="636336"/>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746">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noFill/>
                  </a:tcPr>
                </a:tc>
                <a:tc gridSpan="2">
                  <a:txBody>
                    <a:bodyPr/>
                    <a:lstStyle/>
                    <a:p>
                      <a:pPr algn="ctr" fontAlgn="ctr"/>
                      <a:r>
                        <a:rPr lang="ru-RU" sz="1200" b="1" u="none" strike="noStrike" dirty="0" smtClean="0">
                          <a:effectLst/>
                          <a:latin typeface="Times New Roman" pitchFamily="18" charset="0"/>
                          <a:cs typeface="Times New Roman" pitchFamily="18" charset="0"/>
                        </a:rPr>
                        <a:t>2018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2019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200 375,1</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209 388,0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218</a:t>
                      </a:r>
                      <a:r>
                        <a:rPr lang="ru-RU" sz="1100" b="1" u="none" strike="noStrike" baseline="0" dirty="0" smtClean="0">
                          <a:effectLst/>
                          <a:latin typeface="Times New Roman" pitchFamily="18" charset="0"/>
                          <a:cs typeface="Times New Roman" pitchFamily="18" charset="0"/>
                        </a:rPr>
                        <a:t> 742,0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227</a:t>
                      </a:r>
                      <a:r>
                        <a:rPr lang="ru-RU" sz="1100" b="1" i="0" u="none" strike="noStrike" baseline="0" dirty="0" smtClean="0">
                          <a:effectLst/>
                          <a:latin typeface="Times New Roman" pitchFamily="18" charset="0"/>
                          <a:cs typeface="Times New Roman" pitchFamily="18" charset="0"/>
                        </a:rPr>
                        <a:t> 969</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187 105,0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93,4</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199 226,0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95,1</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207 887,0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217</a:t>
                      </a:r>
                      <a:r>
                        <a:rPr lang="ru-RU" sz="1100" b="1" u="none" strike="noStrike" baseline="0" dirty="0" smtClean="0">
                          <a:effectLst/>
                          <a:latin typeface="Times New Roman" pitchFamily="18" charset="0"/>
                          <a:cs typeface="Times New Roman" pitchFamily="18" charset="0"/>
                        </a:rPr>
                        <a:t> 347,</a:t>
                      </a:r>
                      <a:r>
                        <a:rPr lang="ru-RU" sz="1100" b="1" u="none" strike="noStrike" dirty="0" smtClean="0">
                          <a:effectLst/>
                          <a:latin typeface="Times New Roman" pitchFamily="18" charset="0"/>
                          <a:cs typeface="Times New Roman" pitchFamily="18" charset="0"/>
                        </a:rPr>
                        <a:t>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95,3</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156 740,0</a:t>
                      </a:r>
                      <a:endParaRPr lang="ru-RU" sz="1100" b="0" i="0" u="none" strike="noStrike" baseline="0" dirty="0" smtClean="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167 416,0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174</a:t>
                      </a:r>
                      <a:r>
                        <a:rPr lang="ru-RU" sz="1100" b="0" i="0" u="none" strike="noStrike" baseline="0" dirty="0" smtClean="0">
                          <a:solidFill>
                            <a:schemeClr val="tx1"/>
                          </a:solidFill>
                          <a:effectLst/>
                          <a:latin typeface="Times New Roman" pitchFamily="18" charset="0"/>
                          <a:cs typeface="Times New Roman" pitchFamily="18" charset="0"/>
                        </a:rPr>
                        <a:t> 828,0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183</a:t>
                      </a:r>
                      <a:r>
                        <a:rPr lang="ru-RU" sz="1100" b="0" i="0" u="none" strike="noStrike" baseline="0" dirty="0" smtClean="0">
                          <a:solidFill>
                            <a:schemeClr val="tx1"/>
                          </a:solidFill>
                          <a:effectLst/>
                          <a:latin typeface="Times New Roman" pitchFamily="18" charset="0"/>
                          <a:cs typeface="Times New Roman" pitchFamily="18" charset="0"/>
                        </a:rPr>
                        <a:t> 566,0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80,5</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13</a:t>
                      </a:r>
                      <a:r>
                        <a:rPr lang="ru-RU" sz="1100" b="0" i="0" u="none" strike="noStrike" baseline="0" dirty="0" smtClean="0">
                          <a:effectLst/>
                          <a:latin typeface="Times New Roman" pitchFamily="18" charset="0"/>
                          <a:cs typeface="Times New Roman" pitchFamily="18" charset="0"/>
                        </a:rPr>
                        <a:t> 082,0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6,5</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14</a:t>
                      </a:r>
                      <a:r>
                        <a:rPr lang="ru-RU" sz="1100" b="0" u="none" strike="noStrike" baseline="0" dirty="0" smtClean="0">
                          <a:effectLst/>
                          <a:latin typeface="Times New Roman" pitchFamily="18" charset="0"/>
                          <a:cs typeface="Times New Roman" pitchFamily="18" charset="0"/>
                        </a:rPr>
                        <a:t> 440,0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6,9</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14</a:t>
                      </a:r>
                      <a:r>
                        <a:rPr lang="ru-RU" sz="1100" b="0" u="none" strike="noStrike" baseline="0" dirty="0" smtClean="0">
                          <a:effectLst/>
                          <a:latin typeface="Times New Roman" pitchFamily="18" charset="0"/>
                          <a:cs typeface="Times New Roman" pitchFamily="18" charset="0"/>
                        </a:rPr>
                        <a:t> 995,0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6,9</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14</a:t>
                      </a:r>
                      <a:r>
                        <a:rPr lang="ru-RU" sz="1100" b="0" i="0" u="none" strike="noStrike" baseline="0" dirty="0" smtClean="0">
                          <a:solidFill>
                            <a:schemeClr val="tx1"/>
                          </a:solidFill>
                          <a:effectLst/>
                          <a:latin typeface="Times New Roman" pitchFamily="18" charset="0"/>
                          <a:cs typeface="Times New Roman" pitchFamily="18" charset="0"/>
                        </a:rPr>
                        <a:t> 995,0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6,6</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047,0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a:t>
                      </a:r>
                      <a:r>
                        <a:rPr lang="ru-RU" sz="1100" b="0" i="0" u="none" strike="noStrike" baseline="0" dirty="0" smtClean="0">
                          <a:effectLst/>
                          <a:latin typeface="Times New Roman" pitchFamily="18" charset="0"/>
                          <a:cs typeface="Times New Roman" pitchFamily="18" charset="0"/>
                        </a:rPr>
                        <a:t> 045,0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646,0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a:t>
                      </a:r>
                      <a:r>
                        <a:rPr lang="ru-RU" sz="1100" b="0" i="0" u="none" strike="noStrike" baseline="0" dirty="0" smtClean="0">
                          <a:effectLst/>
                          <a:latin typeface="Times New Roman" pitchFamily="18" charset="0"/>
                          <a:cs typeface="Times New Roman" pitchFamily="18" charset="0"/>
                        </a:rPr>
                        <a:t> 271,0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7,1</a:t>
                      </a:r>
                      <a:endParaRPr lang="ru-RU" sz="1100" b="0" i="0" u="none" strike="noStrike" dirty="0">
                        <a:effectLst/>
                        <a:latin typeface="Times New Roman" pitchFamily="18" charset="0"/>
                        <a:cs typeface="Times New Roman" pitchFamily="18" charset="0"/>
                      </a:endParaRPr>
                    </a:p>
                  </a:txBody>
                  <a:tcPr marL="0" marR="0" marT="0" marB="0" anchor="b">
                    <a:no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 2 215,0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2 304,0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2 396,0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2 492,0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a:t>
                      </a:r>
                      <a:r>
                        <a:rPr lang="ru-RU" sz="1100" b="1" u="none" strike="noStrike" baseline="0" dirty="0" smtClean="0">
                          <a:effectLst/>
                          <a:latin typeface="Times New Roman" pitchFamily="18" charset="0"/>
                          <a:cs typeface="Times New Roman" pitchFamily="18" charset="0"/>
                        </a:rPr>
                        <a:t> 270,1</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6,6</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10 162,0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4,9</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10 855,0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10 622,0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4,7</a:t>
                      </a:r>
                      <a:endParaRPr lang="ru-RU" sz="1100" b="1" i="0" u="none" strike="noStrike" dirty="0">
                        <a:effectLst/>
                        <a:latin typeface="Times New Roman" pitchFamily="18" charset="0"/>
                        <a:cs typeface="Times New Roman" pitchFamily="18" charset="0"/>
                      </a:endParaRPr>
                    </a:p>
                  </a:txBody>
                  <a:tcPr marL="0" marR="0" marT="0" marB="0" anchor="b">
                    <a:no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8 389,60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6 498,0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3,1</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a:t>
                      </a:r>
                      <a:r>
                        <a:rPr lang="ru-RU" sz="1100" b="0" i="0" u="none" strike="noStrike" baseline="0" dirty="0" smtClean="0">
                          <a:effectLst/>
                          <a:latin typeface="Times New Roman" pitchFamily="18" charset="0"/>
                          <a:cs typeface="Times New Roman" pitchFamily="18" charset="0"/>
                        </a:rPr>
                        <a:t> 498,0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6 498,0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2,8</a:t>
                      </a:r>
                      <a:endParaRPr lang="ru-RU" sz="1100" b="0" i="0" u="none" strike="noStrike" dirty="0">
                        <a:effectLst/>
                        <a:latin typeface="Times New Roman" pitchFamily="18" charset="0"/>
                        <a:cs typeface="Times New Roman" pitchFamily="18" charset="0"/>
                      </a:endParaRPr>
                    </a:p>
                  </a:txBody>
                  <a:tcPr marL="0" marR="0" marT="0" marB="0" anchor="b">
                    <a:no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363,0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376,0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478,0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550,0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no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248,7</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2 100 0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900,0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1 400,0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2069,8</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2 288,0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a:t>
                      </a:r>
                      <a:r>
                        <a:rPr lang="ru-RU" sz="1100" b="0" i="0" u="none" strike="noStrike" baseline="0" dirty="0" smtClean="0">
                          <a:effectLst/>
                          <a:latin typeface="Times New Roman" pitchFamily="18" charset="0"/>
                          <a:cs typeface="Times New Roman" pitchFamily="18" charset="0"/>
                        </a:rPr>
                        <a:t> 379,0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2 474,0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11445105"/>
              </p:ext>
            </p:extLst>
          </p:nvPr>
        </p:nvGraphicFramePr>
        <p:xfrm>
          <a:off x="228600" y="1142999"/>
          <a:ext cx="8686799" cy="5414443"/>
        </p:xfrm>
        <a:graphic>
          <a:graphicData uri="http://schemas.openxmlformats.org/drawingml/2006/table">
            <a:tbl>
              <a:tblPr firstRow="1" bandRow="1">
                <a:tableStyleId>{5940675A-B579-460E-94D1-54222C63F5DA}</a:tableStyleId>
              </a:tblPr>
              <a:tblGrid>
                <a:gridCol w="2435553"/>
                <a:gridCol w="1055406"/>
                <a:gridCol w="1004841"/>
                <a:gridCol w="1105969"/>
                <a:gridCol w="974220"/>
                <a:gridCol w="974220"/>
                <a:gridCol w="1136590"/>
              </a:tblGrid>
              <a:tr h="392996">
                <a:tc rowSpan="2">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Наименование трансферта</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gridSpan="2">
                  <a:txBody>
                    <a:bodyPr/>
                    <a:lstStyle/>
                    <a:p>
                      <a:pPr algn="ctr"/>
                      <a:r>
                        <a:rPr lang="ru-RU" b="1" dirty="0" smtClean="0">
                          <a:latin typeface="Times New Roman" pitchFamily="18" charset="0"/>
                          <a:cs typeface="Times New Roman" pitchFamily="18" charset="0"/>
                        </a:rPr>
                        <a:t>2019</a:t>
                      </a:r>
                      <a:r>
                        <a:rPr lang="ru-RU" b="1" baseline="0" dirty="0" smtClean="0">
                          <a:latin typeface="Times New Roman" pitchFamily="18" charset="0"/>
                          <a:cs typeface="Times New Roman" pitchFamily="18" charset="0"/>
                        </a:rPr>
                        <a:t>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c gridSpan="2">
                  <a:txBody>
                    <a:bodyPr/>
                    <a:lstStyle/>
                    <a:p>
                      <a:pPr algn="ctr"/>
                      <a:r>
                        <a:rPr lang="ru-RU" b="1" dirty="0" smtClean="0">
                          <a:latin typeface="Times New Roman" pitchFamily="18" charset="0"/>
                          <a:cs typeface="Times New Roman" pitchFamily="18" charset="0"/>
                        </a:rPr>
                        <a:t>2020год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solidFill>
                      <a:schemeClr val="accent5">
                        <a:lumMod val="75000"/>
                      </a:schemeClr>
                    </a:solidFill>
                  </a:tcPr>
                </a:tc>
                <a:tc gridSpan="2">
                  <a:txBody>
                    <a:bodyPr/>
                    <a:lstStyle/>
                    <a:p>
                      <a:pPr algn="ctr"/>
                      <a:r>
                        <a:rPr lang="ru-RU" b="1" dirty="0" smtClean="0">
                          <a:latin typeface="Times New Roman" pitchFamily="18" charset="0"/>
                          <a:cs typeface="Times New Roman" pitchFamily="18" charset="0"/>
                        </a:rPr>
                        <a:t>2021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r>
              <a:tr h="902405">
                <a:tc vMerge="1">
                  <a:txBody>
                    <a:bodyPr/>
                    <a:lstStyle/>
                    <a:p>
                      <a:endParaRPr lang="ru-RU" dirty="0"/>
                    </a:p>
                  </a:txBody>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r>
              <a:tr h="517446">
                <a:tc>
                  <a:txBody>
                    <a:bodyPr/>
                    <a:lstStyle/>
                    <a:p>
                      <a:pPr>
                        <a:lnSpc>
                          <a:spcPct val="80000"/>
                        </a:lnSpc>
                      </a:pPr>
                      <a:r>
                        <a:rPr lang="ru-RU" sz="1400" b="1" dirty="0" smtClean="0">
                          <a:latin typeface="Times New Roman" pitchFamily="18" charset="0"/>
                          <a:cs typeface="Times New Roman"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599 199,1</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97,9</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597 302,7</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97,9</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597 190,3</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97,9</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Дотации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24,3</a:t>
                      </a: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24,5</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24,5</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Субсидии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566858">
                <a:tc>
                  <a:txBody>
                    <a:bodyPr/>
                    <a:lstStyle/>
                    <a:p>
                      <a:pPr>
                        <a:lnSpc>
                          <a:spcPct val="90000"/>
                        </a:lnSpc>
                      </a:pPr>
                      <a:r>
                        <a:rPr lang="ru-RU" sz="1400" dirty="0" smtClean="0">
                          <a:latin typeface="Times New Roman" pitchFamily="18" charset="0"/>
                          <a:cs typeface="Times New Roman" pitchFamily="18" charset="0"/>
                        </a:rPr>
                        <a:t>Субвенции, всего </a:t>
                      </a:r>
                    </a:p>
                    <a:p>
                      <a:pPr>
                        <a:lnSpc>
                          <a:spcPct val="90000"/>
                        </a:lnSpc>
                      </a:pPr>
                      <a:r>
                        <a:rPr lang="ru-RU" sz="1400" dirty="0" smtClean="0">
                          <a:latin typeface="Times New Roman" pitchFamily="18" charset="0"/>
                          <a:cs typeface="Times New Roman" pitchFamily="18" charset="0"/>
                        </a:rPr>
                        <a:t>в том числе</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449 481,3</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447 584,7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447 472,3</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717218">
                <a:tc>
                  <a:txBody>
                    <a:bodyPr/>
                    <a:lstStyle/>
                    <a:p>
                      <a:pPr>
                        <a:lnSpc>
                          <a:spcPct val="90000"/>
                        </a:lnSpc>
                      </a:pPr>
                      <a:r>
                        <a:rPr lang="ru-RU" sz="1400" dirty="0" smtClean="0">
                          <a:latin typeface="Times New Roman" pitchFamily="18" charset="0"/>
                          <a:cs typeface="Times New Roman" pitchFamily="18" charset="0"/>
                        </a:rPr>
                        <a:t>Субвенции на выполнение передаваемых</a:t>
                      </a:r>
                      <a:r>
                        <a:rPr lang="ru-RU" sz="1400" baseline="0" dirty="0" smtClean="0">
                          <a:latin typeface="Times New Roman" pitchFamily="18" charset="0"/>
                          <a:cs typeface="Times New Roman" pitchFamily="18" charset="0"/>
                        </a:rPr>
                        <a:t> полномочий</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422 872,1</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69,1</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421 759,0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69,1</a:t>
                      </a:r>
                      <a:endParaRPr lang="ru-RU" sz="1400" b="0" dirty="0" smtClean="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421 759,0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69,1</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801420">
                <a:tc>
                  <a:txBody>
                    <a:bodyPr/>
                    <a:lstStyle/>
                    <a:p>
                      <a:pPr>
                        <a:lnSpc>
                          <a:spcPct val="90000"/>
                        </a:lnSpc>
                      </a:pPr>
                      <a:r>
                        <a:rPr lang="ru-RU" sz="1400" b="1" dirty="0" smtClean="0">
                          <a:latin typeface="Times New Roman" pitchFamily="18" charset="0"/>
                          <a:cs typeface="Times New Roman" pitchFamily="18" charset="0"/>
                        </a:rPr>
                        <a:t>Межбюджетные трансферты</a:t>
                      </a:r>
                      <a:r>
                        <a:rPr lang="ru-RU" sz="1400" b="1" baseline="0" dirty="0" smtClean="0">
                          <a:latin typeface="Times New Roman" pitchFamily="18" charset="0"/>
                          <a:cs typeface="Times New Roman" pitchFamily="18" charset="0"/>
                        </a:rPr>
                        <a:t> из бюджетов поселений</a:t>
                      </a:r>
                      <a:endParaRPr lang="ru-RU" sz="1400" b="1"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12 793,8</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2,1</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12 793,8</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2,1</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12 793,8</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2,1</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r h="586219">
                <a:tc>
                  <a:txBody>
                    <a:bodyPr/>
                    <a:lstStyle/>
                    <a:p>
                      <a:pPr algn="ctr"/>
                      <a:r>
                        <a:rPr lang="ru-RU" sz="1400" b="1" dirty="0" smtClean="0">
                          <a:latin typeface="Times New Roman" pitchFamily="18" charset="0"/>
                          <a:cs typeface="Times New Roman" pitchFamily="18" charset="0"/>
                        </a:rPr>
                        <a:t>Итого</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611 993,1</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610 096,5</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609 984,1</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bl>
          </a:graphicData>
        </a:graphic>
      </p:graphicFrame>
      <p:sp>
        <p:nvSpPr>
          <p:cNvPr id="2" name="Заголовок 1"/>
          <p:cNvSpPr>
            <a:spLocks noGrp="1"/>
          </p:cNvSpPr>
          <p:nvPr>
            <p:ph type="title"/>
          </p:nvPr>
        </p:nvSpPr>
        <p:spPr>
          <a:xfrm>
            <a:off x="304800" y="228601"/>
            <a:ext cx="8534400" cy="914399"/>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2019-2021 годах</a:t>
            </a:r>
            <a:endParaRPr lang="ru-RU"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12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13 муниципальным программам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3423045"/>
              </p:ext>
            </p:extLst>
          </p:nvPr>
        </p:nvGraphicFramePr>
        <p:xfrm>
          <a:off x="228600" y="1524000"/>
          <a:ext cx="8686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457200" y="277813"/>
            <a:ext cx="8229600" cy="788987"/>
          </a:xfrm>
        </p:spPr>
        <p:txBody>
          <a:bodyPr>
            <a:normAutofit fontScale="90000"/>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Структура расходов  бюджета муниципального образования «Малопургинский район» в 2019 году</a:t>
            </a:r>
            <a:endParaRPr lang="ru-RU" sz="2400" dirty="0">
              <a:solidFill>
                <a:schemeClr val="tx1"/>
              </a:solidFill>
            </a:endParaRPr>
          </a:p>
        </p:txBody>
      </p:sp>
    </p:spTree>
    <p:extLst>
      <p:ext uri="{BB962C8B-B14F-4D97-AF65-F5344CB8AC3E}">
        <p14:creationId xmlns:p14="http://schemas.microsoft.com/office/powerpoint/2010/main" val="266534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62820717"/>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7200" y="338328"/>
            <a:ext cx="8229600" cy="728472"/>
          </a:xfrm>
        </p:spPr>
        <p:txBody>
          <a:bodyPr>
            <a:normAutofit fontScale="90000"/>
          </a:bodyPr>
          <a:lstStyle/>
          <a:p>
            <a:r>
              <a:rPr lang="ru-RU" sz="24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400" b="1" dirty="0" smtClean="0">
                <a:solidFill>
                  <a:schemeClr val="tx1"/>
                </a:solidFill>
                <a:latin typeface="Times New Roman" panose="02020603050405020304" pitchFamily="18" charset="0"/>
                <a:cs typeface="Times New Roman" panose="02020603050405020304" pitchFamily="18" charset="0"/>
              </a:rPr>
              <a:t>2019 </a:t>
            </a:r>
            <a:r>
              <a:rPr lang="ru-RU" sz="2400" b="1" dirty="0">
                <a:solidFill>
                  <a:schemeClr val="tx1"/>
                </a:solidFill>
                <a:latin typeface="Times New Roman" panose="02020603050405020304" pitchFamily="18" charset="0"/>
                <a:cs typeface="Times New Roman" panose="02020603050405020304" pitchFamily="18" charset="0"/>
              </a:rPr>
              <a:t>год</a:t>
            </a:r>
            <a:endParaRPr lang="ru-RU" sz="2400" dirty="0"/>
          </a:p>
        </p:txBody>
      </p:sp>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82,4%</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11,6%</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5,4 %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0,6 %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solidFill>
                  <a:srgbClr val="0070C0"/>
                </a:solidFill>
              </a:rPr>
              <a:t>Расходы бюджета </a:t>
            </a:r>
            <a:endParaRPr lang="ru-RU" sz="2000" b="1" u="sng" dirty="0" smtClean="0">
              <a:solidFill>
                <a:srgbClr val="0070C0"/>
              </a:solidFill>
            </a:endParaRPr>
          </a:p>
          <a:p>
            <a:pPr algn="ctr"/>
            <a:r>
              <a:rPr lang="ru-RU" sz="2000" b="1" u="sng" dirty="0" smtClean="0">
                <a:solidFill>
                  <a:srgbClr val="0070C0"/>
                </a:solidFill>
              </a:rPr>
              <a:t>ВСЕГО</a:t>
            </a:r>
            <a:endParaRPr lang="ru-RU" sz="2000" b="1" u="sng" dirty="0">
              <a:solidFill>
                <a:srgbClr val="0070C0"/>
              </a:solidFill>
            </a:endParaRPr>
          </a:p>
          <a:p>
            <a:pPr algn="ctr"/>
            <a:r>
              <a:rPr lang="ru-RU" sz="2000" b="1" u="sng" dirty="0" smtClean="0">
                <a:solidFill>
                  <a:srgbClr val="0070C0"/>
                </a:solidFill>
              </a:rPr>
              <a:t>827 604,2 тыс</a:t>
            </a:r>
            <a:r>
              <a:rPr lang="ru-RU" sz="2000" b="1" u="sng" dirty="0">
                <a:solidFill>
                  <a:srgbClr val="0070C0"/>
                </a:solidFill>
              </a:rPr>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176438133"/>
              </p:ext>
            </p:extLst>
          </p:nvPr>
        </p:nvGraphicFramePr>
        <p:xfrm>
          <a:off x="247651" y="1129784"/>
          <a:ext cx="8686799" cy="5466039"/>
        </p:xfrm>
        <a:graphic>
          <a:graphicData uri="http://schemas.openxmlformats.org/drawingml/2006/table">
            <a:tbl>
              <a:tblPr firstRow="1" bandRow="1">
                <a:effectLst>
                  <a:innerShdw blurRad="114300">
                    <a:prstClr val="black"/>
                  </a:innerShdw>
                </a:effectLst>
                <a:tableStyleId>{21E4AEA4-8DFA-4A89-87EB-49C32662AFE0}</a:tableStyleId>
              </a:tblPr>
              <a:tblGrid>
                <a:gridCol w="868680"/>
                <a:gridCol w="3079863"/>
                <a:gridCol w="1184564"/>
                <a:gridCol w="1184564"/>
                <a:gridCol w="1184564"/>
                <a:gridCol w="1184564"/>
              </a:tblGrid>
              <a:tr h="409507">
                <a:tc>
                  <a:txBody>
                    <a:bodyPr/>
                    <a:lstStyle/>
                    <a:p>
                      <a:pPr algn="ctr">
                        <a:lnSpc>
                          <a:spcPct val="70000"/>
                        </a:lnSpc>
                      </a:pPr>
                      <a:endParaRPr lang="ru-RU" sz="1200" dirty="0" smtClean="0">
                        <a:solidFill>
                          <a:schemeClr val="tx1"/>
                        </a:solidFill>
                        <a:latin typeface="Times New Roman" pitchFamily="18" charset="0"/>
                        <a:cs typeface="Times New Roman" pitchFamily="18" charset="0"/>
                      </a:endParaRPr>
                    </a:p>
                    <a:p>
                      <a:pPr algn="ctr">
                        <a:lnSpc>
                          <a:spcPct val="70000"/>
                        </a:lnSpc>
                      </a:pPr>
                      <a:r>
                        <a:rPr lang="ru-RU" sz="1200" dirty="0" smtClean="0">
                          <a:solidFill>
                            <a:schemeClr val="tx1"/>
                          </a:solidFill>
                          <a:latin typeface="Times New Roman" pitchFamily="18" charset="0"/>
                          <a:cs typeface="Times New Roman" pitchFamily="18" charset="0"/>
                        </a:rPr>
                        <a:t>Раздел</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endParaRPr lang="ru-RU" sz="1200" dirty="0" smtClean="0">
                        <a:solidFill>
                          <a:schemeClr val="tx1"/>
                        </a:solidFill>
                        <a:latin typeface="Times New Roman" pitchFamily="18" charset="0"/>
                        <a:cs typeface="Times New Roman" pitchFamily="18" charset="0"/>
                      </a:endParaRPr>
                    </a:p>
                    <a:p>
                      <a:pPr algn="ctr">
                        <a:lnSpc>
                          <a:spcPct val="70000"/>
                        </a:lnSpc>
                      </a:pP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2018 год (оценка)</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2019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2020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2021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800" b="1" dirty="0" smtClean="0">
                          <a:latin typeface="Times New Roman" pitchFamily="18" charset="0"/>
                          <a:cs typeface="Times New Roman"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400" b="1" dirty="0" smtClean="0">
                          <a:latin typeface="Times New Roman" pitchFamily="18" charset="0"/>
                          <a:cs typeface="Times New Roman" pitchFamily="18" charset="0"/>
                        </a:rPr>
                        <a:t>902 592,5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400" b="1" dirty="0" smtClean="0">
                          <a:latin typeface="Times New Roman" pitchFamily="18" charset="0"/>
                          <a:cs typeface="Times New Roman" pitchFamily="18" charset="0"/>
                        </a:rPr>
                        <a:t>827 604,2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400" b="1" dirty="0" smtClean="0">
                          <a:latin typeface="Times New Roman" pitchFamily="18" charset="0"/>
                          <a:cs typeface="Times New Roman" pitchFamily="18" charset="0"/>
                        </a:rPr>
                        <a:t>828 838,5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400" b="1" dirty="0" smtClean="0">
                          <a:latin typeface="Times New Roman" pitchFamily="18" charset="0"/>
                          <a:cs typeface="Times New Roman" pitchFamily="18" charset="0"/>
                        </a:rPr>
                        <a:t>837 953,1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01</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Обшегосударственные</a:t>
                      </a:r>
                      <a:r>
                        <a:rPr lang="ru-RU" sz="1200" b="1" baseline="0" dirty="0" smtClean="0">
                          <a:latin typeface="Times New Roman" pitchFamily="18" charset="0"/>
                          <a:cs typeface="Times New Roman" pitchFamily="18" charset="0"/>
                        </a:rPr>
                        <a:t> вопросы</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65 554,6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97 985,0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93 036,7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93 485,0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Национальная оборона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1 687,8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409507">
                <a:tc>
                  <a:txBody>
                    <a:bodyPr/>
                    <a:lstStyle/>
                    <a:p>
                      <a:pPr algn="ctr">
                        <a:lnSpc>
                          <a:spcPct val="70000"/>
                        </a:lnSpc>
                      </a:pPr>
                      <a:r>
                        <a:rPr lang="ru-RU" sz="1200" b="1" dirty="0" smtClean="0">
                          <a:latin typeface="Times New Roman" pitchFamily="18" charset="0"/>
                          <a:cs typeface="Times New Roman" pitchFamily="18" charset="0"/>
                        </a:rPr>
                        <a:t>03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Национальная безопасность</a:t>
                      </a:r>
                      <a:r>
                        <a:rPr lang="ru-RU" sz="1200" b="1" baseline="0" dirty="0" smtClean="0">
                          <a:latin typeface="Times New Roman" pitchFamily="18" charset="0"/>
                          <a:cs typeface="Times New Roman" pitchFamily="18" charset="0"/>
                        </a:rPr>
                        <a:t> и правоохранительная деятельность</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4</a:t>
                      </a:r>
                      <a:r>
                        <a:rPr lang="ru-RU" sz="1200" b="0" baseline="0" dirty="0" smtClean="0">
                          <a:latin typeface="Times New Roman" pitchFamily="18" charset="0"/>
                          <a:cs typeface="Times New Roman" pitchFamily="18" charset="0"/>
                        </a:rPr>
                        <a:t> 586,3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 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04 </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Национальная</a:t>
                      </a:r>
                      <a:r>
                        <a:rPr lang="ru-RU" sz="1200" b="1" baseline="0" dirty="0" smtClean="0">
                          <a:latin typeface="Times New Roman" pitchFamily="18" charset="0"/>
                          <a:cs typeface="Times New Roman" pitchFamily="18" charset="0"/>
                        </a:rPr>
                        <a:t> экономика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26</a:t>
                      </a:r>
                      <a:r>
                        <a:rPr lang="ru-RU" sz="1200" b="0" baseline="0" dirty="0" smtClean="0">
                          <a:latin typeface="Times New Roman" pitchFamily="18" charset="0"/>
                          <a:cs typeface="Times New Roman" pitchFamily="18" charset="0"/>
                        </a:rPr>
                        <a:t> 133,36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17 060,0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17 165,0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17 165,0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05</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Жилищно-коммунальное</a:t>
                      </a:r>
                      <a:r>
                        <a:rPr lang="ru-RU" sz="1200" b="1" baseline="0" dirty="0" smtClean="0">
                          <a:latin typeface="Times New Roman" pitchFamily="18" charset="0"/>
                          <a:cs typeface="Times New Roman" pitchFamily="18" charset="0"/>
                        </a:rPr>
                        <a:t> хозяйство</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15</a:t>
                      </a:r>
                      <a:r>
                        <a:rPr lang="ru-RU" sz="1200" b="0" baseline="0" dirty="0" smtClean="0">
                          <a:latin typeface="Times New Roman" pitchFamily="18" charset="0"/>
                          <a:cs typeface="Times New Roman" pitchFamily="18" charset="0"/>
                        </a:rPr>
                        <a:t> 145,2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3 463,9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2 978,7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2 848,7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07</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Образование</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632</a:t>
                      </a:r>
                      <a:r>
                        <a:rPr lang="ru-RU" sz="1200" b="0" baseline="0" dirty="0" smtClean="0">
                          <a:latin typeface="Times New Roman" pitchFamily="18" charset="0"/>
                          <a:cs typeface="Times New Roman" pitchFamily="18" charset="0"/>
                        </a:rPr>
                        <a:t> 995,8</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557 266,9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553 007,5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553 007,5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08</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Культура и кинематография</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82</a:t>
                      </a:r>
                      <a:r>
                        <a:rPr lang="ru-RU" sz="1200" b="0" baseline="0" dirty="0" smtClean="0">
                          <a:latin typeface="Times New Roman" pitchFamily="18" charset="0"/>
                          <a:cs typeface="Times New Roman" pitchFamily="18" charset="0"/>
                        </a:rPr>
                        <a:t> 713,2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78 724,3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75 863,9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75 523,5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10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Социальная политика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35</a:t>
                      </a:r>
                      <a:r>
                        <a:rPr lang="ru-RU" sz="1200" b="0" baseline="0" dirty="0" smtClean="0">
                          <a:latin typeface="Times New Roman" pitchFamily="18" charset="0"/>
                          <a:cs typeface="Times New Roman" pitchFamily="18" charset="0"/>
                        </a:rPr>
                        <a:t> 199,2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36 323,9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36 891,3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36 912,4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11</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Физическая культура и спорт</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16</a:t>
                      </a:r>
                      <a:r>
                        <a:rPr lang="ru-RU" sz="1200" b="0" baseline="0" dirty="0" smtClean="0">
                          <a:latin typeface="Times New Roman" pitchFamily="18" charset="0"/>
                          <a:cs typeface="Times New Roman" pitchFamily="18" charset="0"/>
                        </a:rPr>
                        <a:t> 705,5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3 586,0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3 126,0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3 126,0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r>
                        <a:rPr lang="ru-RU" sz="1200" b="1" dirty="0" smtClean="0">
                          <a:latin typeface="Times New Roman" pitchFamily="18" charset="0"/>
                          <a:cs typeface="Times New Roman" pitchFamily="18" charset="0"/>
                        </a:rPr>
                        <a:t>12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Средства массовой информации</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496,2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409507">
                <a:tc>
                  <a:txBody>
                    <a:bodyPr/>
                    <a:lstStyle/>
                    <a:p>
                      <a:pPr algn="ctr">
                        <a:lnSpc>
                          <a:spcPct val="70000"/>
                        </a:lnSpc>
                      </a:pPr>
                      <a:r>
                        <a:rPr lang="ru-RU" sz="1200" b="1" dirty="0" smtClean="0">
                          <a:latin typeface="Times New Roman" pitchFamily="18" charset="0"/>
                          <a:cs typeface="Times New Roman" pitchFamily="18" charset="0"/>
                        </a:rPr>
                        <a:t>13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Обслуживание государственного и муниципального долга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449,9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4 775,1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4 190,7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409507">
                <a:tc>
                  <a:txBody>
                    <a:bodyPr/>
                    <a:lstStyle/>
                    <a:p>
                      <a:pPr algn="ctr">
                        <a:lnSpc>
                          <a:spcPct val="70000"/>
                        </a:lnSpc>
                      </a:pPr>
                      <a:r>
                        <a:rPr lang="ru-RU" sz="1200" b="1" dirty="0" smtClean="0">
                          <a:latin typeface="Times New Roman" pitchFamily="18" charset="0"/>
                          <a:cs typeface="Times New Roman" pitchFamily="18" charset="0"/>
                        </a:rPr>
                        <a:t>14</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Межбюджетные трансферты общего характера бюджетам поселений</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21</a:t>
                      </a:r>
                      <a:r>
                        <a:rPr lang="ru-RU" sz="1200" b="0" baseline="0" dirty="0" smtClean="0">
                          <a:latin typeface="Times New Roman" pitchFamily="18" charset="0"/>
                          <a:cs typeface="Times New Roman" pitchFamily="18" charset="0"/>
                        </a:rPr>
                        <a:t> 281,2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29 888,9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29 888,9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29 888,9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r h="348001">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nSpc>
                          <a:spcPct val="70000"/>
                        </a:lnSpc>
                      </a:pPr>
                      <a:r>
                        <a:rPr lang="ru-RU" sz="1200" b="1" dirty="0" smtClean="0">
                          <a:latin typeface="Times New Roman" pitchFamily="18" charset="0"/>
                          <a:cs typeface="Times New Roman" pitchFamily="18" charset="0"/>
                        </a:rPr>
                        <a:t>Условно-утвержденные расходы</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9 250,0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c>
                  <a:txBody>
                    <a:bodyPr/>
                    <a:lstStyle/>
                    <a:p>
                      <a:pPr algn="ctr">
                        <a:lnSpc>
                          <a:spcPct val="70000"/>
                        </a:lnSpc>
                      </a:pPr>
                      <a:r>
                        <a:rPr lang="ru-RU" sz="1200" b="0" dirty="0" smtClean="0">
                          <a:latin typeface="Times New Roman" pitchFamily="18" charset="0"/>
                          <a:cs typeface="Times New Roman" pitchFamily="18" charset="0"/>
                        </a:rPr>
                        <a:t>18 950,0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noFill/>
                  </a:tcPr>
                </a:tc>
              </a:tr>
            </a:tbl>
          </a:graphicData>
        </a:graphic>
      </p:graphicFrame>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2018-2021 годах</a:t>
            </a:r>
            <a:endParaRPr lang="ru-RU" sz="2400" b="1" dirty="0">
              <a:latin typeface="Times New Roman" pitchFamily="18" charset="0"/>
              <a:cs typeface="Times New Roman" pitchFamily="18" charset="0"/>
            </a:endParaRPr>
          </a:p>
        </p:txBody>
      </p:sp>
      <p:sp>
        <p:nvSpPr>
          <p:cNvPr id="3" name="TextBox 2"/>
          <p:cNvSpPr txBox="1"/>
          <p:nvPr/>
        </p:nvSpPr>
        <p:spPr>
          <a:xfrm>
            <a:off x="7791450" y="802957"/>
            <a:ext cx="1143000" cy="307777"/>
          </a:xfrm>
          <a:prstGeom prst="rect">
            <a:avLst/>
          </a:prstGeom>
          <a:noFill/>
        </p:spPr>
        <p:txBody>
          <a:bodyPr wrap="square" rtlCol="0">
            <a:spAutoFit/>
          </a:bodyPr>
          <a:lstStyle/>
          <a:p>
            <a:r>
              <a:rPr lang="ru-RU" sz="1400" dirty="0" smtClean="0"/>
              <a:t>     Тыс. руб.</a:t>
            </a:r>
            <a:endParaRPr lang="ru-RU"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473399509"/>
              </p:ext>
            </p:extLst>
          </p:nvPr>
        </p:nvGraphicFramePr>
        <p:xfrm>
          <a:off x="228601" y="1524003"/>
          <a:ext cx="8686799" cy="5184855"/>
        </p:xfrm>
        <a:graphic>
          <a:graphicData uri="http://schemas.openxmlformats.org/drawingml/2006/table">
            <a:tbl>
              <a:tblPr firstRow="1" bandRow="1">
                <a:tableStyleId>{5C22544A-7EE6-4342-B048-85BDC9FD1C3A}</a:tableStyleId>
              </a:tblPr>
              <a:tblGrid>
                <a:gridCol w="804334"/>
                <a:gridCol w="3539066"/>
                <a:gridCol w="1206500"/>
                <a:gridCol w="1045633"/>
                <a:gridCol w="1045633"/>
                <a:gridCol w="1045633"/>
              </a:tblGrid>
              <a:tr h="333474">
                <a:tc>
                  <a:txBody>
                    <a:bodyPr/>
                    <a:lstStyle/>
                    <a:p>
                      <a:pPr algn="ctr">
                        <a:lnSpc>
                          <a:spcPct val="70000"/>
                        </a:lnSpc>
                      </a:pPr>
                      <a:r>
                        <a:rPr lang="ru-RU" sz="1600" b="1" dirty="0" smtClean="0">
                          <a:solidFill>
                            <a:schemeClr val="tx1"/>
                          </a:solidFill>
                          <a:latin typeface="Times New Roman" pitchFamily="18" charset="0"/>
                          <a:cs typeface="Times New Roman"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2018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2019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2020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2021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600" b="1" dirty="0" smtClean="0">
                          <a:latin typeface="Times New Roman" pitchFamily="18" charset="0"/>
                          <a:cs typeface="Times New Roman"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Обшегосударственные</a:t>
                      </a:r>
                      <a:r>
                        <a:rPr lang="ru-RU" sz="1400" b="1" baseline="0" dirty="0" smtClean="0">
                          <a:latin typeface="Times New Roman" pitchFamily="18" charset="0"/>
                          <a:cs typeface="Times New Roman"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7,2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11,8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Национальная оборона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93787">
                <a:tc>
                  <a:txBody>
                    <a:bodyPr/>
                    <a:lstStyle/>
                    <a:p>
                      <a:pPr algn="ctr">
                        <a:lnSpc>
                          <a:spcPct val="70000"/>
                        </a:lnSpc>
                      </a:pPr>
                      <a:r>
                        <a:rPr lang="ru-RU" sz="1400" b="1" dirty="0" smtClean="0">
                          <a:latin typeface="Times New Roman" pitchFamily="18" charset="0"/>
                          <a:cs typeface="Times New Roman"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Национальная безопасность</a:t>
                      </a:r>
                      <a:r>
                        <a:rPr lang="ru-RU" sz="1400" b="1" baseline="0" dirty="0" smtClean="0">
                          <a:latin typeface="Times New Roman" pitchFamily="18" charset="0"/>
                          <a:cs typeface="Times New Roman"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Национальная</a:t>
                      </a:r>
                      <a:r>
                        <a:rPr lang="ru-RU" sz="1400" b="1" baseline="0" dirty="0" smtClean="0">
                          <a:latin typeface="Times New Roman" pitchFamily="18" charset="0"/>
                          <a:cs typeface="Times New Roman"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Жилищно-коммунальное</a:t>
                      </a:r>
                      <a:r>
                        <a:rPr lang="ru-RU" sz="1400" b="1" baseline="0" dirty="0" smtClean="0">
                          <a:latin typeface="Times New Roman" pitchFamily="18" charset="0"/>
                          <a:cs typeface="Times New Roman"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70,1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67,3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66,6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66,0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9,5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9,0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4,4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4,5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4,4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gn="ctr">
                        <a:lnSpc>
                          <a:spcPct val="70000"/>
                        </a:lnSpc>
                      </a:pPr>
                      <a:r>
                        <a:rPr lang="ru-RU" sz="1400" b="1" dirty="0" smtClean="0">
                          <a:latin typeface="Times New Roman" pitchFamily="18" charset="0"/>
                          <a:cs typeface="Times New Roman"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93787">
                <a:tc>
                  <a:txBody>
                    <a:bodyPr/>
                    <a:lstStyle/>
                    <a:p>
                      <a:pPr algn="ctr">
                        <a:lnSpc>
                          <a:spcPct val="70000"/>
                        </a:lnSpc>
                      </a:pPr>
                      <a:r>
                        <a:rPr lang="ru-RU" sz="1400" b="1" dirty="0" smtClean="0">
                          <a:latin typeface="Times New Roman" pitchFamily="18" charset="0"/>
                          <a:cs typeface="Times New Roman"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93787">
                <a:tc>
                  <a:txBody>
                    <a:bodyPr/>
                    <a:lstStyle/>
                    <a:p>
                      <a:pPr algn="ctr">
                        <a:lnSpc>
                          <a:spcPct val="70000"/>
                        </a:lnSpc>
                      </a:pPr>
                      <a:r>
                        <a:rPr lang="ru-RU" sz="1400" b="1" dirty="0" smtClean="0">
                          <a:latin typeface="Times New Roman" pitchFamily="18" charset="0"/>
                          <a:cs typeface="Times New Roman"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3,6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3,5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3,6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33474">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nSpc>
                          <a:spcPct val="70000"/>
                        </a:lnSpc>
                      </a:pPr>
                      <a:r>
                        <a:rPr lang="ru-RU" sz="1400" b="1" dirty="0" smtClean="0">
                          <a:latin typeface="Times New Roman" pitchFamily="18" charset="0"/>
                          <a:cs typeface="Times New Roman"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1,1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200" dirty="0" smtClean="0">
                          <a:latin typeface="Times New Roman" pitchFamily="18" charset="0"/>
                          <a:cs typeface="Times New Roman" pitchFamily="18" charset="0"/>
                        </a:rPr>
                        <a:t>2,2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bl>
          </a:graphicData>
        </a:graphic>
      </p:graphicFrame>
      <p:sp>
        <p:nvSpPr>
          <p:cNvPr id="2" name="Заголовок 1"/>
          <p:cNvSpPr>
            <a:spLocks noGrp="1"/>
          </p:cNvSpPr>
          <p:nvPr>
            <p:ph type="title"/>
          </p:nvPr>
        </p:nvSpPr>
        <p:spPr>
          <a:xfrm>
            <a:off x="304800" y="228600"/>
            <a:ext cx="8686800" cy="1252728"/>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в 2018-2021 годах в % к общему объему</a:t>
            </a:r>
            <a:endParaRPr lang="ru-RU"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722406281"/>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2019 году</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3116001358"/>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3126969164"/>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46269567"/>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77231876"/>
              </p:ext>
            </p:extLst>
          </p:nvPr>
        </p:nvGraphicFramePr>
        <p:xfrm>
          <a:off x="228600" y="2590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2019 году</a:t>
            </a:r>
            <a:endParaRPr lang="ru-RU" sz="2400" dirty="0">
              <a:solidFill>
                <a:schemeClr val="tx1"/>
              </a:solidFill>
            </a:endParaRPr>
          </a:p>
        </p:txBody>
      </p:sp>
      <p:sp>
        <p:nvSpPr>
          <p:cNvPr id="5" name="TextBox 4"/>
          <p:cNvSpPr txBox="1"/>
          <p:nvPr/>
        </p:nvSpPr>
        <p:spPr>
          <a:xfrm>
            <a:off x="152400" y="2286000"/>
            <a:ext cx="8763000" cy="400110"/>
          </a:xfrm>
          <a:prstGeom prst="rect">
            <a:avLst/>
          </a:prstGeom>
          <a:gradFill>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557 266,9 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28083837"/>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338328"/>
            <a:ext cx="8686800" cy="1252728"/>
          </a:xfrm>
        </p:spPr>
        <p:txBody>
          <a:bodyPr>
            <a:normAutofit/>
          </a:bodyPr>
          <a:lstStyle/>
          <a:p>
            <a:pPr algn="ctr"/>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br>
              <a:rPr lang="ru-RU" sz="2400" b="1"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2019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sp>
        <p:nvSpPr>
          <p:cNvPr id="5" name="TextBox 4"/>
          <p:cNvSpPr txBox="1"/>
          <p:nvPr/>
        </p:nvSpPr>
        <p:spPr>
          <a:xfrm>
            <a:off x="152400" y="1371600"/>
            <a:ext cx="8743951" cy="400110"/>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a:t>
            </a:r>
            <a:r>
              <a:rPr lang="ru-RU" sz="2000" b="1" i="1" dirty="0">
                <a:latin typeface="Times New Roman" panose="02020603050405020304" pitchFamily="18" charset="0"/>
                <a:cs typeface="Times New Roman" panose="02020603050405020304" pitchFamily="18" charset="0"/>
              </a:rPr>
              <a:t>всего </a:t>
            </a:r>
            <a:r>
              <a:rPr lang="ru-RU" sz="2000" b="1" i="1" dirty="0" smtClean="0">
                <a:latin typeface="Times New Roman" panose="02020603050405020304" pitchFamily="18" charset="0"/>
                <a:cs typeface="Times New Roman" panose="02020603050405020304" pitchFamily="18" charset="0"/>
              </a:rPr>
              <a:t>78 724,3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21963731"/>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262128"/>
            <a:ext cx="8686800" cy="804672"/>
          </a:xfrm>
        </p:spPr>
        <p:txBody>
          <a:bodyPr>
            <a:normAutofit fontScale="90000"/>
          </a:bodyPr>
          <a:lstStyle/>
          <a:p>
            <a:pPr algn="ctr"/>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2019 году</a:t>
            </a:r>
            <a:endParaRPr lang="ru-RU" dirty="0">
              <a:solidFill>
                <a:schemeClr val="tx1"/>
              </a:solidFill>
            </a:endParaRPr>
          </a:p>
        </p:txBody>
      </p:sp>
      <p:sp>
        <p:nvSpPr>
          <p:cNvPr id="5" name="TextBox 4"/>
          <p:cNvSpPr txBox="1"/>
          <p:nvPr/>
        </p:nvSpPr>
        <p:spPr>
          <a:xfrm>
            <a:off x="228600" y="1371600"/>
            <a:ext cx="8686800" cy="369332"/>
          </a:xfrm>
          <a:prstGeom prst="rect">
            <a:avLst/>
          </a:prstGeom>
          <a:gradFill>
            <a:gsLst>
              <a:gs pos="0">
                <a:schemeClr val="accent6">
                  <a:lumMod val="75000"/>
                </a:schemeClr>
              </a:gs>
              <a:gs pos="50000">
                <a:schemeClr val="bg1"/>
              </a:gs>
              <a:gs pos="100000">
                <a:schemeClr val="accent1">
                  <a:lumMod val="75000"/>
                </a:schemeClr>
              </a:gs>
            </a:gsLst>
          </a:gra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в 2019 году 36 323,9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Grp="1"/>
          </p:cNvGraphicFramePr>
          <p:nvPr>
            <p:ph idx="1"/>
            <p:extLst>
              <p:ext uri="{D42A27DB-BD31-4B8C-83A1-F6EECF244321}">
                <p14:modId xmlns:p14="http://schemas.microsoft.com/office/powerpoint/2010/main" val="3775927078"/>
              </p:ext>
            </p:extLst>
          </p:nvPr>
        </p:nvGraphicFramePr>
        <p:xfrm>
          <a:off x="228600" y="1143000"/>
          <a:ext cx="8686799" cy="5352159"/>
        </p:xfrm>
        <a:graphic>
          <a:graphicData uri="http://schemas.openxmlformats.org/drawingml/2006/table">
            <a:tbl>
              <a:tblPr firstRow="1" bandRow="1">
                <a:tableStyleId>{2D5ABB26-0587-4C30-8999-92F81FD0307C}</a:tableStyleId>
              </a:tblPr>
              <a:tblGrid>
                <a:gridCol w="4343400"/>
                <a:gridCol w="2971800"/>
                <a:gridCol w="1371599"/>
              </a:tblGrid>
              <a:tr h="504379">
                <a:tc>
                  <a:txBody>
                    <a:bodyPr/>
                    <a:lstStyle/>
                    <a:p>
                      <a:pPr algn="ctr"/>
                      <a:r>
                        <a:rPr lang="ru-RU" sz="1400" b="1" dirty="0" smtClean="0">
                          <a:latin typeface="Times New Roman" pitchFamily="18" charset="0"/>
                          <a:cs typeface="Times New Roman"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Количество,</a:t>
                      </a:r>
                      <a:r>
                        <a:rPr lang="ru-RU" sz="1400" b="1" baseline="0" dirty="0" smtClean="0">
                          <a:latin typeface="Times New Roman" pitchFamily="18" charset="0"/>
                          <a:cs typeface="Times New Roman" pitchFamily="18" charset="0"/>
                        </a:rPr>
                        <a:t> чел.</a:t>
                      </a:r>
                      <a:endParaRPr lang="ru-RU" sz="14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Сумма, тыс. руб.</a:t>
                      </a:r>
                      <a:endParaRPr lang="ru-RU" sz="14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379">
                <a:tc>
                  <a:txBody>
                    <a:bodyPr/>
                    <a:lstStyle/>
                    <a:p>
                      <a:r>
                        <a:rPr lang="ru-RU" sz="1300" b="1" dirty="0" smtClean="0">
                          <a:latin typeface="Times New Roman" pitchFamily="18" charset="0"/>
                          <a:cs typeface="Times New Roman" pitchFamily="18" charset="0"/>
                        </a:rPr>
                        <a:t>Выплата</a:t>
                      </a:r>
                      <a:r>
                        <a:rPr lang="ru-RU" sz="1300" b="1" baseline="0" dirty="0" smtClean="0">
                          <a:latin typeface="Times New Roman" pitchFamily="18" charset="0"/>
                          <a:cs typeface="Times New Roman" pitchFamily="18" charset="0"/>
                        </a:rPr>
                        <a:t> денежных средств на содержание усыновленных (удочеренных) детей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2</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240,0</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itchFamily="18" charset="0"/>
                          <a:cs typeface="Times New Roman" pitchFamily="18" charset="0"/>
                        </a:rPr>
                        <a:t>Компенсация части родительской платы за содержание ребенка</a:t>
                      </a:r>
                      <a:r>
                        <a:rPr lang="ru-RU" sz="1300" b="1" baseline="0" dirty="0" smtClean="0">
                          <a:latin typeface="Times New Roman" pitchFamily="18" charset="0"/>
                          <a:cs typeface="Times New Roman"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На первого ребенка (20%) – 878</a:t>
                      </a:r>
                    </a:p>
                    <a:p>
                      <a:pPr algn="ctr"/>
                      <a:r>
                        <a:rPr lang="ru-RU" sz="1300" b="1" dirty="0" smtClean="0">
                          <a:latin typeface="Times New Roman" pitchFamily="18" charset="0"/>
                          <a:cs typeface="Times New Roman" pitchFamily="18" charset="0"/>
                        </a:rPr>
                        <a:t>На второго ребенка</a:t>
                      </a:r>
                      <a:r>
                        <a:rPr lang="ru-RU" sz="1300" b="1" baseline="0" dirty="0" smtClean="0">
                          <a:latin typeface="Times New Roman" pitchFamily="18" charset="0"/>
                          <a:cs typeface="Times New Roman" pitchFamily="18" charset="0"/>
                        </a:rPr>
                        <a:t> (50%) -860</a:t>
                      </a:r>
                    </a:p>
                    <a:p>
                      <a:pPr algn="ctr"/>
                      <a:r>
                        <a:rPr lang="ru-RU" sz="1300" b="1" baseline="0" dirty="0" smtClean="0">
                          <a:latin typeface="Times New Roman" pitchFamily="18" charset="0"/>
                          <a:cs typeface="Times New Roman" pitchFamily="18" charset="0"/>
                        </a:rPr>
                        <a:t>На третьего и посл. детей (70%)-485</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5 747,0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7436">
                <a:tc>
                  <a:txBody>
                    <a:bodyPr/>
                    <a:lstStyle/>
                    <a:p>
                      <a:r>
                        <a:rPr lang="ru-RU" sz="1300" b="1" dirty="0" smtClean="0">
                          <a:latin typeface="Times New Roman" pitchFamily="18" charset="0"/>
                          <a:cs typeface="Times New Roman"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b="1" dirty="0" smtClean="0">
                        <a:latin typeface="Times New Roman" pitchFamily="18" charset="0"/>
                        <a:cs typeface="Times New Roman" pitchFamily="18" charset="0"/>
                      </a:endParaRPr>
                    </a:p>
                    <a:p>
                      <a:pPr algn="ctr"/>
                      <a:r>
                        <a:rPr lang="ru-RU" sz="1300" b="1" dirty="0" smtClean="0">
                          <a:latin typeface="Times New Roman" pitchFamily="18" charset="0"/>
                          <a:cs typeface="Times New Roman" pitchFamily="18" charset="0"/>
                        </a:rPr>
                        <a:t>1 семья</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b="1" dirty="0" smtClean="0">
                        <a:latin typeface="Times New Roman" pitchFamily="18" charset="0"/>
                        <a:cs typeface="Times New Roman" pitchFamily="18" charset="0"/>
                      </a:endParaRPr>
                    </a:p>
                    <a:p>
                      <a:pPr algn="ctr"/>
                      <a:r>
                        <a:rPr lang="ru-RU" sz="1300" b="1" dirty="0" smtClean="0">
                          <a:latin typeface="Times New Roman" pitchFamily="18" charset="0"/>
                          <a:cs typeface="Times New Roman" pitchFamily="18" charset="0"/>
                        </a:rPr>
                        <a:t>1 031,0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itchFamily="18" charset="0"/>
                          <a:cs typeface="Times New Roman"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57 </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1 090,0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66">
                <a:tc>
                  <a:txBody>
                    <a:bodyPr/>
                    <a:lstStyle/>
                    <a:p>
                      <a:r>
                        <a:rPr lang="ru-RU" sz="1300" b="1" dirty="0" smtClean="0">
                          <a:latin typeface="Times New Roman" pitchFamily="18" charset="0"/>
                          <a:cs typeface="Times New Roman"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Питание</a:t>
                      </a:r>
                      <a:r>
                        <a:rPr lang="ru-RU" sz="1300" b="1" baseline="0" dirty="0" smtClean="0">
                          <a:latin typeface="Times New Roman" pitchFamily="18" charset="0"/>
                          <a:cs typeface="Times New Roman" pitchFamily="18" charset="0"/>
                        </a:rPr>
                        <a:t> – 1 100</a:t>
                      </a:r>
                    </a:p>
                    <a:p>
                      <a:pPr algn="ctr"/>
                      <a:r>
                        <a:rPr lang="ru-RU" sz="1300" b="1" dirty="0" smtClean="0">
                          <a:latin typeface="Times New Roman" panose="02020603050405020304" pitchFamily="18" charset="0"/>
                          <a:cs typeface="Times New Roman" panose="02020603050405020304" pitchFamily="18" charset="0"/>
                        </a:rPr>
                        <a:t>Проезд-250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11 934,6</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itchFamily="18" charset="0"/>
                          <a:cs typeface="Times New Roman" pitchFamily="18" charset="0"/>
                        </a:rPr>
                        <a:t>Выплата пособия на содержание опекаемых детей</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122</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10</a:t>
                      </a:r>
                      <a:r>
                        <a:rPr lang="ru-RU" sz="1300" b="1" baseline="0" dirty="0" smtClean="0">
                          <a:latin typeface="Times New Roman" pitchFamily="18" charset="0"/>
                          <a:cs typeface="Times New Roman" pitchFamily="18" charset="0"/>
                        </a:rPr>
                        <a:t> 053,8</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itchFamily="18" charset="0"/>
                          <a:cs typeface="Times New Roman" pitchFamily="18" charset="0"/>
                        </a:rPr>
                        <a:t>Социальная поддержка детей-сирот и детей, оставшихся без попечения родителей, переданных в приёмные семьи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14 семей (30 детей)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latin typeface="Times New Roman" pitchFamily="18" charset="0"/>
                          <a:cs typeface="Times New Roman" pitchFamily="18" charset="0"/>
                        </a:rPr>
                        <a:t>5 568,8</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r>
                        <a:rPr lang="ru-RU" sz="1300" b="1" dirty="0" err="1" smtClean="0">
                          <a:latin typeface="Times New Roman" pitchFamily="18" charset="0"/>
                          <a:cs typeface="Times New Roman" pitchFamily="18" charset="0"/>
                        </a:rPr>
                        <a:t>Софинансирование</a:t>
                      </a:r>
                      <a:r>
                        <a:rPr lang="ru-RU" sz="1300" b="1" dirty="0" smtClean="0">
                          <a:latin typeface="Times New Roman" pitchFamily="18" charset="0"/>
                          <a:cs typeface="Times New Roman" pitchFamily="18" charset="0"/>
                        </a:rPr>
                        <a:t> за счет средств местного бюджета госу</a:t>
                      </a:r>
                      <a:r>
                        <a:rPr lang="ru-RU" sz="1300" b="1" baseline="0" dirty="0" smtClean="0">
                          <a:latin typeface="Times New Roman" pitchFamily="18" charset="0"/>
                          <a:cs typeface="Times New Roman" pitchFamily="18" charset="0"/>
                        </a:rPr>
                        <a:t>дарственной </a:t>
                      </a:r>
                      <a:r>
                        <a:rPr lang="ru-RU" sz="1300" b="1" dirty="0" smtClean="0">
                          <a:latin typeface="Times New Roman" pitchFamily="18" charset="0"/>
                          <a:cs typeface="Times New Roman" pitchFamily="18" charset="0"/>
                        </a:rPr>
                        <a:t>программы РФ «Обеспечение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b="1" dirty="0" smtClean="0">
                        <a:latin typeface="Times New Roman" pitchFamily="18" charset="0"/>
                        <a:cs typeface="Times New Roman" pitchFamily="18" charset="0"/>
                      </a:endParaRPr>
                    </a:p>
                    <a:p>
                      <a:pPr algn="ctr"/>
                      <a:r>
                        <a:rPr lang="ru-RU" sz="1300" b="1" dirty="0" smtClean="0">
                          <a:latin typeface="Times New Roman" pitchFamily="18" charset="0"/>
                          <a:cs typeface="Times New Roman" pitchFamily="18" charset="0"/>
                        </a:rPr>
                        <a:t>9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b="1" dirty="0" smtClean="0">
                        <a:latin typeface="Times New Roman" pitchFamily="18" charset="0"/>
                        <a:cs typeface="Times New Roman" pitchFamily="18" charset="0"/>
                      </a:endParaRPr>
                    </a:p>
                    <a:p>
                      <a:pPr algn="ctr"/>
                      <a:r>
                        <a:rPr lang="ru-RU" sz="1300" b="1" dirty="0" smtClean="0">
                          <a:latin typeface="Times New Roman" pitchFamily="18" charset="0"/>
                          <a:cs typeface="Times New Roman" pitchFamily="18" charset="0"/>
                        </a:rPr>
                        <a:t>80,0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2019 году.</a:t>
            </a:r>
            <a:endParaRPr lang="ru-RU" sz="2400" b="1" dirty="0">
              <a:solidFill>
                <a:srgbClr val="000000"/>
              </a:solidFill>
              <a:latin typeface="Times New Roman" pitchFamily="18" charset="0"/>
              <a:cs typeface="Times New Roman" pitchFamily="18" charset="0"/>
            </a:endParaRPr>
          </a:p>
        </p:txBody>
      </p:sp>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249846" y="914400"/>
            <a:ext cx="8665554" cy="5791200"/>
          </a:xfrm>
          <a:prstGeom prst="roundRect">
            <a:avLst>
              <a:gd name="adj" fmla="val 8594"/>
            </a:avLst>
          </a:prstGeom>
          <a:noFill/>
          <a:ln>
            <a:noFill/>
          </a:ln>
          <a:effectLst>
            <a:glow rad="101600">
              <a:schemeClr val="accent2">
                <a:satMod val="175000"/>
                <a:alpha val="40000"/>
              </a:schemeClr>
            </a:glow>
          </a:effectLst>
        </p:spPr>
      </p:pic>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838200"/>
            <a:ext cx="8686800" cy="5867400"/>
          </a:xfrm>
          <a:noFill/>
          <a:effectLst/>
          <a:scene3d>
            <a:camera prst="orthographicFront"/>
            <a:lightRig rig="threePt" dir="t"/>
          </a:scene3d>
          <a:sp3d>
            <a:bevelT/>
          </a:sp3d>
        </p:spPr>
        <p:txBody>
          <a:bodyPr/>
          <a:lstStyle/>
          <a:p>
            <a:pPr marL="0" indent="747713" algn="just">
              <a:buNone/>
            </a:pPr>
            <a:r>
              <a:rPr lang="ru-RU" sz="2000" dirty="0" smtClean="0">
                <a:solidFill>
                  <a:srgbClr val="C00000"/>
                </a:solidFill>
                <a:latin typeface="Times New Roman" pitchFamily="18" charset="0"/>
                <a:cs typeface="Times New Roman" pitchFamily="18" charset="0"/>
              </a:rPr>
              <a:t>Прогнозный объем расходов дорожного фонда на 2019 год составит   16 100,0 тыс. рублей и на плановый период 2019 и 2020 годов 16 655,0 тыс. рублей и 16 655,0 тыс. рублей соответственно (формируется за счет доходов от поступления акцизов на нефтепродукты).</a:t>
            </a:r>
          </a:p>
          <a:p>
            <a:pPr marL="0" indent="747713" algn="just">
              <a:buNone/>
            </a:pPr>
            <a:endParaRPr lang="ru-RU" sz="2000" dirty="0" smtClean="0">
              <a:solidFill>
                <a:srgbClr val="C00000"/>
              </a:solidFill>
              <a:latin typeface="Times New Roman" pitchFamily="18" charset="0"/>
              <a:cs typeface="Times New Roman" pitchFamily="18" charset="0"/>
            </a:endParaRPr>
          </a:p>
          <a:p>
            <a:pPr marL="0" indent="747713" algn="just">
              <a:buNone/>
            </a:pPr>
            <a:r>
              <a:rPr lang="ru-RU" sz="2000" dirty="0" smtClean="0">
                <a:solidFill>
                  <a:srgbClr val="C00000"/>
                </a:solidFill>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2019 - 2021 годах</a:t>
            </a:r>
            <a:endParaRPr lang="ru-RU" sz="2400"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ru-RU" sz="2000" b="1" u="sng" dirty="0" smtClean="0">
                <a:solidFill>
                  <a:srgbClr val="0070C0"/>
                </a:solidFill>
                <a:latin typeface="Times New Roman" pitchFamily="18" charset="0"/>
                <a:cs typeface="Times New Roman" pitchFamily="18" charset="0"/>
              </a:rPr>
              <a:t>500 тыс. рублей в 2019 году</a:t>
            </a:r>
          </a:p>
          <a:p>
            <a:pPr algn="ctr"/>
            <a:r>
              <a:rPr lang="ru-RU" sz="2000" b="1" u="sng" dirty="0" smtClean="0">
                <a:solidFill>
                  <a:srgbClr val="0070C0"/>
                </a:solidFill>
                <a:latin typeface="Times New Roman" pitchFamily="18" charset="0"/>
                <a:cs typeface="Times New Roman" pitchFamily="18" charset="0"/>
              </a:rPr>
              <a:t>1 055,0 тыс. рублей в 2020 году</a:t>
            </a:r>
          </a:p>
          <a:p>
            <a:pPr algn="ctr"/>
            <a:r>
              <a:rPr lang="ru-RU" sz="2000" b="1" u="sng" dirty="0" smtClean="0">
                <a:solidFill>
                  <a:srgbClr val="0070C0"/>
                </a:solidFill>
                <a:latin typeface="Times New Roman" pitchFamily="18" charset="0"/>
                <a:cs typeface="Times New Roman" pitchFamily="18" charset="0"/>
              </a:rPr>
              <a:t>1 055,0 тыс. рублей в 2021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algn="just"/>
            <a:r>
              <a:rPr lang="ru-RU" sz="1200" b="1" dirty="0" smtClean="0">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pPr algn="ctr"/>
            <a:endParaRPr lang="ru-RU" dirty="0"/>
          </a:p>
        </p:txBody>
      </p:sp>
      <p:sp>
        <p:nvSpPr>
          <p:cNvPr id="8" name="Скругленный прямоугольник 7"/>
          <p:cNvSpPr/>
          <p:nvPr/>
        </p:nvSpPr>
        <p:spPr>
          <a:xfrm>
            <a:off x="6019800" y="2876550"/>
            <a:ext cx="2895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rgbClr val="0070C0"/>
                </a:solidFill>
                <a:latin typeface="Times New Roman" pitchFamily="18" charset="0"/>
                <a:cs typeface="Times New Roman" pitchFamily="18" charset="0"/>
              </a:rPr>
              <a:t>15 600,0тыс. рублей  в 2019 году и по </a:t>
            </a:r>
          </a:p>
          <a:p>
            <a:pPr algn="ctr"/>
            <a:r>
              <a:rPr lang="ru-RU" sz="2000" b="1" u="sng" dirty="0" smtClean="0">
                <a:solidFill>
                  <a:srgbClr val="0070C0"/>
                </a:solidFill>
                <a:latin typeface="Times New Roman" pitchFamily="18" charset="0"/>
                <a:cs typeface="Times New Roman" pitchFamily="18" charset="0"/>
              </a:rPr>
              <a:t>15 600,0 тыс. рублей в 2020 и 2021 годах </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содержанию дорог и оплате освещения улично-дорожной сети</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02678088"/>
              </p:ext>
            </p:extLst>
          </p:nvPr>
        </p:nvGraphicFramePr>
        <p:xfrm>
          <a:off x="228600" y="1066800"/>
          <a:ext cx="8686798" cy="5486400"/>
        </p:xfrm>
        <a:graphic>
          <a:graphicData uri="http://schemas.openxmlformats.org/drawingml/2006/table">
            <a:tbl>
              <a:tblPr firstRow="1" bandRow="1">
                <a:effectLst>
                  <a:innerShdw blurRad="114300">
                    <a:prstClr val="black"/>
                  </a:innerShdw>
                </a:effectLst>
                <a:tableStyleId>{21E4AEA4-8DFA-4A89-87EB-49C32662AFE0}</a:tableStyleId>
              </a:tblPr>
              <a:tblGrid>
                <a:gridCol w="685800"/>
                <a:gridCol w="5791200"/>
                <a:gridCol w="2209798"/>
              </a:tblGrid>
              <a:tr h="609600">
                <a:tc>
                  <a:txBody>
                    <a:bodyPr/>
                    <a:lstStyle/>
                    <a:p>
                      <a:pPr algn="ctr"/>
                      <a:r>
                        <a:rPr lang="ru-RU" sz="2000" b="1" dirty="0" smtClean="0">
                          <a:solidFill>
                            <a:schemeClr val="tx1"/>
                          </a:solidFill>
                          <a:latin typeface="Times New Roman" pitchFamily="18" charset="0"/>
                          <a:cs typeface="Times New Roman" pitchFamily="18" charset="0"/>
                        </a:rPr>
                        <a:t>№</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2000" b="1" dirty="0" smtClean="0">
                          <a:solidFill>
                            <a:schemeClr val="tx1"/>
                          </a:solidFill>
                          <a:latin typeface="Times New Roman" pitchFamily="18" charset="0"/>
                          <a:cs typeface="Times New Roman"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2000" b="1" dirty="0" smtClean="0">
                          <a:solidFill>
                            <a:schemeClr val="tx1"/>
                          </a:solidFill>
                          <a:latin typeface="Times New Roman" pitchFamily="18" charset="0"/>
                          <a:cs typeface="Times New Roman" pitchFamily="18" charset="0"/>
                        </a:rPr>
                        <a:t>Сумма (тыс.</a:t>
                      </a:r>
                      <a:r>
                        <a:rPr lang="ru-RU" sz="2000" b="1" baseline="0" dirty="0" smtClean="0">
                          <a:solidFill>
                            <a:schemeClr val="tx1"/>
                          </a:solidFill>
                          <a:latin typeface="Times New Roman" pitchFamily="18" charset="0"/>
                          <a:cs typeface="Times New Roman"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440902">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b="1" i="1" dirty="0" smtClean="0">
                          <a:latin typeface="Times New Roman" pitchFamily="18" charset="0"/>
                          <a:cs typeface="Times New Roman" pitchFamily="18" charset="0"/>
                        </a:rPr>
                        <a:t>Всего</a:t>
                      </a:r>
                      <a:r>
                        <a:rPr lang="ru-RU" b="1" i="1" baseline="0" dirty="0" smtClean="0">
                          <a:latin typeface="Times New Roman" pitchFamily="18" charset="0"/>
                          <a:cs typeface="Times New Roman"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b="1" i="1" dirty="0" smtClean="0">
                          <a:latin typeface="Times New Roman" pitchFamily="18" charset="0"/>
                          <a:cs typeface="Times New Roman" pitchFamily="18" charset="0"/>
                        </a:rPr>
                        <a:t>820 044,8</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630795">
                <a:tc>
                  <a:txBody>
                    <a:bodyPr/>
                    <a:lstStyle/>
                    <a:p>
                      <a:pPr algn="ctr"/>
                      <a:r>
                        <a:rPr lang="ru-RU" sz="1600" b="0" dirty="0" smtClean="0">
                          <a:latin typeface="Times New Roman" pitchFamily="18" charset="0"/>
                          <a:cs typeface="Times New Roman" pitchFamily="18" charset="0"/>
                        </a:rPr>
                        <a:t>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Развитие образования и воспитание в муниципальном образовании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562 441,2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793625">
                <a:tc>
                  <a:txBody>
                    <a:bodyPr/>
                    <a:lstStyle/>
                    <a:p>
                      <a:pPr algn="ctr"/>
                      <a:r>
                        <a:rPr lang="ru-RU" sz="1600" b="0" dirty="0" smtClean="0">
                          <a:latin typeface="Times New Roman" pitchFamily="18" charset="0"/>
                          <a:cs typeface="Times New Roman" pitchFamily="18" charset="0"/>
                        </a:rPr>
                        <a:t>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Охрана здоровья и формирование здорового образа жизни</a:t>
                      </a:r>
                      <a:r>
                        <a:rPr lang="ru-RU" sz="1600" b="0" i="0" u="none" strike="noStrike" baseline="0" dirty="0" smtClean="0">
                          <a:effectLst/>
                          <a:latin typeface="Times New Roman" pitchFamily="18" charset="0"/>
                          <a:cs typeface="Times New Roman" pitchFamily="18" charset="0"/>
                        </a:rPr>
                        <a:t>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4 018,7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584196">
                <a:tc>
                  <a:txBody>
                    <a:bodyPr/>
                    <a:lstStyle/>
                    <a:p>
                      <a:pPr algn="ctr"/>
                      <a:r>
                        <a:rPr lang="ru-RU" sz="1600" b="0" dirty="0" smtClean="0">
                          <a:latin typeface="Times New Roman" pitchFamily="18" charset="0"/>
                          <a:cs typeface="Times New Roman" pitchFamily="18" charset="0"/>
                        </a:rPr>
                        <a:t>3</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Развитие культуры в муниципальном образовании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78 224,3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642982">
                <a:tc>
                  <a:txBody>
                    <a:bodyPr/>
                    <a:lstStyle/>
                    <a:p>
                      <a:pPr algn="ctr"/>
                      <a:r>
                        <a:rPr lang="ru-RU" sz="1600" b="0" dirty="0" smtClean="0">
                          <a:latin typeface="Times New Roman" pitchFamily="18" charset="0"/>
                          <a:cs typeface="Times New Roman" pitchFamily="18" charset="0"/>
                        </a:rPr>
                        <a:t>4</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Социальная поддержка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32 354,8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551128">
                <a:tc>
                  <a:txBody>
                    <a:bodyPr/>
                    <a:lstStyle/>
                    <a:p>
                      <a:pPr algn="ctr"/>
                      <a:r>
                        <a:rPr lang="ru-RU" sz="1600" b="0" dirty="0" smtClean="0">
                          <a:latin typeface="Times New Roman" pitchFamily="18" charset="0"/>
                          <a:cs typeface="Times New Roman" pitchFamily="18" charset="0"/>
                        </a:rPr>
                        <a:t>5</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Создание условий для устойчивого экономического развития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310,0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727108">
                <a:tc>
                  <a:txBody>
                    <a:bodyPr/>
                    <a:lstStyle/>
                    <a:p>
                      <a:pPr algn="ctr"/>
                      <a:r>
                        <a:rPr lang="ru-RU" sz="1600" b="0" dirty="0" smtClean="0">
                          <a:latin typeface="Times New Roman" pitchFamily="18" charset="0"/>
                          <a:cs typeface="Times New Roman" pitchFamily="18" charset="0"/>
                        </a:rPr>
                        <a:t>6</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Обеспечение безопасности на территории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1 272,6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506064">
                <a:tc>
                  <a:txBody>
                    <a:bodyPr/>
                    <a:lstStyle/>
                    <a:p>
                      <a:pPr algn="ctr"/>
                      <a:r>
                        <a:rPr lang="ru-RU" b="0" dirty="0" smtClean="0">
                          <a:latin typeface="Times New Roman" pitchFamily="18" charset="0"/>
                          <a:cs typeface="Times New Roman" pitchFamily="18" charset="0"/>
                        </a:rPr>
                        <a:t>7</a:t>
                      </a:r>
                      <a:endParaRPr lang="ru-RU"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just" fontAlgn="b">
                        <a:lnSpc>
                          <a:spcPct val="80000"/>
                        </a:lnSpc>
                      </a:pPr>
                      <a:r>
                        <a:rPr lang="ru-RU" sz="1600" b="0" i="0" u="none" strike="noStrike" dirty="0" smtClean="0">
                          <a:effectLst/>
                          <a:latin typeface="Times New Roman" pitchFamily="18" charset="0"/>
                          <a:cs typeface="Times New Roman" pitchFamily="18" charset="0"/>
                        </a:rPr>
                        <a:t>Муниципальное хозяйство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18 919,0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bl>
          </a:graphicData>
        </a:graphic>
      </p:graphicFrame>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2019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22500253"/>
              </p:ext>
            </p:extLst>
          </p:nvPr>
        </p:nvGraphicFramePr>
        <p:xfrm>
          <a:off x="228600" y="1371600"/>
          <a:ext cx="8686798" cy="5176881"/>
        </p:xfrm>
        <a:graphic>
          <a:graphicData uri="http://schemas.openxmlformats.org/drawingml/2006/table">
            <a:tbl>
              <a:tblPr firstRow="1" bandRow="1">
                <a:effectLst>
                  <a:innerShdw blurRad="114300">
                    <a:prstClr val="black"/>
                  </a:innerShdw>
                </a:effectLst>
                <a:tableStyleId>{21E4AEA4-8DFA-4A89-87EB-49C32662AFE0}</a:tableStyleId>
              </a:tblPr>
              <a:tblGrid>
                <a:gridCol w="685800"/>
                <a:gridCol w="57912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690105">
                <a:tc>
                  <a:txBody>
                    <a:bodyPr/>
                    <a:lstStyle/>
                    <a:p>
                      <a:pPr algn="ctr"/>
                      <a:r>
                        <a:rPr lang="ru-RU" sz="1600" b="0" dirty="0" smtClean="0">
                          <a:latin typeface="Times New Roman" pitchFamily="18" charset="0"/>
                          <a:cs typeface="Times New Roman" pitchFamily="18" charset="0"/>
                        </a:rPr>
                        <a:t>8</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just" fontAlgn="b">
                        <a:lnSpc>
                          <a:spcPct val="90000"/>
                        </a:lnSpc>
                      </a:pPr>
                      <a:r>
                        <a:rPr lang="ru-RU" sz="1600" b="0" i="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396319">
                <a:tc>
                  <a:txBody>
                    <a:bodyPr/>
                    <a:lstStyle/>
                    <a:p>
                      <a:pPr algn="ctr"/>
                      <a:r>
                        <a:rPr lang="ru-RU" sz="1600" b="0" dirty="0" smtClean="0">
                          <a:latin typeface="Times New Roman" pitchFamily="18" charset="0"/>
                          <a:cs typeface="Times New Roman" pitchFamily="18" charset="0"/>
                        </a:rPr>
                        <a:t>9</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Муниципальное</a:t>
                      </a:r>
                      <a:r>
                        <a:rPr lang="ru-RU" sz="1600" b="0" i="0" u="none" strike="noStrike" baseline="0" dirty="0" smtClean="0">
                          <a:effectLst/>
                          <a:latin typeface="Times New Roman" pitchFamily="18" charset="0"/>
                          <a:cs typeface="Times New Roman" pitchFamily="18" charset="0"/>
                        </a:rPr>
                        <a:t> управление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121 515,8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824345">
                <a:tc>
                  <a:txBody>
                    <a:bodyPr/>
                    <a:lstStyle/>
                    <a:p>
                      <a:pPr algn="ctr"/>
                      <a:r>
                        <a:rPr lang="ru-RU" sz="1600" b="0" dirty="0" smtClean="0">
                          <a:latin typeface="Times New Roman" pitchFamily="18" charset="0"/>
                          <a:cs typeface="Times New Roman" pitchFamily="18" charset="0"/>
                        </a:rPr>
                        <a:t>10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Благоустройство и охрана окружающей среды муниципального образования</a:t>
                      </a:r>
                      <a:r>
                        <a:rPr lang="ru-RU" sz="1600" b="0" i="0" u="none" strike="noStrike" baseline="0" dirty="0" smtClean="0">
                          <a:effectLst/>
                          <a:latin typeface="Times New Roman" pitchFamily="18" charset="0"/>
                          <a:cs typeface="Times New Roman" pitchFamily="18" charset="0"/>
                        </a:rPr>
                        <a:t>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578,4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693248">
                <a:tc>
                  <a:txBody>
                    <a:bodyPr/>
                    <a:lstStyle/>
                    <a:p>
                      <a:pPr algn="ctr"/>
                      <a:r>
                        <a:rPr lang="ru-RU" sz="1600" b="0" dirty="0" smtClean="0">
                          <a:latin typeface="Times New Roman" pitchFamily="18" charset="0"/>
                          <a:cs typeface="Times New Roman" pitchFamily="18" charset="0"/>
                        </a:rPr>
                        <a:t>11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Профилактика правонарушений в муниципальном образовании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555654">
                <a:tc>
                  <a:txBody>
                    <a:bodyPr/>
                    <a:lstStyle/>
                    <a:p>
                      <a:pPr algn="ctr"/>
                      <a:r>
                        <a:rPr lang="ru-RU" sz="1600" b="0" dirty="0" smtClean="0">
                          <a:latin typeface="Times New Roman" pitchFamily="18" charset="0"/>
                          <a:cs typeface="Times New Roman" pitchFamily="18" charset="0"/>
                        </a:rPr>
                        <a:t>12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600" b="0" i="0" u="none" strike="noStrike" baseline="0" dirty="0" smtClean="0">
                          <a:effectLst/>
                          <a:latin typeface="Times New Roman" pitchFamily="18" charset="0"/>
                          <a:cs typeface="Times New Roman" pitchFamily="18" charset="0"/>
                        </a:rPr>
                        <a:t>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10,0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752561">
                <a:tc>
                  <a:txBody>
                    <a:bodyPr/>
                    <a:lstStyle/>
                    <a:p>
                      <a:pPr algn="ctr"/>
                      <a:r>
                        <a:rPr lang="ru-RU" sz="1600" b="0" dirty="0" smtClean="0">
                          <a:latin typeface="Times New Roman" pitchFamily="18" charset="0"/>
                          <a:cs typeface="Times New Roman" pitchFamily="18" charset="0"/>
                        </a:rPr>
                        <a:t>13</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Комплексные меры противодействия</a:t>
                      </a:r>
                      <a:r>
                        <a:rPr lang="ru-RU" sz="1600" b="0" i="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600" b="0" i="0" u="none" strike="noStrike" baseline="0" dirty="0" err="1" smtClean="0">
                          <a:effectLst/>
                          <a:latin typeface="Times New Roman" pitchFamily="18" charset="0"/>
                          <a:cs typeface="Times New Roman" pitchFamily="18" charset="0"/>
                        </a:rPr>
                        <a:t>Малопургинском</a:t>
                      </a:r>
                      <a:r>
                        <a:rPr lang="ru-RU" sz="1600" b="0" i="0" u="none" strike="noStrike" baseline="0" dirty="0" smtClean="0">
                          <a:effectLst/>
                          <a:latin typeface="Times New Roman" pitchFamily="18" charset="0"/>
                          <a:cs typeface="Times New Roman" pitchFamily="18" charset="0"/>
                        </a:rPr>
                        <a:t> районе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r h="833481">
                <a:tc>
                  <a:txBody>
                    <a:bodyPr/>
                    <a:lstStyle/>
                    <a:p>
                      <a:pPr algn="ctr"/>
                      <a:r>
                        <a:rPr lang="ru-RU" sz="1600" b="0" dirty="0" smtClean="0">
                          <a:latin typeface="Times New Roman" pitchFamily="18" charset="0"/>
                          <a:cs typeface="Times New Roman" pitchFamily="18" charset="0"/>
                        </a:rPr>
                        <a:t>14</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l" fontAlgn="b"/>
                      <a:r>
                        <a:rPr lang="ru-RU" sz="1600" b="0" i="0" u="none" strike="noStrike" dirty="0" smtClean="0">
                          <a:effectLst/>
                          <a:latin typeface="Times New Roman" pitchFamily="18" charset="0"/>
                          <a:cs typeface="Times New Roman" pitchFamily="18" charset="0"/>
                        </a:rPr>
                        <a:t>Профилактика природно-очаговых</a:t>
                      </a:r>
                      <a:r>
                        <a:rPr lang="ru-RU" sz="1600" b="0" i="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c>
                  <a:txBody>
                    <a:bodyPr/>
                    <a:lstStyle/>
                    <a:p>
                      <a:pPr algn="ctr"/>
                      <a:r>
                        <a:rPr lang="ru-RU" sz="1600" b="0" dirty="0" smtClean="0">
                          <a:latin typeface="Times New Roman" pitchFamily="18" charset="0"/>
                          <a:cs typeface="Times New Roman" pitchFamily="18" charset="0"/>
                        </a:rPr>
                        <a:t>50,0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noFill/>
                  </a:tcPr>
                </a:tc>
              </a:tr>
            </a:tbl>
          </a:graphicData>
        </a:graphic>
      </p:graphicFrame>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400" b="1" dirty="0">
                <a:solidFill>
                  <a:schemeClr val="tx1"/>
                </a:solidFill>
                <a:latin typeface="Times New Roman" pitchFamily="18" charset="0"/>
                <a:cs typeface="Times New Roman" pitchFamily="18" charset="0"/>
              </a:rPr>
              <a:t>Расходы муниципального образования «Малопургинский  район»  в </a:t>
            </a:r>
            <a:r>
              <a:rPr lang="ru-RU" sz="2400" b="1" dirty="0" smtClean="0">
                <a:solidFill>
                  <a:schemeClr val="tx1"/>
                </a:solidFill>
                <a:latin typeface="Times New Roman" pitchFamily="18" charset="0"/>
                <a:cs typeface="Times New Roman" pitchFamily="18" charset="0"/>
              </a:rPr>
              <a:t>2019 </a:t>
            </a:r>
            <a:r>
              <a:rPr lang="ru-RU" sz="2400" b="1" dirty="0">
                <a:solidFill>
                  <a:schemeClr val="tx1"/>
                </a:solidFill>
                <a:latin typeface="Times New Roman" pitchFamily="18" charset="0"/>
                <a:cs typeface="Times New Roman" pitchFamily="18" charset="0"/>
              </a:rPr>
              <a:t>году на реализацию муниципальных программ </a:t>
            </a:r>
            <a:r>
              <a:rPr lang="ru-RU" sz="2400" b="1" dirty="0" smtClean="0">
                <a:solidFill>
                  <a:schemeClr val="tx1"/>
                </a:solidFill>
                <a:latin typeface="Times New Roman" pitchFamily="18" charset="0"/>
                <a:cs typeface="Times New Roman" pitchFamily="18" charset="0"/>
              </a:rPr>
              <a:t>(продолжение) </a:t>
            </a:r>
            <a:endParaRPr lang="ru-RU" sz="2400" dirty="0">
              <a:solidFill>
                <a:schemeClr val="tx1"/>
              </a:solidFill>
            </a:endParaRPr>
          </a:p>
        </p:txBody>
      </p:sp>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143000"/>
            <a:ext cx="8686800" cy="5486400"/>
          </a:xfrm>
        </p:spPr>
        <p:txBody>
          <a:bodyPr>
            <a:normAutofit fontScale="85000" lnSpcReduction="1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64408350"/>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52206525"/>
              </p:ext>
            </p:extLst>
          </p:nvPr>
        </p:nvGraphicFramePr>
        <p:xfrm>
          <a:off x="228600" y="15240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304800"/>
            <a:ext cx="8686800" cy="1286256"/>
          </a:xfrm>
        </p:spPr>
        <p:txBody>
          <a:bodyPr>
            <a:normAutofit fontScale="90000"/>
          </a:bodyPr>
          <a:lstStyle/>
          <a:p>
            <a:pPr algn="ctr"/>
            <a:r>
              <a:rPr lang="ru-RU" sz="24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2019 год и на плановый период 2020 и 2021 годов</a:t>
            </a:r>
            <a:r>
              <a:rPr lang="ru-RU" sz="2400" b="1" dirty="0" smtClean="0">
                <a:latin typeface="Times New Roman" pitchFamily="18" charset="0"/>
                <a:cs typeface="Times New Roman" panose="02020603050405020304" pitchFamily="18" charset="0"/>
              </a:rPr>
              <a:t/>
            </a:r>
            <a:br>
              <a:rPr lang="ru-RU" sz="24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24 октября 2018 года № 1273)</a:t>
            </a:r>
            <a:br>
              <a:rPr lang="ru-RU" sz="1600" b="1" dirty="0" smtClean="0">
                <a:solidFill>
                  <a:schemeClr val="tx1"/>
                </a:solidFill>
                <a:latin typeface="Times New Roman" pitchFamily="18" charset="0"/>
                <a:cs typeface="Times New Roman" pitchFamily="18" charset="0"/>
              </a:rPr>
            </a:br>
            <a:endParaRPr lang="ru-RU" sz="1600" b="1" dirty="0">
              <a:solidFill>
                <a:schemeClr val="tx1"/>
              </a:solidFill>
              <a:latin typeface="Times New Roman" pitchFamily="18" charset="0"/>
              <a:cs typeface="Times New Roman" pitchFamily="18" charset="0"/>
            </a:endParaRPr>
          </a:p>
        </p:txBody>
      </p:sp>
      <p:sp>
        <p:nvSpPr>
          <p:cNvPr id="3" name="TextBox 2"/>
          <p:cNvSpPr txBox="1"/>
          <p:nvPr/>
        </p:nvSpPr>
        <p:spPr>
          <a:xfrm>
            <a:off x="152400" y="5105400"/>
            <a:ext cx="8915400" cy="1323439"/>
          </a:xfrm>
          <a:prstGeom prst="rect">
            <a:avLst/>
          </a:prstGeom>
          <a:noFill/>
        </p:spPr>
        <p:txBody>
          <a:bodyPr wrap="square" rtlCol="0">
            <a:spAutoFit/>
          </a:bodyPr>
          <a:lstStyle/>
          <a:p>
            <a:pPr marL="285750" indent="-285750">
              <a:buFont typeface="Arial" pitchFamily="34" charset="0"/>
              <a:buChar char="•"/>
            </a:pPr>
            <a:r>
              <a:rPr lang="ru-RU" b="1" dirty="0"/>
              <a:t>повышения оплаты труда работников в сфере образования, культуры в соответствии с указами Президента Российской </a:t>
            </a:r>
            <a:r>
              <a:rPr lang="ru-RU" b="1" dirty="0" smtClean="0"/>
              <a:t>Федерации и </a:t>
            </a:r>
            <a:r>
              <a:rPr lang="ru-RU" b="1" dirty="0"/>
              <a:t>сохранения в 2019 - 2021 годах достигнутых в 2018 году </a:t>
            </a:r>
            <a:r>
              <a:rPr lang="ru-RU" b="1" dirty="0" smtClean="0"/>
              <a:t>результатов;</a:t>
            </a:r>
          </a:p>
          <a:p>
            <a:pPr marL="285750" indent="-285750">
              <a:buFont typeface="Arial" pitchFamily="34" charset="0"/>
              <a:buChar char="•"/>
            </a:pPr>
            <a:r>
              <a:rPr lang="ru-RU" b="1" dirty="0"/>
              <a:t>ежегодного изменения объемов целевых межбюджетных трансфертов, предоставляемых из республиканского бюджета</a:t>
            </a:r>
          </a:p>
        </p:txBody>
      </p:sp>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17369785"/>
              </p:ext>
            </p:extLst>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957072"/>
          </a:xfrm>
        </p:spPr>
        <p:txBody>
          <a:bodyPr>
            <a:norm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2019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годов</a:t>
            </a:r>
            <a:r>
              <a:rPr lang="ru-RU" sz="2400" b="1" dirty="0" smtClean="0">
                <a:solidFill>
                  <a:schemeClr val="tx1"/>
                </a:solidFill>
                <a:latin typeface="Times New Roman" panose="02020603050405020304" pitchFamily="18" charset="0"/>
                <a:cs typeface="Times New Roman" panose="02020603050405020304" pitchFamily="18" charset="0"/>
              </a:rPr>
              <a:t>(продолжение)</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841242"/>
            <a:ext cx="8610600" cy="5016758"/>
          </a:xfrm>
          <a:prstGeom prst="rect">
            <a:avLst/>
          </a:prstGeom>
          <a:noFill/>
        </p:spPr>
        <p:txBody>
          <a:bodyPr wrap="square" rtlCol="0">
            <a:spAutoFit/>
          </a:bodyPr>
          <a:lstStyle/>
          <a:p>
            <a:pPr marL="285750" indent="-285750">
              <a:buFont typeface="Wingdings" pitchFamily="2" charset="2"/>
              <a:buChar char="§"/>
            </a:pPr>
            <a:r>
              <a:rPr lang="ru-RU" b="1" dirty="0"/>
              <a:t>развития муниципальных программ муниципального образования «</a:t>
            </a:r>
            <a:r>
              <a:rPr lang="ru-RU" b="1" dirty="0" err="1"/>
              <a:t>Малопургинский</a:t>
            </a:r>
            <a:r>
              <a:rPr lang="ru-RU" b="1" dirty="0"/>
              <a:t> район» с учетом интеграции, предусмотренных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 национальных проектов (программ</a:t>
            </a:r>
            <a:r>
              <a:rPr lang="ru-RU" b="1" dirty="0" smtClean="0"/>
              <a:t>);</a:t>
            </a:r>
          </a:p>
          <a:p>
            <a:pPr marL="285750" indent="-285750">
              <a:buFont typeface="Wingdings" pitchFamily="2" charset="2"/>
              <a:buChar char="§"/>
            </a:pPr>
            <a:r>
              <a:rPr lang="ru-RU" b="1" dirty="0"/>
              <a:t>оптимизации деятельности органов местного самоуправления муниципального образования «</a:t>
            </a:r>
            <a:r>
              <a:rPr lang="ru-RU" b="1" dirty="0" err="1"/>
              <a:t>Малопургинский</a:t>
            </a:r>
            <a:r>
              <a:rPr lang="ru-RU" b="1" dirty="0"/>
              <a:t> район» и муниципальных учреждений муниципального образования «</a:t>
            </a:r>
            <a:r>
              <a:rPr lang="ru-RU" b="1" dirty="0" err="1"/>
              <a:t>Малопургинский</a:t>
            </a:r>
            <a:r>
              <a:rPr lang="ru-RU" b="1" dirty="0"/>
              <a:t> район» путем повышения эффективности использования финансовых, кадровых и информационно-коммуникационных ресурсов</a:t>
            </a:r>
            <a:r>
              <a:rPr lang="ru-RU" b="1" dirty="0" smtClean="0"/>
              <a:t>;</a:t>
            </a:r>
          </a:p>
          <a:p>
            <a:pPr marL="285750" indent="-285750">
              <a:buFont typeface="Wingdings" pitchFamily="2" charset="2"/>
              <a:buChar char="§"/>
            </a:pPr>
            <a:r>
              <a:rPr lang="ru-RU" b="1" dirty="0"/>
              <a:t>формирования муниципальных заданий муниципальными учреждениям муниципального образования «</a:t>
            </a:r>
            <a:r>
              <a:rPr lang="ru-RU" b="1" dirty="0" err="1"/>
              <a:t>Малопургинский</a:t>
            </a:r>
            <a:r>
              <a:rPr lang="ru-RU" b="1" dirty="0"/>
              <a:t> район» в соответствии с общероссийскими и региональными перечнями услуг и работ, не включенных в общероссийские базовые (отраслевые) перечни;</a:t>
            </a:r>
          </a:p>
          <a:p>
            <a:pPr marL="285750" indent="-285750">
              <a:buFont typeface="Wingdings" pitchFamily="2" charset="2"/>
              <a:buChar char="§"/>
            </a:pPr>
            <a:r>
              <a:rPr lang="ru-RU" b="1" dirty="0"/>
              <a:t>обеспечения открытости бюджетного процесса в муниципальном образовании «</a:t>
            </a:r>
            <a:r>
              <a:rPr lang="ru-RU" b="1" dirty="0" err="1"/>
              <a:t>Малопургинский</a:t>
            </a:r>
            <a:r>
              <a:rPr lang="ru-RU" b="1" dirty="0"/>
              <a:t> район» и вовлечения в него граждан;</a:t>
            </a:r>
          </a:p>
          <a:p>
            <a:pPr marL="285750" indent="-285750">
              <a:buFont typeface="Wingdings" pitchFamily="2" charset="2"/>
              <a:buChar char="§"/>
            </a:pPr>
            <a:r>
              <a:rPr lang="ru-RU" b="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dirty="0" err="1"/>
              <a:t>Малопургинский</a:t>
            </a:r>
            <a:r>
              <a:rPr lang="ru-RU" b="1" dirty="0"/>
              <a:t> район</a:t>
            </a:r>
            <a:r>
              <a:rPr lang="ru-RU" b="1" dirty="0" smtClean="0"/>
              <a:t>» посредством централизации закупок и увеличения доли конкурентных процедур.</a:t>
            </a:r>
            <a:endParaRPr lang="ru-RU" b="1" dirty="0"/>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710650"/>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2019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11693</TotalTime>
  <Words>3852</Words>
  <Application>Microsoft Office PowerPoint</Application>
  <PresentationFormat>Экран (4:3)</PresentationFormat>
  <Paragraphs>890</Paragraphs>
  <Slides>37</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Волна</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2019 год и на плановый период 2020 и 2021 годов (установлены Постановлением Администрации муниципального образования «Малопургинский район» от 24 октября 2018 года № 1273) </vt:lpstr>
      <vt:lpstr>Основные направления бюджетной политики на 2019 год и на плановый период 2020 и 2021 годов(продолжение)</vt:lpstr>
      <vt:lpstr>Основные направления бюджетной политики на 2019 год и на плановый период 2020 и 2021 годов(продолжение)</vt:lpstr>
      <vt:lpstr>Основные направления налоговой политики на 2019 год и на плановый период 2020 и 2021 годов (установлены Постановлением Администрации муниципального образования «Малопургинский район» от 24 октября 2018 года № 1273)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Презентация PowerPoint</vt:lpstr>
      <vt:lpstr>     Основные характеристики проекта бюджета муниципального образования «Малопургинский район» на 2019 год и на плановый период 2020 и 2021 годов                                                                                                                     </vt:lpstr>
      <vt:lpstr>   Динамика поступления налоговых и неналоговых доходов в бюджет муниципального образования «Малопургинский район» за 2012-2021 годы                                                                                                   тыс. рублей                                                                                                                                                                                            </vt:lpstr>
      <vt:lpstr>Структура доходов бюджета муниципального образования «Малопургинский район»  на 2019-2021 годы</vt:lpstr>
      <vt:lpstr>Основные источники формирования налоговых и  неналоговых доходов бюджета муниципального образования «Малопургинский район» в 2018 - 2021 годах</vt:lpstr>
      <vt:lpstr>Безвозмездные поступления  в бюджет муниципального образования «Малопругинский район» в 2019-2021 годах</vt:lpstr>
      <vt:lpstr>Расходы бюджета</vt:lpstr>
      <vt:lpstr>Структура расходов  бюджета муниципального образования «Малопургинский район» в 2019 году</vt:lpstr>
      <vt:lpstr>Расходы социальной направленности бюджета муниципального образования «Малопургинский район» на 2019 год</vt:lpstr>
      <vt:lpstr>Расходы бюджета муниципального образования «Малопургинский район» по разделам в 2018-2021 годах</vt:lpstr>
      <vt:lpstr>Структура расходов бюджета муниципального образования «Малопургинский район» по разделам в 2018-2021 годах в % к общему объему</vt:lpstr>
      <vt:lpstr>Расходы бюджета муниципального образования «Малопургинский район» в расчете на душу населения в 2019 году</vt:lpstr>
      <vt:lpstr>Основные направления расходов в области образования в 2019 году</vt:lpstr>
      <vt:lpstr>Основные направления расходов в области культуры  в 2019 году </vt:lpstr>
      <vt:lpstr>Основные направления расходов в области социальной политики в 2019 году</vt:lpstr>
      <vt:lpstr>Сведения о мерах социальной поддержки отдельных целевых групп в 2019 году.</vt:lpstr>
      <vt:lpstr>Что такое дорожные фонды?</vt:lpstr>
      <vt:lpstr>Расходы дорожного фонда в 2019 - 2021 годах</vt:lpstr>
      <vt:lpstr>Расходы муниципального образования «Малопургинский  район»  в 2019 году на реализацию муниципальных программ</vt:lpstr>
      <vt:lpstr>Расходы муниципального образования «Малопургинский  район»  в 2019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872</cp:revision>
  <cp:lastPrinted>2018-12-20T05:32:49Z</cp:lastPrinted>
  <dcterms:created xsi:type="dcterms:W3CDTF">1601-01-01T00:00:00Z</dcterms:created>
  <dcterms:modified xsi:type="dcterms:W3CDTF">2018-12-20T06:43:46Z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