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35"/>
  </p:notesMasterIdLst>
  <p:sldIdLst>
    <p:sldId id="256" r:id="rId2"/>
    <p:sldId id="332" r:id="rId3"/>
    <p:sldId id="333" r:id="rId4"/>
    <p:sldId id="334" r:id="rId5"/>
    <p:sldId id="335" r:id="rId6"/>
    <p:sldId id="328" r:id="rId7"/>
    <p:sldId id="305" r:id="rId8"/>
    <p:sldId id="271" r:id="rId9"/>
    <p:sldId id="272" r:id="rId10"/>
    <p:sldId id="325" r:id="rId11"/>
    <p:sldId id="273" r:id="rId12"/>
    <p:sldId id="288" r:id="rId13"/>
    <p:sldId id="317" r:id="rId14"/>
    <p:sldId id="299" r:id="rId15"/>
    <p:sldId id="319" r:id="rId16"/>
    <p:sldId id="330" r:id="rId17"/>
    <p:sldId id="277" r:id="rId18"/>
    <p:sldId id="306" r:id="rId19"/>
    <p:sldId id="307" r:id="rId20"/>
    <p:sldId id="308" r:id="rId21"/>
    <p:sldId id="278" r:id="rId22"/>
    <p:sldId id="301" r:id="rId23"/>
    <p:sldId id="302" r:id="rId24"/>
    <p:sldId id="318" r:id="rId25"/>
    <p:sldId id="303" r:id="rId26"/>
    <p:sldId id="320" r:id="rId27"/>
    <p:sldId id="321" r:id="rId28"/>
    <p:sldId id="322" r:id="rId29"/>
    <p:sldId id="323" r:id="rId30"/>
    <p:sldId id="331" r:id="rId31"/>
    <p:sldId id="314" r:id="rId32"/>
    <p:sldId id="285" r:id="rId33"/>
    <p:sldId id="286" r:id="rId34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273AF"/>
    <a:srgbClr val="009E47"/>
    <a:srgbClr val="007033"/>
    <a:srgbClr val="31B6FD"/>
    <a:srgbClr val="000000"/>
    <a:srgbClr val="4584D3"/>
    <a:srgbClr val="DBFDEB"/>
    <a:srgbClr val="CCFFCC"/>
    <a:srgbClr val="98A3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3124" autoAdjust="0"/>
  </p:normalViewPr>
  <p:slideViewPr>
    <p:cSldViewPr>
      <p:cViewPr>
        <p:scale>
          <a:sx n="75" d="100"/>
          <a:sy n="75" d="100"/>
        </p:scale>
        <p:origin x="-1027" y="2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235055314347389"/>
          <c:y val="0.18261075538634597"/>
          <c:w val="0.45958005249343825"/>
          <c:h val="0.631578047936315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explosion val="16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FF66FF"/>
              </a:solidFill>
            </c:spPr>
          </c:dPt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201872.1</c:v>
                </c:pt>
                <c:pt idx="1">
                  <c:v>18478.5</c:v>
                </c:pt>
                <c:pt idx="2">
                  <c:v>925517.6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7404363517060428"/>
          <c:y val="0.35766699835597515"/>
          <c:w val="0.32595636482939688"/>
          <c:h val="0.37761919183179032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CCFFCC">
        <a:alpha val="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1096245384581162E-2"/>
          <c:y val="9.6151713430187426E-4"/>
          <c:w val="0.4582274567373994"/>
          <c:h val="0.694176740231414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0"/>
            <c:spPr>
              <a:solidFill>
                <a:schemeClr val="bg2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5.5884436585257352E-2"/>
                  <c:y val="-0.1163426490702746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Госпошлина</c:v>
                </c:pt>
                <c:pt idx="4">
                  <c:v>Налоги, сборы и регулярные платежи за пользование природными ресурсами</c:v>
                </c:pt>
                <c:pt idx="5">
                  <c:v>Доходы от использования имущества</c:v>
                </c:pt>
                <c:pt idx="6">
                  <c:v>Платежи за пользование природными ресурсами</c:v>
                </c:pt>
                <c:pt idx="7">
                  <c:v>Платные услуги и компенсация затрат государства</c:v>
                </c:pt>
                <c:pt idx="8">
                  <c:v>Доходы от продажи имущества</c:v>
                </c:pt>
                <c:pt idx="9">
                  <c:v>Штрафы</c:v>
                </c:pt>
                <c:pt idx="10">
                  <c:v>Прочие неналоговые доходы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172185</c:v>
                </c:pt>
                <c:pt idx="1">
                  <c:v>16476.8</c:v>
                </c:pt>
                <c:pt idx="2">
                  <c:v>10906.9</c:v>
                </c:pt>
                <c:pt idx="3">
                  <c:v>2302.9</c:v>
                </c:pt>
                <c:pt idx="4">
                  <c:v>0.5</c:v>
                </c:pt>
                <c:pt idx="5">
                  <c:v>8081.3</c:v>
                </c:pt>
                <c:pt idx="6">
                  <c:v>787.8</c:v>
                </c:pt>
                <c:pt idx="7">
                  <c:v>789.2</c:v>
                </c:pt>
                <c:pt idx="8">
                  <c:v>5959.7</c:v>
                </c:pt>
                <c:pt idx="9">
                  <c:v>2808.9</c:v>
                </c:pt>
                <c:pt idx="10">
                  <c:v>51.6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3.954802259887006E-2"/>
          <c:y val="0.52320431777013787"/>
          <c:w val="0.49947395346768092"/>
          <c:h val="0.42384773206166132"/>
        </c:manualLayout>
      </c:layout>
      <c:overlay val="0"/>
      <c:txPr>
        <a:bodyPr/>
        <a:lstStyle/>
        <a:p>
          <a:pPr>
            <a:defRPr sz="1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816606893983859E-2"/>
          <c:y val="8.7499999999999994E-2"/>
          <c:w val="0.83250345152450378"/>
          <c:h val="0.813888888888888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B3D8EF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F273AF"/>
              </a:solidFill>
            </c:spPr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1"/>
              <c:layout>
                <c:manualLayout>
                  <c:x val="-0.10328138567776655"/>
                  <c:y val="-8.3762685914260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1048042087837324"/>
                  <c:y val="9.2412729658792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199523.8</c:v>
                </c:pt>
                <c:pt idx="1">
                  <c:v>80451.5</c:v>
                </c:pt>
                <c:pt idx="2">
                  <c:v>538729.5</c:v>
                </c:pt>
                <c:pt idx="3">
                  <c:v>108406.1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339617360975993E-2"/>
          <c:y val="5.5682359494302766E-2"/>
          <c:w val="0.60158677505336733"/>
          <c:h val="0.509191410294186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0"/>
          <c:dPt>
            <c:idx val="0"/>
            <c:bubble3D val="0"/>
            <c:explosion val="77"/>
            <c:spPr>
              <a:solidFill>
                <a:srgbClr val="FFFF00"/>
              </a:solidFill>
            </c:spPr>
          </c:dPt>
          <c:dPt>
            <c:idx val="1"/>
            <c:bubble3D val="0"/>
            <c:explosion val="52"/>
            <c:spPr>
              <a:solidFill>
                <a:srgbClr val="FF66FF"/>
              </a:solidFill>
            </c:spPr>
          </c:dPt>
          <c:dPt>
            <c:idx val="2"/>
            <c:bubble3D val="0"/>
            <c:explosion val="50"/>
            <c:spPr>
              <a:solidFill>
                <a:srgbClr val="00FF00"/>
              </a:solidFill>
            </c:spPr>
          </c:dPt>
          <c:dPt>
            <c:idx val="3"/>
            <c:bubble3D val="0"/>
            <c:explosion val="63"/>
            <c:spPr>
              <a:solidFill>
                <a:srgbClr val="FF0000"/>
              </a:solidFill>
            </c:spPr>
          </c:dPt>
          <c:dPt>
            <c:idx val="4"/>
            <c:bubble3D val="0"/>
            <c:explosion val="54"/>
            <c:spPr>
              <a:solidFill>
                <a:srgbClr val="B3D8EF"/>
              </a:solidFill>
            </c:spPr>
          </c:dPt>
          <c:dPt>
            <c:idx val="5"/>
            <c:bubble3D val="0"/>
            <c:explosion val="36"/>
            <c:spPr>
              <a:solidFill>
                <a:srgbClr val="00CC99"/>
              </a:solidFill>
            </c:spPr>
          </c:dPt>
          <c:dPt>
            <c:idx val="6"/>
            <c:bubble3D val="0"/>
            <c:explosion val="29"/>
            <c:spPr>
              <a:solidFill>
                <a:srgbClr val="002060"/>
              </a:solidFill>
            </c:spPr>
          </c:dPt>
          <c:dPt>
            <c:idx val="7"/>
            <c:bubble3D val="0"/>
            <c:spPr>
              <a:solidFill>
                <a:schemeClr val="tx1"/>
              </a:solidFill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Расходы социальной направленности</c:v>
                </c:pt>
                <c:pt idx="1">
                  <c:v>Межбюджетные трансферты</c:v>
                </c:pt>
                <c:pt idx="2">
                  <c:v>Общегосударственные вопросы</c:v>
                </c:pt>
                <c:pt idx="3">
                  <c:v>Расходы на обеспечение безопасности</c:v>
                </c:pt>
                <c:pt idx="4">
                  <c:v>Национальная экономика</c:v>
                </c:pt>
                <c:pt idx="5">
                  <c:v>Жилищно-коммунальное хозяйство</c:v>
                </c:pt>
                <c:pt idx="6">
                  <c:v>Обслуживание муниципального долга</c:v>
                </c:pt>
                <c:pt idx="7">
                  <c:v>Средства массовой информации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920230.1</c:v>
                </c:pt>
                <c:pt idx="1">
                  <c:v>32342.738280000001</c:v>
                </c:pt>
                <c:pt idx="2">
                  <c:v>122035.24556</c:v>
                </c:pt>
                <c:pt idx="3">
                  <c:v>2335.8000000000002</c:v>
                </c:pt>
                <c:pt idx="4">
                  <c:v>25923.074620000003</c:v>
                </c:pt>
                <c:pt idx="5">
                  <c:v>33270.626930000006</c:v>
                </c:pt>
                <c:pt idx="6">
                  <c:v>2457.6999999999998</c:v>
                </c:pt>
                <c:pt idx="7">
                  <c:v>244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60431086340477036"/>
          <c:y val="1.7157916431185588E-3"/>
          <c:w val="0.39568913659522964"/>
          <c:h val="0.5385119969111497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>
            <a:defRPr sz="14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gradFill rotWithShape="1">
          <a:gsLst>
            <a:gs pos="0">
              <a:schemeClr val="accent4">
                <a:tint val="0"/>
              </a:schemeClr>
            </a:gs>
            <a:gs pos="44000">
              <a:schemeClr val="accent4">
                <a:tint val="60000"/>
                <a:satMod val="120000"/>
              </a:schemeClr>
            </a:gs>
            <a:gs pos="100000">
              <a:schemeClr val="accent4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/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628205128205128E-2"/>
          <c:y val="3.2508308001907217E-2"/>
          <c:w val="0.97275641025641024"/>
          <c:h val="0.864346809892485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3.5217929865482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283267794703153E-3"/>
                  <c:y val="-0.121435142594296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8566535589405682E-3"/>
                  <c:y val="-0.158233670653173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217948717948718E-2"/>
                  <c:y val="-6.7971916731260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2435897435897436E-2"/>
                  <c:y val="-5.61507138214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118483.6</c:v>
                </c:pt>
                <c:pt idx="1">
                  <c:v>95502.2</c:v>
                </c:pt>
                <c:pt idx="2">
                  <c:v>50689.4</c:v>
                </c:pt>
                <c:pt idx="3">
                  <c:v>48117.7</c:v>
                </c:pt>
                <c:pt idx="4">
                  <c:v>63487.7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5512192"/>
        <c:axId val="85513728"/>
        <c:axId val="0"/>
      </c:bar3DChart>
      <c:catAx>
        <c:axId val="85512192"/>
        <c:scaling>
          <c:orientation val="minMax"/>
        </c:scaling>
        <c:delete val="0"/>
        <c:axPos val="b"/>
        <c:majorTickMark val="out"/>
        <c:minorTickMark val="none"/>
        <c:tickLblPos val="nextTo"/>
        <c:crossAx val="85513728"/>
        <c:crosses val="autoZero"/>
        <c:auto val="1"/>
        <c:lblAlgn val="ctr"/>
        <c:lblOffset val="100"/>
        <c:noMultiLvlLbl val="0"/>
      </c:catAx>
      <c:valAx>
        <c:axId val="855137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5512192"/>
        <c:crosses val="autoZero"/>
        <c:crossBetween val="between"/>
      </c:valAx>
    </c:plotArea>
    <c:plotVisOnly val="1"/>
    <c:dispBlanksAs val="gap"/>
    <c:showDLblsOverMax val="0"/>
  </c:chart>
  <c:spPr>
    <a:effectLst>
      <a:innerShdw blurRad="63500" dist="50800" dir="13500000">
        <a:prstClr val="black">
          <a:alpha val="50000"/>
        </a:prstClr>
      </a:inn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Расходы </a:t>
            </a:r>
            <a:r>
              <a:rPr lang="ru-RU" dirty="0" smtClean="0"/>
              <a:t>бюджета</a:t>
            </a:r>
          </a:p>
          <a:p>
            <a:pPr>
              <a:defRPr/>
            </a:pPr>
            <a:r>
              <a:rPr lang="ru-RU" dirty="0" smtClean="0"/>
              <a:t> Всего </a:t>
            </a:r>
            <a:r>
              <a:rPr lang="ru-RU" dirty="0" smtClean="0"/>
              <a:t>1 138 839,4тыс</a:t>
            </a:r>
            <a:r>
              <a:rPr lang="ru-RU" dirty="0" smtClean="0"/>
              <a:t>. руб</a:t>
            </a:r>
            <a:r>
              <a:rPr lang="ru-RU" dirty="0"/>
              <a:t>.</a:t>
            </a:r>
          </a:p>
        </c:rich>
      </c:tx>
      <c:layout>
        <c:manualLayout>
          <c:xMode val="edge"/>
          <c:yMode val="edge"/>
          <c:x val="1.7235845397039373E-2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816202662167231E-2"/>
          <c:y val="0.3122584010025426"/>
          <c:w val="0.55402312992125979"/>
          <c:h val="0.595280806090590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Всего 964 002,3 тыс.руб.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Расходы на реализацию муниципальных программ        (1 081 801,7 тыс.руб)</c:v>
                </c:pt>
                <c:pt idx="1">
                  <c:v>Непрограммные направления деятельности (57 037,7 тыс.руб.)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1081801.7</c:v>
                </c:pt>
                <c:pt idx="1">
                  <c:v>57037.7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600" b="0" i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0" i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1689116985376826"/>
          <c:y val="0.22437540293663841"/>
          <c:w val="0.45496660573678283"/>
          <c:h val="0.63947004324551426"/>
        </c:manualLayout>
      </c:layout>
      <c:overlay val="0"/>
      <c:txPr>
        <a:bodyPr/>
        <a:lstStyle/>
        <a:p>
          <a:pPr>
            <a:defRPr b="0" i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image" Target="../media/image18.jpeg"/><Relationship Id="rId4" Type="http://schemas.openxmlformats.org/officeDocument/2006/relationships/image" Target="../media/image21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image" Target="../media/image18.jpeg"/><Relationship Id="rId4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0A6D7A-C020-493A-AB44-A8475828C53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3DA8C3-8B91-472B-A367-1715EA9F1B6B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45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</a:rPr>
            <a:t>Обеспечение сбалансированности и повышение устойчивости бюджета</a:t>
          </a:r>
          <a:br>
            <a:rPr lang="ru-RU" sz="1600" b="1" dirty="0" smtClean="0">
              <a:solidFill>
                <a:schemeClr val="tx1"/>
              </a:solidFill>
            </a:rPr>
          </a:br>
          <a:r>
            <a:rPr lang="ru-RU" sz="1600" b="1" dirty="0" smtClean="0">
              <a:solidFill>
                <a:schemeClr val="tx1"/>
              </a:solidFill>
            </a:rPr>
            <a:t>муниципального образования «</a:t>
          </a:r>
          <a:r>
            <a:rPr lang="ru-RU" sz="1600" b="1" dirty="0" err="1" smtClean="0">
              <a:solidFill>
                <a:schemeClr val="tx1"/>
              </a:solidFill>
            </a:rPr>
            <a:t>Малопургинский</a:t>
          </a:r>
          <a:r>
            <a:rPr lang="ru-RU" sz="1600" b="1" dirty="0" smtClean="0">
              <a:solidFill>
                <a:schemeClr val="tx1"/>
              </a:solidFill>
            </a:rPr>
            <a:t> район»</a:t>
          </a:r>
          <a:endParaRPr lang="ru-RU" sz="1600" b="1" dirty="0">
            <a:solidFill>
              <a:schemeClr val="tx1"/>
            </a:solidFill>
          </a:endParaRPr>
        </a:p>
      </dgm:t>
    </dgm:pt>
    <dgm:pt modelId="{F1807FC3-64EC-48DA-A5C0-E5B7EAC8F9C3}" type="parTrans" cxnId="{C9C2CE3A-E657-49E8-9664-802A8120C9F9}">
      <dgm:prSet/>
      <dgm:spPr/>
      <dgm:t>
        <a:bodyPr/>
        <a:lstStyle/>
        <a:p>
          <a:endParaRPr lang="ru-RU"/>
        </a:p>
      </dgm:t>
    </dgm:pt>
    <dgm:pt modelId="{9325C95A-899F-40E5-AC32-BA48E2804A2D}" type="sibTrans" cxnId="{C9C2CE3A-E657-49E8-9664-802A8120C9F9}">
      <dgm:prSet/>
      <dgm:spPr/>
      <dgm:t>
        <a:bodyPr/>
        <a:lstStyle/>
        <a:p>
          <a:endParaRPr lang="ru-RU"/>
        </a:p>
      </dgm:t>
    </dgm:pt>
    <dgm:pt modelId="{D8EA9587-6B91-4F5E-9880-25966FAE98D4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58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</a:rPr>
            <a:t>Гарантированное исполнение социальных обязательств бюджета муниципального образования «</a:t>
          </a:r>
          <a:r>
            <a:rPr lang="ru-RU" sz="1600" b="1" dirty="0" err="1" smtClean="0">
              <a:solidFill>
                <a:schemeClr val="tx1"/>
              </a:solidFill>
            </a:rPr>
            <a:t>Малопургинский</a:t>
          </a:r>
          <a:r>
            <a:rPr lang="ru-RU" sz="1600" b="1" dirty="0" smtClean="0">
              <a:solidFill>
                <a:schemeClr val="tx1"/>
              </a:solidFill>
            </a:rPr>
            <a:t> район»</a:t>
          </a:r>
          <a:endParaRPr lang="ru-RU" sz="1600" b="1" dirty="0">
            <a:solidFill>
              <a:schemeClr val="tx1"/>
            </a:solidFill>
            <a:latin typeface="+mn-lt"/>
          </a:endParaRPr>
        </a:p>
      </dgm:t>
    </dgm:pt>
    <dgm:pt modelId="{6A3D511E-D3E7-4513-82AF-ED58DD4D79EE}" type="parTrans" cxnId="{775DFC5C-BFD6-4473-8C0B-FE169AB5D60F}">
      <dgm:prSet/>
      <dgm:spPr/>
      <dgm:t>
        <a:bodyPr/>
        <a:lstStyle/>
        <a:p>
          <a:endParaRPr lang="ru-RU"/>
        </a:p>
      </dgm:t>
    </dgm:pt>
    <dgm:pt modelId="{F76A8C4C-0D77-493F-BDB1-EF54A4B02EC2}" type="sibTrans" cxnId="{775DFC5C-BFD6-4473-8C0B-FE169AB5D60F}">
      <dgm:prSet/>
      <dgm:spPr/>
      <dgm:t>
        <a:bodyPr/>
        <a:lstStyle/>
        <a:p>
          <a:endParaRPr lang="ru-RU"/>
        </a:p>
      </dgm:t>
    </dgm:pt>
    <dgm:pt modelId="{1FBEC071-DB22-475C-B29A-7A990AC7180E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58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</a:rPr>
            <a:t>Создание условий для поступательного социально-экономического развития муниципального образования «</a:t>
          </a:r>
          <a:r>
            <a:rPr lang="ru-RU" sz="1600" b="1" dirty="0" err="1" smtClean="0">
              <a:solidFill>
                <a:schemeClr val="tx1"/>
              </a:solidFill>
            </a:rPr>
            <a:t>Малопургинский</a:t>
          </a:r>
          <a:r>
            <a:rPr lang="ru-RU" sz="1600" b="1" dirty="0" smtClean="0">
              <a:solidFill>
                <a:schemeClr val="tx1"/>
              </a:solidFill>
            </a:rPr>
            <a:t> район»</a:t>
          </a:r>
          <a:endParaRPr lang="ru-RU" sz="1600" b="1" dirty="0">
            <a:solidFill>
              <a:schemeClr val="tx1"/>
            </a:solidFill>
            <a:latin typeface="+mn-lt"/>
          </a:endParaRPr>
        </a:p>
      </dgm:t>
    </dgm:pt>
    <dgm:pt modelId="{2F6AF489-EE88-44F6-8330-DDDE8F44842B}" type="parTrans" cxnId="{CB2A592A-D484-4457-BF98-73DE2C3C8D74}">
      <dgm:prSet/>
      <dgm:spPr/>
      <dgm:t>
        <a:bodyPr/>
        <a:lstStyle/>
        <a:p>
          <a:endParaRPr lang="ru-RU"/>
        </a:p>
      </dgm:t>
    </dgm:pt>
    <dgm:pt modelId="{F96BB349-89A9-496D-B5DF-266F0FA7B48B}" type="sibTrans" cxnId="{CB2A592A-D484-4457-BF98-73DE2C3C8D74}">
      <dgm:prSet/>
      <dgm:spPr/>
      <dgm:t>
        <a:bodyPr/>
        <a:lstStyle/>
        <a:p>
          <a:endParaRPr lang="ru-RU"/>
        </a:p>
      </dgm:t>
    </dgm:pt>
    <dgm:pt modelId="{AB06523B-5E92-48E8-9924-570AC8191C4A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58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</a:rPr>
            <a:t>Формирование реалистичных планов по доходам и расходам бюджета</a:t>
          </a:r>
          <a:br>
            <a:rPr lang="ru-RU" sz="1800" b="1" dirty="0" smtClean="0">
              <a:solidFill>
                <a:schemeClr val="tx1"/>
              </a:solidFill>
            </a:rPr>
          </a:br>
          <a:r>
            <a:rPr lang="ru-RU" sz="1800" b="1" dirty="0" smtClean="0">
              <a:solidFill>
                <a:schemeClr val="tx1"/>
              </a:solidFill>
            </a:rPr>
            <a:t>муниципального образования «</a:t>
          </a:r>
          <a:r>
            <a:rPr lang="ru-RU" sz="1800" b="1" dirty="0" err="1" smtClean="0">
              <a:solidFill>
                <a:schemeClr val="tx1"/>
              </a:solidFill>
            </a:rPr>
            <a:t>Малопургинский</a:t>
          </a:r>
          <a:r>
            <a:rPr lang="ru-RU" sz="1800" b="1" dirty="0" smtClean="0">
              <a:solidFill>
                <a:schemeClr val="tx1"/>
              </a:solidFill>
            </a:rPr>
            <a:t> район», основанных на объективной оценке ожидаемого исполнения бюджета в 2018 году, и объективного прогноза показателей социально-экономического развития муниципального образования «</a:t>
          </a:r>
          <a:r>
            <a:rPr lang="ru-RU" sz="1800" b="1" dirty="0" err="1" smtClean="0">
              <a:solidFill>
                <a:schemeClr val="tx1"/>
              </a:solidFill>
            </a:rPr>
            <a:t>Малопургинский</a:t>
          </a:r>
          <a:r>
            <a:rPr lang="ru-RU" sz="1800" b="1" dirty="0" smtClean="0">
              <a:solidFill>
                <a:schemeClr val="tx1"/>
              </a:solidFill>
            </a:rPr>
            <a:t> район» на 2019 год и на плановый период 2020 и 2021 годов с учетом:</a:t>
          </a:r>
          <a:endParaRPr lang="ru-RU" sz="1800" b="1" dirty="0">
            <a:solidFill>
              <a:schemeClr val="tx1"/>
            </a:solidFill>
            <a:latin typeface="+mn-lt"/>
          </a:endParaRPr>
        </a:p>
      </dgm:t>
    </dgm:pt>
    <dgm:pt modelId="{5E14511C-6197-45E1-9524-678B6121C4AA}" type="parTrans" cxnId="{ED8B99D0-6DCF-45EE-82CD-9C7F492ABA0B}">
      <dgm:prSet/>
      <dgm:spPr/>
      <dgm:t>
        <a:bodyPr/>
        <a:lstStyle/>
        <a:p>
          <a:endParaRPr lang="ru-RU"/>
        </a:p>
      </dgm:t>
    </dgm:pt>
    <dgm:pt modelId="{18781756-CB80-4B8F-8DD8-AC2B1CF68B46}" type="sibTrans" cxnId="{ED8B99D0-6DCF-45EE-82CD-9C7F492ABA0B}">
      <dgm:prSet/>
      <dgm:spPr/>
      <dgm:t>
        <a:bodyPr/>
        <a:lstStyle/>
        <a:p>
          <a:endParaRPr lang="ru-RU"/>
        </a:p>
      </dgm:t>
    </dgm:pt>
    <dgm:pt modelId="{259DFEA1-F96D-44E6-B20E-A6B1A23D2ACF}" type="pres">
      <dgm:prSet presAssocID="{480A6D7A-C020-493A-AB44-A8475828C5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3FEC88-9754-416A-8186-33A3B3C28868}" type="pres">
      <dgm:prSet presAssocID="{FB3DA8C3-8B91-472B-A367-1715EA9F1B6B}" presName="parentText" presStyleLbl="node1" presStyleIdx="0" presStyleCnt="4" custScaleY="29357" custLinFactY="-14308" custLinFactNeighborX="43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EF8FC2-EB53-432C-91F1-3156E57D4F86}" type="pres">
      <dgm:prSet presAssocID="{9325C95A-899F-40E5-AC32-BA48E2804A2D}" presName="spacer" presStyleCnt="0"/>
      <dgm:spPr/>
    </dgm:pt>
    <dgm:pt modelId="{BE009EB4-12F8-493B-809A-503A74EE649C}" type="pres">
      <dgm:prSet presAssocID="{D8EA9587-6B91-4F5E-9880-25966FAE98D4}" presName="parentText" presStyleLbl="node1" presStyleIdx="1" presStyleCnt="4" custScaleY="33713" custLinFactY="-24637" custLinFactNeighborX="43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8F962C-A6E7-4ABE-8F7B-C52F89CE76DD}" type="pres">
      <dgm:prSet presAssocID="{F76A8C4C-0D77-493F-BDB1-EF54A4B02EC2}" presName="spacer" presStyleCnt="0"/>
      <dgm:spPr/>
    </dgm:pt>
    <dgm:pt modelId="{CAC9EF1D-A7CD-466F-A821-633F432D6349}" type="pres">
      <dgm:prSet presAssocID="{1FBEC071-DB22-475C-B29A-7A990AC7180E}" presName="parentText" presStyleLbl="node1" presStyleIdx="2" presStyleCnt="4" custScaleY="34063" custLinFactY="-35168" custLinFactNeighborX="-87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8F791B-B07B-4865-BC90-C513E6A08283}" type="pres">
      <dgm:prSet presAssocID="{F96BB349-89A9-496D-B5DF-266F0FA7B48B}" presName="spacer" presStyleCnt="0"/>
      <dgm:spPr/>
    </dgm:pt>
    <dgm:pt modelId="{71226DFC-4BFE-474B-8791-807BACD1654A}" type="pres">
      <dgm:prSet presAssocID="{AB06523B-5E92-48E8-9924-570AC8191C4A}" presName="parentText" presStyleLbl="node1" presStyleIdx="3" presStyleCnt="4" custScaleY="98153" custLinFactY="-48151" custLinFactNeighborX="43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29EA53-078C-48F1-B84B-5234BE0DA33E}" type="presOf" srcId="{FB3DA8C3-8B91-472B-A367-1715EA9F1B6B}" destId="{AF3FEC88-9754-416A-8186-33A3B3C28868}" srcOrd="0" destOrd="0" presId="urn:microsoft.com/office/officeart/2005/8/layout/vList2"/>
    <dgm:cxn modelId="{ED8B99D0-6DCF-45EE-82CD-9C7F492ABA0B}" srcId="{480A6D7A-C020-493A-AB44-A8475828C53A}" destId="{AB06523B-5E92-48E8-9924-570AC8191C4A}" srcOrd="3" destOrd="0" parTransId="{5E14511C-6197-45E1-9524-678B6121C4AA}" sibTransId="{18781756-CB80-4B8F-8DD8-AC2B1CF68B46}"/>
    <dgm:cxn modelId="{E7439BC7-F3E2-43D7-BEDC-CECC4D4E63D5}" type="presOf" srcId="{D8EA9587-6B91-4F5E-9880-25966FAE98D4}" destId="{BE009EB4-12F8-493B-809A-503A74EE649C}" srcOrd="0" destOrd="0" presId="urn:microsoft.com/office/officeart/2005/8/layout/vList2"/>
    <dgm:cxn modelId="{CB2A592A-D484-4457-BF98-73DE2C3C8D74}" srcId="{480A6D7A-C020-493A-AB44-A8475828C53A}" destId="{1FBEC071-DB22-475C-B29A-7A990AC7180E}" srcOrd="2" destOrd="0" parTransId="{2F6AF489-EE88-44F6-8330-DDDE8F44842B}" sibTransId="{F96BB349-89A9-496D-B5DF-266F0FA7B48B}"/>
    <dgm:cxn modelId="{C9C2CE3A-E657-49E8-9664-802A8120C9F9}" srcId="{480A6D7A-C020-493A-AB44-A8475828C53A}" destId="{FB3DA8C3-8B91-472B-A367-1715EA9F1B6B}" srcOrd="0" destOrd="0" parTransId="{F1807FC3-64EC-48DA-A5C0-E5B7EAC8F9C3}" sibTransId="{9325C95A-899F-40E5-AC32-BA48E2804A2D}"/>
    <dgm:cxn modelId="{22079D90-C9ED-4AC2-A94A-FE8FE40D8C33}" type="presOf" srcId="{1FBEC071-DB22-475C-B29A-7A990AC7180E}" destId="{CAC9EF1D-A7CD-466F-A821-633F432D6349}" srcOrd="0" destOrd="0" presId="urn:microsoft.com/office/officeart/2005/8/layout/vList2"/>
    <dgm:cxn modelId="{3DCDACA0-4B6D-4020-8FF9-9F43B424EB5E}" type="presOf" srcId="{480A6D7A-C020-493A-AB44-A8475828C53A}" destId="{259DFEA1-F96D-44E6-B20E-A6B1A23D2ACF}" srcOrd="0" destOrd="0" presId="urn:microsoft.com/office/officeart/2005/8/layout/vList2"/>
    <dgm:cxn modelId="{BFA404D4-6024-4504-96EC-7FDB421719BE}" type="presOf" srcId="{AB06523B-5E92-48E8-9924-570AC8191C4A}" destId="{71226DFC-4BFE-474B-8791-807BACD1654A}" srcOrd="0" destOrd="0" presId="urn:microsoft.com/office/officeart/2005/8/layout/vList2"/>
    <dgm:cxn modelId="{775DFC5C-BFD6-4473-8C0B-FE169AB5D60F}" srcId="{480A6D7A-C020-493A-AB44-A8475828C53A}" destId="{D8EA9587-6B91-4F5E-9880-25966FAE98D4}" srcOrd="1" destOrd="0" parTransId="{6A3D511E-D3E7-4513-82AF-ED58DD4D79EE}" sibTransId="{F76A8C4C-0D77-493F-BDB1-EF54A4B02EC2}"/>
    <dgm:cxn modelId="{C1DFA944-51C3-467F-BBD6-637775EE31FB}" type="presParOf" srcId="{259DFEA1-F96D-44E6-B20E-A6B1A23D2ACF}" destId="{AF3FEC88-9754-416A-8186-33A3B3C28868}" srcOrd="0" destOrd="0" presId="urn:microsoft.com/office/officeart/2005/8/layout/vList2"/>
    <dgm:cxn modelId="{41D869E4-EF9E-46D0-B62A-46BFEA66F17D}" type="presParOf" srcId="{259DFEA1-F96D-44E6-B20E-A6B1A23D2ACF}" destId="{F7EF8FC2-EB53-432C-91F1-3156E57D4F86}" srcOrd="1" destOrd="0" presId="urn:microsoft.com/office/officeart/2005/8/layout/vList2"/>
    <dgm:cxn modelId="{7B3BC8C2-4907-42AF-A6B7-7692566017C5}" type="presParOf" srcId="{259DFEA1-F96D-44E6-B20E-A6B1A23D2ACF}" destId="{BE009EB4-12F8-493B-809A-503A74EE649C}" srcOrd="2" destOrd="0" presId="urn:microsoft.com/office/officeart/2005/8/layout/vList2"/>
    <dgm:cxn modelId="{573ECEBD-173E-4C01-B134-9368CB3CF529}" type="presParOf" srcId="{259DFEA1-F96D-44E6-B20E-A6B1A23D2ACF}" destId="{6C8F962C-A6E7-4ABE-8F7B-C52F89CE76DD}" srcOrd="3" destOrd="0" presId="urn:microsoft.com/office/officeart/2005/8/layout/vList2"/>
    <dgm:cxn modelId="{8E7EA83C-E5BB-4EF6-B8BA-0C693EB6D70A}" type="presParOf" srcId="{259DFEA1-F96D-44E6-B20E-A6B1A23D2ACF}" destId="{CAC9EF1D-A7CD-466F-A821-633F432D6349}" srcOrd="4" destOrd="0" presId="urn:microsoft.com/office/officeart/2005/8/layout/vList2"/>
    <dgm:cxn modelId="{14113C1D-268A-469C-86AD-05925C5C3226}" type="presParOf" srcId="{259DFEA1-F96D-44E6-B20E-A6B1A23D2ACF}" destId="{E08F791B-B07B-4865-BC90-C513E6A08283}" srcOrd="5" destOrd="0" presId="urn:microsoft.com/office/officeart/2005/8/layout/vList2"/>
    <dgm:cxn modelId="{DBA0E769-0FFA-4226-AF8A-4D6AF78AAB61}" type="presParOf" srcId="{259DFEA1-F96D-44E6-B20E-A6B1A23D2ACF}" destId="{71226DFC-4BFE-474B-8791-807BACD1654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84F6C66-5521-40C2-99FF-C86F056ED85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2DB187-3135-4C98-9D1D-37EECE5C3DA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Выплата денежных средств на содержание усыновленных (удочеренных) детей 240,0 тыс. рублей; расходы по присмотру и уходу за детьми-инвалидами </a:t>
          </a:r>
          <a:r>
            <a:rPr lang="ru-RU" sz="14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236,0 </a:t>
          </a:r>
          <a:r>
            <a:rPr lang="ru-RU" sz="14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4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F8DFCD-AAF2-49B2-A066-9924369639BF}" type="parTrans" cxnId="{B2FD290F-A12C-411E-AC92-AF7C602D2D99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6AB27FEB-6B46-4226-A3D0-F39ED297C4D3}" type="sibTrans" cxnId="{B2FD290F-A12C-411E-AC92-AF7C602D2D99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6986C4B9-B145-472D-B5FE-F8225511AC7D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Компенсация части родительской платы за содержание ребенка в детских садах </a:t>
          </a:r>
        </a:p>
        <a:p>
          <a:r>
            <a:rPr lang="ru-RU" sz="14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4 012,5 тыс</a:t>
          </a:r>
          <a:r>
            <a:rPr lang="ru-RU" sz="14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. рублей</a:t>
          </a:r>
          <a:endParaRPr lang="ru-RU" sz="14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9FDE78-2533-4329-8AC3-3A63DB680452}" type="parTrans" cxnId="{AA12733F-E9AE-4BF9-8B87-079B3FF10231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60A19B1F-4756-4B09-ADE7-D83714F4E966}" type="sibTrans" cxnId="{AA12733F-E9AE-4BF9-8B87-079B3FF10231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57D1A95B-FCA3-4CCF-BC28-0705EF0DA074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Оказание материальной помощи гражданам </a:t>
          </a:r>
          <a:r>
            <a:rPr lang="ru-RU" sz="14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64,0  </a:t>
          </a:r>
          <a:r>
            <a:rPr lang="ru-RU" sz="14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4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91505A-3AE0-48A1-8DBF-71E3C42AB60A}" type="parTrans" cxnId="{02DF88C0-07CE-49E7-91D1-17FD22084D01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875898E9-CE1B-4FC3-A10D-75A6FED452FD}" type="sibTrans" cxnId="{02DF88C0-07CE-49E7-91D1-17FD22084D01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AF01EF08-2799-4C6A-929A-2A15551D8D3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Социальная поддержка старшего поколения, ветеранов и инвалидов, иных категорий граждан </a:t>
          </a:r>
          <a:r>
            <a:rPr lang="ru-RU" sz="14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51,3 </a:t>
          </a:r>
          <a:r>
            <a:rPr lang="ru-RU" sz="14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тыс. рублей; доплата к пенсии муниципальных служащих 1 </a:t>
          </a:r>
          <a:r>
            <a:rPr lang="ru-RU" sz="14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130,9 </a:t>
          </a:r>
          <a:r>
            <a:rPr lang="ru-RU" sz="14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4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CF450B-01A7-4768-BEA0-6B0BAEEC488E}" type="parTrans" cxnId="{21355851-7154-443D-B2FD-8DD1657782CE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C70B2A5A-3523-499F-B32C-4564AFC3CDF7}" type="sibTrans" cxnId="{21355851-7154-443D-B2FD-8DD1657782CE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A72E44ED-20D6-43BA-8BFB-3D49339C098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Поддержка многодетных семей </a:t>
          </a:r>
          <a:r>
            <a:rPr lang="ru-RU" sz="14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11 780,5 тыс</a:t>
          </a:r>
          <a:r>
            <a:rPr lang="ru-RU" sz="14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. рублей; Обеспечение жильем многодетных семей  </a:t>
          </a:r>
          <a:r>
            <a:rPr lang="ru-RU" sz="14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1 031,0 </a:t>
          </a:r>
          <a:r>
            <a:rPr lang="ru-RU" sz="14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тыс. рублей; </a:t>
          </a:r>
          <a:endParaRPr lang="ru-RU" sz="14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7699D2A-0A7A-4462-B74C-D68DABE3F582}" type="parTrans" cxnId="{0112D811-2DA9-4E58-AE9D-962FE2A4A61D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1A4B600A-EDBA-43AD-8598-AA4063970E68}" type="sibTrans" cxnId="{0112D811-2DA9-4E58-AE9D-962FE2A4A61D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C7DCCDF0-352F-4595-829A-4603F3C4EC7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Выплата пособия на содержание опекаемых детей </a:t>
          </a:r>
          <a:r>
            <a:rPr lang="ru-RU" sz="14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16 501,7 тыс</a:t>
          </a:r>
          <a:r>
            <a:rPr lang="ru-RU" sz="14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. рублей;  выплата пособия при устройстве опекаемых детей в семью </a:t>
          </a:r>
          <a:r>
            <a:rPr lang="ru-RU" sz="14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849,9 </a:t>
          </a:r>
          <a:r>
            <a:rPr lang="ru-RU" sz="14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4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6C7C7D0-253A-4AD4-B86B-C3C35DB6D635}" type="parTrans" cxnId="{77BC41C9-1A5C-4368-8283-D87EBA899CEB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935EA0A0-AC9C-44F7-935D-C0DD386484C4}" type="sibTrans" cxnId="{77BC41C9-1A5C-4368-8283-D87EBA899CEB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CC40E849-C888-4AC7-910D-E24D8544BF0D}" type="pres">
      <dgm:prSet presAssocID="{F84F6C66-5521-40C2-99FF-C86F056ED85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170B91E-7745-44B8-97A4-A475B63696D5}" type="pres">
      <dgm:prSet presAssocID="{F84F6C66-5521-40C2-99FF-C86F056ED85A}" presName="Name1" presStyleCnt="0"/>
      <dgm:spPr/>
    </dgm:pt>
    <dgm:pt modelId="{B63202F2-F136-4A53-BBC0-18A18E8C1FF9}" type="pres">
      <dgm:prSet presAssocID="{F84F6C66-5521-40C2-99FF-C86F056ED85A}" presName="cycle" presStyleCnt="0"/>
      <dgm:spPr/>
    </dgm:pt>
    <dgm:pt modelId="{7E7B918D-80DD-4DD8-AF7E-2AC82BB8EC7D}" type="pres">
      <dgm:prSet presAssocID="{F84F6C66-5521-40C2-99FF-C86F056ED85A}" presName="srcNode" presStyleLbl="node1" presStyleIdx="0" presStyleCnt="6"/>
      <dgm:spPr/>
    </dgm:pt>
    <dgm:pt modelId="{30C4D84D-83B0-4115-B1BA-BB76086E6A0A}" type="pres">
      <dgm:prSet presAssocID="{F84F6C66-5521-40C2-99FF-C86F056ED85A}" presName="conn" presStyleLbl="parChTrans1D2" presStyleIdx="0" presStyleCnt="1"/>
      <dgm:spPr/>
      <dgm:t>
        <a:bodyPr/>
        <a:lstStyle/>
        <a:p>
          <a:endParaRPr lang="ru-RU"/>
        </a:p>
      </dgm:t>
    </dgm:pt>
    <dgm:pt modelId="{A159ED3E-2BCE-454E-809E-1592E13B2FD6}" type="pres">
      <dgm:prSet presAssocID="{F84F6C66-5521-40C2-99FF-C86F056ED85A}" presName="extraNode" presStyleLbl="node1" presStyleIdx="0" presStyleCnt="6"/>
      <dgm:spPr/>
    </dgm:pt>
    <dgm:pt modelId="{566083D9-89B6-435D-846D-36DACD77A22D}" type="pres">
      <dgm:prSet presAssocID="{F84F6C66-5521-40C2-99FF-C86F056ED85A}" presName="dstNode" presStyleLbl="node1" presStyleIdx="0" presStyleCnt="6"/>
      <dgm:spPr/>
    </dgm:pt>
    <dgm:pt modelId="{854879FE-BE8F-4624-AAD6-7DAD88595B55}" type="pres">
      <dgm:prSet presAssocID="{A42DB187-3135-4C98-9D1D-37EECE5C3DAA}" presName="text_1" presStyleLbl="node1" presStyleIdx="0" presStyleCnt="6" custScaleX="103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EA7A6-9687-48F0-B5E9-2EC6C67105D3}" type="pres">
      <dgm:prSet presAssocID="{A42DB187-3135-4C98-9D1D-37EECE5C3DAA}" presName="accent_1" presStyleCnt="0"/>
      <dgm:spPr/>
    </dgm:pt>
    <dgm:pt modelId="{2CC09460-0385-4576-B212-932E023A1EEB}" type="pres">
      <dgm:prSet presAssocID="{A42DB187-3135-4C98-9D1D-37EECE5C3DAA}" presName="accentRepeatNode" presStyleLbl="solidFgAcc1" presStyleIdx="0" presStyleCnt="6"/>
      <dgm:spPr/>
    </dgm:pt>
    <dgm:pt modelId="{6D8C2A91-E19F-463D-BD24-AB9142C0ABED}" type="pres">
      <dgm:prSet presAssocID="{6986C4B9-B145-472D-B5FE-F8225511AC7D}" presName="text_2" presStyleLbl="node1" presStyleIdx="1" presStyleCnt="6" custLinFactNeighborX="787" custLinFactNeighborY="1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753EA5-A45D-491F-AA72-02A8019248CE}" type="pres">
      <dgm:prSet presAssocID="{6986C4B9-B145-472D-B5FE-F8225511AC7D}" presName="accent_2" presStyleCnt="0"/>
      <dgm:spPr/>
    </dgm:pt>
    <dgm:pt modelId="{7FF197B5-19DF-437E-8EA4-F5EF1D7448A3}" type="pres">
      <dgm:prSet presAssocID="{6986C4B9-B145-472D-B5FE-F8225511AC7D}" presName="accentRepeatNode" presStyleLbl="solidFgAcc1" presStyleIdx="1" presStyleCnt="6"/>
      <dgm:spPr/>
    </dgm:pt>
    <dgm:pt modelId="{516DD1F4-A210-4170-91D2-7E7F9DCC880D}" type="pres">
      <dgm:prSet presAssocID="{57D1A95B-FCA3-4CCF-BC28-0705EF0DA074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1040A0-D0FE-4D55-B1B6-846EE577A400}" type="pres">
      <dgm:prSet presAssocID="{57D1A95B-FCA3-4CCF-BC28-0705EF0DA074}" presName="accent_3" presStyleCnt="0"/>
      <dgm:spPr/>
    </dgm:pt>
    <dgm:pt modelId="{22575A18-223C-4A93-B3F0-1CA215286AC0}" type="pres">
      <dgm:prSet presAssocID="{57D1A95B-FCA3-4CCF-BC28-0705EF0DA074}" presName="accentRepeatNode" presStyleLbl="solidFgAcc1" presStyleIdx="2" presStyleCnt="6"/>
      <dgm:spPr/>
    </dgm:pt>
    <dgm:pt modelId="{FFB87230-A43F-4ADE-AA01-F0A3AFAA6F65}" type="pres">
      <dgm:prSet presAssocID="{AF01EF08-2799-4C6A-929A-2A15551D8D32}" presName="text_4" presStyleLbl="node1" presStyleIdx="3" presStyleCnt="6" custScaleY="149886" custLinFactNeighborX="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D36DD9-5FA3-413F-B45E-60A64B3D0AAD}" type="pres">
      <dgm:prSet presAssocID="{AF01EF08-2799-4C6A-929A-2A15551D8D32}" presName="accent_4" presStyleCnt="0"/>
      <dgm:spPr/>
    </dgm:pt>
    <dgm:pt modelId="{AEA2F258-E6EB-4F32-89BB-D45632EC2648}" type="pres">
      <dgm:prSet presAssocID="{AF01EF08-2799-4C6A-929A-2A15551D8D32}" presName="accentRepeatNode" presStyleLbl="solidFgAcc1" presStyleIdx="3" presStyleCnt="6"/>
      <dgm:spPr/>
    </dgm:pt>
    <dgm:pt modelId="{C9F3000D-81A3-4133-ACCB-CC43B086927C}" type="pres">
      <dgm:prSet presAssocID="{A72E44ED-20D6-43BA-8BFB-3D49339C0985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D264E3-A62B-402D-97D0-CE4F9EF248C7}" type="pres">
      <dgm:prSet presAssocID="{A72E44ED-20D6-43BA-8BFB-3D49339C0985}" presName="accent_5" presStyleCnt="0"/>
      <dgm:spPr/>
    </dgm:pt>
    <dgm:pt modelId="{C7062D9B-4A87-46F0-8AA9-37927D866D8E}" type="pres">
      <dgm:prSet presAssocID="{A72E44ED-20D6-43BA-8BFB-3D49339C0985}" presName="accentRepeatNode" presStyleLbl="solidFgAcc1" presStyleIdx="4" presStyleCnt="6"/>
      <dgm:spPr/>
    </dgm:pt>
    <dgm:pt modelId="{6B199D4B-ED6D-41D8-96F2-5E5C719FEC3E}" type="pres">
      <dgm:prSet presAssocID="{C7DCCDF0-352F-4595-829A-4603F3C4EC74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A75861-1759-4098-A633-B6E3FBA9A330}" type="pres">
      <dgm:prSet presAssocID="{C7DCCDF0-352F-4595-829A-4603F3C4EC74}" presName="accent_6" presStyleCnt="0"/>
      <dgm:spPr/>
    </dgm:pt>
    <dgm:pt modelId="{EDEB7342-95E5-451F-BEA3-9E3A2F970986}" type="pres">
      <dgm:prSet presAssocID="{C7DCCDF0-352F-4595-829A-4603F3C4EC74}" presName="accentRepeatNode" presStyleLbl="solidFgAcc1" presStyleIdx="5" presStyleCnt="6"/>
      <dgm:spPr/>
    </dgm:pt>
  </dgm:ptLst>
  <dgm:cxnLst>
    <dgm:cxn modelId="{77BC41C9-1A5C-4368-8283-D87EBA899CEB}" srcId="{F84F6C66-5521-40C2-99FF-C86F056ED85A}" destId="{C7DCCDF0-352F-4595-829A-4603F3C4EC74}" srcOrd="5" destOrd="0" parTransId="{26C7C7D0-253A-4AD4-B86B-C3C35DB6D635}" sibTransId="{935EA0A0-AC9C-44F7-935D-C0DD386484C4}"/>
    <dgm:cxn modelId="{41F5046C-E5FB-4F44-B16D-9AEA25F40187}" type="presOf" srcId="{F84F6C66-5521-40C2-99FF-C86F056ED85A}" destId="{CC40E849-C888-4AC7-910D-E24D8544BF0D}" srcOrd="0" destOrd="0" presId="urn:microsoft.com/office/officeart/2008/layout/VerticalCurvedList"/>
    <dgm:cxn modelId="{AA12733F-E9AE-4BF9-8B87-079B3FF10231}" srcId="{F84F6C66-5521-40C2-99FF-C86F056ED85A}" destId="{6986C4B9-B145-472D-B5FE-F8225511AC7D}" srcOrd="1" destOrd="0" parTransId="{739FDE78-2533-4329-8AC3-3A63DB680452}" sibTransId="{60A19B1F-4756-4B09-ADE7-D83714F4E966}"/>
    <dgm:cxn modelId="{4F6FC983-8B0B-4BA3-BC75-B9742F5FCCEE}" type="presOf" srcId="{A42DB187-3135-4C98-9D1D-37EECE5C3DAA}" destId="{854879FE-BE8F-4624-AAD6-7DAD88595B55}" srcOrd="0" destOrd="0" presId="urn:microsoft.com/office/officeart/2008/layout/VerticalCurvedList"/>
    <dgm:cxn modelId="{D49B0FDF-1DCE-407D-B3D6-087A057D1B9A}" type="presOf" srcId="{6AB27FEB-6B46-4226-A3D0-F39ED297C4D3}" destId="{30C4D84D-83B0-4115-B1BA-BB76086E6A0A}" srcOrd="0" destOrd="0" presId="urn:microsoft.com/office/officeart/2008/layout/VerticalCurvedList"/>
    <dgm:cxn modelId="{02DF88C0-07CE-49E7-91D1-17FD22084D01}" srcId="{F84F6C66-5521-40C2-99FF-C86F056ED85A}" destId="{57D1A95B-FCA3-4CCF-BC28-0705EF0DA074}" srcOrd="2" destOrd="0" parTransId="{1191505A-3AE0-48A1-8DBF-71E3C42AB60A}" sibTransId="{875898E9-CE1B-4FC3-A10D-75A6FED452FD}"/>
    <dgm:cxn modelId="{79A8392E-8D75-495D-B09C-4591DB89DA3E}" type="presOf" srcId="{6986C4B9-B145-472D-B5FE-F8225511AC7D}" destId="{6D8C2A91-E19F-463D-BD24-AB9142C0ABED}" srcOrd="0" destOrd="0" presId="urn:microsoft.com/office/officeart/2008/layout/VerticalCurvedList"/>
    <dgm:cxn modelId="{5DC86CE3-6FBC-4527-83B1-C83DE95D1261}" type="presOf" srcId="{A72E44ED-20D6-43BA-8BFB-3D49339C0985}" destId="{C9F3000D-81A3-4133-ACCB-CC43B086927C}" srcOrd="0" destOrd="0" presId="urn:microsoft.com/office/officeart/2008/layout/VerticalCurvedList"/>
    <dgm:cxn modelId="{323C8A49-5514-44AC-8783-F69B78E869B3}" type="presOf" srcId="{C7DCCDF0-352F-4595-829A-4603F3C4EC74}" destId="{6B199D4B-ED6D-41D8-96F2-5E5C719FEC3E}" srcOrd="0" destOrd="0" presId="urn:microsoft.com/office/officeart/2008/layout/VerticalCurvedList"/>
    <dgm:cxn modelId="{21355851-7154-443D-B2FD-8DD1657782CE}" srcId="{F84F6C66-5521-40C2-99FF-C86F056ED85A}" destId="{AF01EF08-2799-4C6A-929A-2A15551D8D32}" srcOrd="3" destOrd="0" parTransId="{ECCF450B-01A7-4768-BEA0-6B0BAEEC488E}" sibTransId="{C70B2A5A-3523-499F-B32C-4564AFC3CDF7}"/>
    <dgm:cxn modelId="{56491A57-B091-4F3C-8DEF-2F9DFA8F78A9}" type="presOf" srcId="{AF01EF08-2799-4C6A-929A-2A15551D8D32}" destId="{FFB87230-A43F-4ADE-AA01-F0A3AFAA6F65}" srcOrd="0" destOrd="0" presId="urn:microsoft.com/office/officeart/2008/layout/VerticalCurvedList"/>
    <dgm:cxn modelId="{0112D811-2DA9-4E58-AE9D-962FE2A4A61D}" srcId="{F84F6C66-5521-40C2-99FF-C86F056ED85A}" destId="{A72E44ED-20D6-43BA-8BFB-3D49339C0985}" srcOrd="4" destOrd="0" parTransId="{77699D2A-0A7A-4462-B74C-D68DABE3F582}" sibTransId="{1A4B600A-EDBA-43AD-8598-AA4063970E68}"/>
    <dgm:cxn modelId="{B2FD290F-A12C-411E-AC92-AF7C602D2D99}" srcId="{F84F6C66-5521-40C2-99FF-C86F056ED85A}" destId="{A42DB187-3135-4C98-9D1D-37EECE5C3DAA}" srcOrd="0" destOrd="0" parTransId="{3FF8DFCD-AAF2-49B2-A066-9924369639BF}" sibTransId="{6AB27FEB-6B46-4226-A3D0-F39ED297C4D3}"/>
    <dgm:cxn modelId="{B2F46F6A-3B4D-430F-8D80-2964926EBE63}" type="presOf" srcId="{57D1A95B-FCA3-4CCF-BC28-0705EF0DA074}" destId="{516DD1F4-A210-4170-91D2-7E7F9DCC880D}" srcOrd="0" destOrd="0" presId="urn:microsoft.com/office/officeart/2008/layout/VerticalCurvedList"/>
    <dgm:cxn modelId="{CBB39713-9604-4FD8-B5FA-DDAF64B35EBE}" type="presParOf" srcId="{CC40E849-C888-4AC7-910D-E24D8544BF0D}" destId="{3170B91E-7745-44B8-97A4-A475B63696D5}" srcOrd="0" destOrd="0" presId="urn:microsoft.com/office/officeart/2008/layout/VerticalCurvedList"/>
    <dgm:cxn modelId="{22012E61-1079-4153-A1BF-983C7DC9B97A}" type="presParOf" srcId="{3170B91E-7745-44B8-97A4-A475B63696D5}" destId="{B63202F2-F136-4A53-BBC0-18A18E8C1FF9}" srcOrd="0" destOrd="0" presId="urn:microsoft.com/office/officeart/2008/layout/VerticalCurvedList"/>
    <dgm:cxn modelId="{5BC6BD11-628C-43F4-A772-7CF7505FF71F}" type="presParOf" srcId="{B63202F2-F136-4A53-BBC0-18A18E8C1FF9}" destId="{7E7B918D-80DD-4DD8-AF7E-2AC82BB8EC7D}" srcOrd="0" destOrd="0" presId="urn:microsoft.com/office/officeart/2008/layout/VerticalCurvedList"/>
    <dgm:cxn modelId="{FC99753F-4CB2-4146-9AD8-AB85EF0D316F}" type="presParOf" srcId="{B63202F2-F136-4A53-BBC0-18A18E8C1FF9}" destId="{30C4D84D-83B0-4115-B1BA-BB76086E6A0A}" srcOrd="1" destOrd="0" presId="urn:microsoft.com/office/officeart/2008/layout/VerticalCurvedList"/>
    <dgm:cxn modelId="{4AF675C7-288B-4BD6-9B07-00E85AA0D68C}" type="presParOf" srcId="{B63202F2-F136-4A53-BBC0-18A18E8C1FF9}" destId="{A159ED3E-2BCE-454E-809E-1592E13B2FD6}" srcOrd="2" destOrd="0" presId="urn:microsoft.com/office/officeart/2008/layout/VerticalCurvedList"/>
    <dgm:cxn modelId="{F033EB66-FF4E-4D73-A414-D7E2D5040F39}" type="presParOf" srcId="{B63202F2-F136-4A53-BBC0-18A18E8C1FF9}" destId="{566083D9-89B6-435D-846D-36DACD77A22D}" srcOrd="3" destOrd="0" presId="urn:microsoft.com/office/officeart/2008/layout/VerticalCurvedList"/>
    <dgm:cxn modelId="{2EC07893-FD04-4ECF-9AF9-49E4B8699D42}" type="presParOf" srcId="{3170B91E-7745-44B8-97A4-A475B63696D5}" destId="{854879FE-BE8F-4624-AAD6-7DAD88595B55}" srcOrd="1" destOrd="0" presId="urn:microsoft.com/office/officeart/2008/layout/VerticalCurvedList"/>
    <dgm:cxn modelId="{0FE594E0-FEB8-4A81-A7A7-0D06AEA9B011}" type="presParOf" srcId="{3170B91E-7745-44B8-97A4-A475B63696D5}" destId="{576EA7A6-9687-48F0-B5E9-2EC6C67105D3}" srcOrd="2" destOrd="0" presId="urn:microsoft.com/office/officeart/2008/layout/VerticalCurvedList"/>
    <dgm:cxn modelId="{464EAF40-3C2D-4093-AEF1-E3D624B16284}" type="presParOf" srcId="{576EA7A6-9687-48F0-B5E9-2EC6C67105D3}" destId="{2CC09460-0385-4576-B212-932E023A1EEB}" srcOrd="0" destOrd="0" presId="urn:microsoft.com/office/officeart/2008/layout/VerticalCurvedList"/>
    <dgm:cxn modelId="{75047D52-5A45-45DC-ABD3-698C32EB23C6}" type="presParOf" srcId="{3170B91E-7745-44B8-97A4-A475B63696D5}" destId="{6D8C2A91-E19F-463D-BD24-AB9142C0ABED}" srcOrd="3" destOrd="0" presId="urn:microsoft.com/office/officeart/2008/layout/VerticalCurvedList"/>
    <dgm:cxn modelId="{F4D23DBD-4551-4A24-9E4F-7FA30BF47DA1}" type="presParOf" srcId="{3170B91E-7745-44B8-97A4-A475B63696D5}" destId="{70753EA5-A45D-491F-AA72-02A8019248CE}" srcOrd="4" destOrd="0" presId="urn:microsoft.com/office/officeart/2008/layout/VerticalCurvedList"/>
    <dgm:cxn modelId="{EA7407E6-EFB7-42FE-9C56-6E722191279D}" type="presParOf" srcId="{70753EA5-A45D-491F-AA72-02A8019248CE}" destId="{7FF197B5-19DF-437E-8EA4-F5EF1D7448A3}" srcOrd="0" destOrd="0" presId="urn:microsoft.com/office/officeart/2008/layout/VerticalCurvedList"/>
    <dgm:cxn modelId="{98F8CEF0-E808-41BC-BF98-5830FF3BFE1A}" type="presParOf" srcId="{3170B91E-7745-44B8-97A4-A475B63696D5}" destId="{516DD1F4-A210-4170-91D2-7E7F9DCC880D}" srcOrd="5" destOrd="0" presId="urn:microsoft.com/office/officeart/2008/layout/VerticalCurvedList"/>
    <dgm:cxn modelId="{8DE33EDC-9F8B-4C99-9F80-F28500722B14}" type="presParOf" srcId="{3170B91E-7745-44B8-97A4-A475B63696D5}" destId="{6C1040A0-D0FE-4D55-B1B6-846EE577A400}" srcOrd="6" destOrd="0" presId="urn:microsoft.com/office/officeart/2008/layout/VerticalCurvedList"/>
    <dgm:cxn modelId="{E99A6790-DCEB-45AA-A5CB-55F8B9DE2FFC}" type="presParOf" srcId="{6C1040A0-D0FE-4D55-B1B6-846EE577A400}" destId="{22575A18-223C-4A93-B3F0-1CA215286AC0}" srcOrd="0" destOrd="0" presId="urn:microsoft.com/office/officeart/2008/layout/VerticalCurvedList"/>
    <dgm:cxn modelId="{1B70F581-3359-41B1-8E39-CE44E2BCB0B6}" type="presParOf" srcId="{3170B91E-7745-44B8-97A4-A475B63696D5}" destId="{FFB87230-A43F-4ADE-AA01-F0A3AFAA6F65}" srcOrd="7" destOrd="0" presId="urn:microsoft.com/office/officeart/2008/layout/VerticalCurvedList"/>
    <dgm:cxn modelId="{99F3819F-A493-4C2C-A6BD-439824049E95}" type="presParOf" srcId="{3170B91E-7745-44B8-97A4-A475B63696D5}" destId="{C8D36DD9-5FA3-413F-B45E-60A64B3D0AAD}" srcOrd="8" destOrd="0" presId="urn:microsoft.com/office/officeart/2008/layout/VerticalCurvedList"/>
    <dgm:cxn modelId="{D4A2C4EF-918B-41D6-858F-3EC15873E1B2}" type="presParOf" srcId="{C8D36DD9-5FA3-413F-B45E-60A64B3D0AAD}" destId="{AEA2F258-E6EB-4F32-89BB-D45632EC2648}" srcOrd="0" destOrd="0" presId="urn:microsoft.com/office/officeart/2008/layout/VerticalCurvedList"/>
    <dgm:cxn modelId="{A7D5D66B-3F9A-4A49-9BE5-5694BDBBB225}" type="presParOf" srcId="{3170B91E-7745-44B8-97A4-A475B63696D5}" destId="{C9F3000D-81A3-4133-ACCB-CC43B086927C}" srcOrd="9" destOrd="0" presId="urn:microsoft.com/office/officeart/2008/layout/VerticalCurvedList"/>
    <dgm:cxn modelId="{7D044052-9A3E-479B-821E-236D631F1A34}" type="presParOf" srcId="{3170B91E-7745-44B8-97A4-A475B63696D5}" destId="{6DD264E3-A62B-402D-97D0-CE4F9EF248C7}" srcOrd="10" destOrd="0" presId="urn:microsoft.com/office/officeart/2008/layout/VerticalCurvedList"/>
    <dgm:cxn modelId="{68B382DA-8282-472A-BCB1-6926635630D6}" type="presParOf" srcId="{6DD264E3-A62B-402D-97D0-CE4F9EF248C7}" destId="{C7062D9B-4A87-46F0-8AA9-37927D866D8E}" srcOrd="0" destOrd="0" presId="urn:microsoft.com/office/officeart/2008/layout/VerticalCurvedList"/>
    <dgm:cxn modelId="{137A58EB-BC0F-4DB5-846C-5384D39648DE}" type="presParOf" srcId="{3170B91E-7745-44B8-97A4-A475B63696D5}" destId="{6B199D4B-ED6D-41D8-96F2-5E5C719FEC3E}" srcOrd="11" destOrd="0" presId="urn:microsoft.com/office/officeart/2008/layout/VerticalCurvedList"/>
    <dgm:cxn modelId="{3A972764-4E3E-4C38-AC6B-7FDA4DF43EAE}" type="presParOf" srcId="{3170B91E-7745-44B8-97A4-A475B63696D5}" destId="{65A75861-1759-4098-A633-B6E3FBA9A330}" srcOrd="12" destOrd="0" presId="urn:microsoft.com/office/officeart/2008/layout/VerticalCurvedList"/>
    <dgm:cxn modelId="{30C6B58C-5D6D-4C6D-A195-951C0DBC47E8}" type="presParOf" srcId="{65A75861-1759-4098-A633-B6E3FBA9A330}" destId="{EDEB7342-95E5-451F-BEA3-9E3A2F97098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2816D5C-A86F-46B2-AE62-D48E72A9E066}" type="doc">
      <dgm:prSet loTypeId="urn:microsoft.com/office/officeart/2005/8/layout/pyramid2" loCatId="pyramid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3CCE6D13-87B0-4332-AF3E-46CF4533EF61}">
      <dgm:prSet phldrT="[Текст]" custT="1"/>
      <dgm:spPr>
        <a:solidFill>
          <a:srgbClr val="66FFFF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Погашение бюджетных кредитов от других бюджетов  - </a:t>
          </a: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48 117,7тыс.руб</a:t>
          </a:r>
          <a:r>
            <a:rPr lang="ru-RU" sz="19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19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446597-75AC-4A37-8F87-8137F0F59F06}" type="parTrans" cxnId="{36902F67-76AF-4F7F-A13C-C4B37D675303}">
      <dgm:prSet/>
      <dgm:spPr/>
      <dgm:t>
        <a:bodyPr/>
        <a:lstStyle/>
        <a:p>
          <a:endParaRPr lang="ru-RU"/>
        </a:p>
      </dgm:t>
    </dgm:pt>
    <dgm:pt modelId="{E1B704D9-38CA-4DF2-9C0B-C85755A40CA2}" type="sibTrans" cxnId="{36902F67-76AF-4F7F-A13C-C4B37D675303}">
      <dgm:prSet/>
      <dgm:spPr/>
      <dgm:t>
        <a:bodyPr/>
        <a:lstStyle/>
        <a:p>
          <a:endParaRPr lang="ru-RU"/>
        </a:p>
      </dgm:t>
    </dgm:pt>
    <dgm:pt modelId="{8EBE5D3C-2E38-4137-A7FC-19B2AEC6EE55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Изменение остатков на счетах   по учету средств бюджетов </a:t>
          </a:r>
        </a:p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- 22 398,8 тыс</a:t>
          </a: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руб.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672D21-5E78-4C67-832E-BF2E2520A454}" type="parTrans" cxnId="{BCBDE065-3E98-41F5-9E1C-D9B38D3D0A94}">
      <dgm:prSet/>
      <dgm:spPr/>
      <dgm:t>
        <a:bodyPr/>
        <a:lstStyle/>
        <a:p>
          <a:endParaRPr lang="ru-RU"/>
        </a:p>
      </dgm:t>
    </dgm:pt>
    <dgm:pt modelId="{4EAD4A66-B292-4186-B9B5-0B7AF213A3B5}" type="sibTrans" cxnId="{BCBDE065-3E98-41F5-9E1C-D9B38D3D0A94}">
      <dgm:prSet/>
      <dgm:spPr/>
      <dgm:t>
        <a:bodyPr/>
        <a:lstStyle/>
        <a:p>
          <a:endParaRPr lang="ru-RU"/>
        </a:p>
      </dgm:t>
    </dgm:pt>
    <dgm:pt modelId="{6443346A-C433-4003-BF98-7A1909420C8B}" type="pres">
      <dgm:prSet presAssocID="{22816D5C-A86F-46B2-AE62-D48E72A9E06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E3E42D6-A327-49D7-9CF0-4F39C7BCE590}" type="pres">
      <dgm:prSet presAssocID="{22816D5C-A86F-46B2-AE62-D48E72A9E066}" presName="pyramid" presStyleLbl="node1" presStyleIdx="0" presStyleCnt="1" custAng="10800000" custLinFactNeighborX="3901" custLinFactNeighborY="-549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392B33D3-8F03-4185-93D0-CDFBB1FE5E59}" type="pres">
      <dgm:prSet presAssocID="{22816D5C-A86F-46B2-AE62-D48E72A9E066}" presName="theList" presStyleCnt="0"/>
      <dgm:spPr/>
    </dgm:pt>
    <dgm:pt modelId="{27F0D9D2-F5B1-4EF3-8CD4-8D783F223AEC}" type="pres">
      <dgm:prSet presAssocID="{3CCE6D13-87B0-4332-AF3E-46CF4533EF61}" presName="aNode" presStyleLbl="fgAcc1" presStyleIdx="0" presStyleCnt="2" custScaleX="146959" custScaleY="54206" custLinFactY="17056" custLinFactNeighborX="649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94A237-1BAB-460D-87C3-B5C08E52720D}" type="pres">
      <dgm:prSet presAssocID="{3CCE6D13-87B0-4332-AF3E-46CF4533EF61}" presName="aSpace" presStyleCnt="0"/>
      <dgm:spPr/>
    </dgm:pt>
    <dgm:pt modelId="{5943FBF8-3D2A-4B8E-B0F6-352AE796E670}" type="pres">
      <dgm:prSet presAssocID="{8EBE5D3C-2E38-4137-A7FC-19B2AEC6EE55}" presName="aNode" presStyleLbl="fgAcc1" presStyleIdx="1" presStyleCnt="2" custScaleX="142656" custScaleY="48258" custLinFactY="-108695" custLinFactNeighborX="1763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E1697E-BC18-4BD2-8042-0E55794F3900}" type="pres">
      <dgm:prSet presAssocID="{8EBE5D3C-2E38-4137-A7FC-19B2AEC6EE55}" presName="aSpace" presStyleCnt="0"/>
      <dgm:spPr/>
    </dgm:pt>
  </dgm:ptLst>
  <dgm:cxnLst>
    <dgm:cxn modelId="{F6822543-E5F1-4F23-A5CD-9C927640575E}" type="presOf" srcId="{3CCE6D13-87B0-4332-AF3E-46CF4533EF61}" destId="{27F0D9D2-F5B1-4EF3-8CD4-8D783F223AEC}" srcOrd="0" destOrd="0" presId="urn:microsoft.com/office/officeart/2005/8/layout/pyramid2"/>
    <dgm:cxn modelId="{BCBDE065-3E98-41F5-9E1C-D9B38D3D0A94}" srcId="{22816D5C-A86F-46B2-AE62-D48E72A9E066}" destId="{8EBE5D3C-2E38-4137-A7FC-19B2AEC6EE55}" srcOrd="1" destOrd="0" parTransId="{71672D21-5E78-4C67-832E-BF2E2520A454}" sibTransId="{4EAD4A66-B292-4186-B9B5-0B7AF213A3B5}"/>
    <dgm:cxn modelId="{36902F67-76AF-4F7F-A13C-C4B37D675303}" srcId="{22816D5C-A86F-46B2-AE62-D48E72A9E066}" destId="{3CCE6D13-87B0-4332-AF3E-46CF4533EF61}" srcOrd="0" destOrd="0" parTransId="{E8446597-75AC-4A37-8F87-8137F0F59F06}" sibTransId="{E1B704D9-38CA-4DF2-9C0B-C85755A40CA2}"/>
    <dgm:cxn modelId="{ABC99631-941C-4F00-91ED-02929053E0CC}" type="presOf" srcId="{8EBE5D3C-2E38-4137-A7FC-19B2AEC6EE55}" destId="{5943FBF8-3D2A-4B8E-B0F6-352AE796E670}" srcOrd="0" destOrd="0" presId="urn:microsoft.com/office/officeart/2005/8/layout/pyramid2"/>
    <dgm:cxn modelId="{DB6EFA95-8956-4222-9E5F-29752CA9A81C}" type="presOf" srcId="{22816D5C-A86F-46B2-AE62-D48E72A9E066}" destId="{6443346A-C433-4003-BF98-7A1909420C8B}" srcOrd="0" destOrd="0" presId="urn:microsoft.com/office/officeart/2005/8/layout/pyramid2"/>
    <dgm:cxn modelId="{C6353130-FCF9-4C41-BFD2-A7923C333066}" type="presParOf" srcId="{6443346A-C433-4003-BF98-7A1909420C8B}" destId="{EE3E42D6-A327-49D7-9CF0-4F39C7BCE590}" srcOrd="0" destOrd="0" presId="urn:microsoft.com/office/officeart/2005/8/layout/pyramid2"/>
    <dgm:cxn modelId="{1D860F70-84D9-4FBD-9005-B2677CD321F9}" type="presParOf" srcId="{6443346A-C433-4003-BF98-7A1909420C8B}" destId="{392B33D3-8F03-4185-93D0-CDFBB1FE5E59}" srcOrd="1" destOrd="0" presId="urn:microsoft.com/office/officeart/2005/8/layout/pyramid2"/>
    <dgm:cxn modelId="{BD91F44B-08ED-4F0A-8AF2-8212A8E1ECE8}" type="presParOf" srcId="{392B33D3-8F03-4185-93D0-CDFBB1FE5E59}" destId="{27F0D9D2-F5B1-4EF3-8CD4-8D783F223AEC}" srcOrd="0" destOrd="0" presId="urn:microsoft.com/office/officeart/2005/8/layout/pyramid2"/>
    <dgm:cxn modelId="{11501C7D-E896-43DC-8D2A-E4E434BA83C5}" type="presParOf" srcId="{392B33D3-8F03-4185-93D0-CDFBB1FE5E59}" destId="{6094A237-1BAB-460D-87C3-B5C08E52720D}" srcOrd="1" destOrd="0" presId="urn:microsoft.com/office/officeart/2005/8/layout/pyramid2"/>
    <dgm:cxn modelId="{4EEB7F49-3CB1-4E45-8A39-5A2D4517BA41}" type="presParOf" srcId="{392B33D3-8F03-4185-93D0-CDFBB1FE5E59}" destId="{5943FBF8-3D2A-4B8E-B0F6-352AE796E670}" srcOrd="2" destOrd="0" presId="urn:microsoft.com/office/officeart/2005/8/layout/pyramid2"/>
    <dgm:cxn modelId="{F18BB12F-03BA-4AE8-A31A-318C63CCF998}" type="presParOf" srcId="{392B33D3-8F03-4185-93D0-CDFBB1FE5E59}" destId="{08E1697E-BC18-4BD2-8042-0E55794F3900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6B326A-B1A6-4289-8661-B4FCEBAC4D5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0CB856-25D9-4CFB-A2AD-FD0F9CA12B7D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45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</a:rPr>
            <a:t>Повышение операционной эффективности управления бюджетными ресурсами, в том числе за счет:</a:t>
          </a:r>
          <a:endParaRPr lang="ru-RU" sz="1800" b="1" dirty="0">
            <a:solidFill>
              <a:schemeClr val="tx1"/>
            </a:solidFill>
          </a:endParaRPr>
        </a:p>
      </dgm:t>
    </dgm:pt>
    <dgm:pt modelId="{4A253B56-A39F-4A6B-9E93-7FD696550198}" type="parTrans" cxnId="{03162FDF-2B5F-4BFD-945F-FE759B6F5D7E}">
      <dgm:prSet/>
      <dgm:spPr/>
      <dgm:t>
        <a:bodyPr/>
        <a:lstStyle/>
        <a:p>
          <a:endParaRPr lang="ru-RU"/>
        </a:p>
      </dgm:t>
    </dgm:pt>
    <dgm:pt modelId="{EF057A0D-4297-44E4-BC5D-339A246363B3}" type="sibTrans" cxnId="{03162FDF-2B5F-4BFD-945F-FE759B6F5D7E}">
      <dgm:prSet/>
      <dgm:spPr/>
      <dgm:t>
        <a:bodyPr/>
        <a:lstStyle/>
        <a:p>
          <a:endParaRPr lang="ru-RU"/>
        </a:p>
      </dgm:t>
    </dgm:pt>
    <dgm:pt modelId="{1EDD2E1F-7D23-435C-8498-29151650CCEA}" type="pres">
      <dgm:prSet presAssocID="{A76B326A-B1A6-4289-8661-B4FCEBAC4D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3B9877-007F-4FF8-A415-B5437830542E}" type="pres">
      <dgm:prSet presAssocID="{390CB856-25D9-4CFB-A2AD-FD0F9CA12B7D}" presName="parentText" presStyleLbl="node1" presStyleIdx="0" presStyleCnt="1" custScaleY="51527" custLinFactY="-100000" custLinFactNeighborY="-1000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B06256-B394-41AC-93F4-5E5AC6E7482D}" type="presOf" srcId="{A76B326A-B1A6-4289-8661-B4FCEBAC4D59}" destId="{1EDD2E1F-7D23-435C-8498-29151650CCEA}" srcOrd="0" destOrd="0" presId="urn:microsoft.com/office/officeart/2005/8/layout/vList2"/>
    <dgm:cxn modelId="{03162FDF-2B5F-4BFD-945F-FE759B6F5D7E}" srcId="{A76B326A-B1A6-4289-8661-B4FCEBAC4D59}" destId="{390CB856-25D9-4CFB-A2AD-FD0F9CA12B7D}" srcOrd="0" destOrd="0" parTransId="{4A253B56-A39F-4A6B-9E93-7FD696550198}" sibTransId="{EF057A0D-4297-44E4-BC5D-339A246363B3}"/>
    <dgm:cxn modelId="{7FCCF080-B996-468D-BA09-DF73C15194D9}" type="presOf" srcId="{390CB856-25D9-4CFB-A2AD-FD0F9CA12B7D}" destId="{FB3B9877-007F-4FF8-A415-B5437830542E}" srcOrd="0" destOrd="0" presId="urn:microsoft.com/office/officeart/2005/8/layout/vList2"/>
    <dgm:cxn modelId="{0BFAFC5A-A4B2-4284-A5E6-406CA9D61E45}" type="presParOf" srcId="{1EDD2E1F-7D23-435C-8498-29151650CCEA}" destId="{FB3B9877-007F-4FF8-A415-B5437830542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4CAF70-FD7D-4F4E-B149-9CD27B9DCC4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429FB5-E0E7-4728-BF1D-5693DA5A9B05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3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</a:rPr>
            <a:t>Поэтапное снижение объема муниципального долга муниципального образования «</a:t>
          </a:r>
          <a:r>
            <a:rPr lang="ru-RU" sz="1800" b="1" dirty="0" err="1" smtClean="0">
              <a:solidFill>
                <a:schemeClr val="tx1"/>
              </a:solidFill>
            </a:rPr>
            <a:t>Малопургинский</a:t>
          </a:r>
          <a:r>
            <a:rPr lang="ru-RU" sz="1800" b="1" dirty="0" smtClean="0">
              <a:solidFill>
                <a:schemeClr val="tx1"/>
              </a:solidFill>
            </a:rPr>
            <a:t> район», проведение мероприятий, направленных на снижение расходов по обслуживанию муниципального долга муниципального образования «</a:t>
          </a:r>
          <a:r>
            <a:rPr lang="ru-RU" sz="1800" b="1" dirty="0" err="1" smtClean="0">
              <a:solidFill>
                <a:schemeClr val="tx1"/>
              </a:solidFill>
            </a:rPr>
            <a:t>Малопургинский</a:t>
          </a:r>
          <a:r>
            <a:rPr lang="ru-RU" sz="1800" b="1" dirty="0" smtClean="0">
              <a:solidFill>
                <a:schemeClr val="tx1"/>
              </a:solidFill>
            </a:rPr>
            <a:t> район»</a:t>
          </a:r>
          <a:endParaRPr lang="ru-RU" sz="1800" b="1" dirty="0">
            <a:solidFill>
              <a:schemeClr val="tx1"/>
            </a:solidFill>
          </a:endParaRPr>
        </a:p>
      </dgm:t>
    </dgm:pt>
    <dgm:pt modelId="{68CB53C5-B564-43BB-8C98-0CE135779DBA}" type="parTrans" cxnId="{A381CFCA-6BBF-43DB-9DE7-EF59FECD1A9B}">
      <dgm:prSet/>
      <dgm:spPr/>
      <dgm:t>
        <a:bodyPr/>
        <a:lstStyle/>
        <a:p>
          <a:endParaRPr lang="ru-RU"/>
        </a:p>
      </dgm:t>
    </dgm:pt>
    <dgm:pt modelId="{3B92519C-FA09-4F7D-B9CE-ED411060F2D1}" type="sibTrans" cxnId="{A381CFCA-6BBF-43DB-9DE7-EF59FECD1A9B}">
      <dgm:prSet/>
      <dgm:spPr/>
      <dgm:t>
        <a:bodyPr/>
        <a:lstStyle/>
        <a:p>
          <a:endParaRPr lang="ru-RU"/>
        </a:p>
      </dgm:t>
    </dgm:pt>
    <dgm:pt modelId="{7351717C-AB82-412A-8D5C-467E041E4F5F}">
      <dgm:prSet phldrT="[Текст]" custT="1"/>
      <dgm:spPr/>
      <dgm:t>
        <a:bodyPr/>
        <a:lstStyle/>
        <a:p>
          <a:r>
            <a:rPr lang="ru-RU" sz="1600" b="1" dirty="0" smtClean="0"/>
            <a:t>соблюдение органами местного самоуправления муниципального образования «</a:t>
          </a:r>
          <a:r>
            <a:rPr lang="ru-RU" sz="1600" b="1" dirty="0" err="1" smtClean="0"/>
            <a:t>Малопургинский</a:t>
          </a:r>
          <a:r>
            <a:rPr lang="ru-RU" sz="1600" b="1" dirty="0" smtClean="0"/>
            <a:t> район» требований бюджетного законодательства и повышение качества управления бюджетным процессом в муниципальном образовании «</a:t>
          </a:r>
          <a:r>
            <a:rPr lang="ru-RU" sz="1600" b="1" dirty="0" err="1" smtClean="0"/>
            <a:t>Малопургинский</a:t>
          </a:r>
          <a:r>
            <a:rPr lang="ru-RU" sz="1600" b="1" dirty="0" smtClean="0"/>
            <a:t> район»;</a:t>
          </a:r>
          <a:endParaRPr lang="ru-RU" sz="1600" b="1" dirty="0"/>
        </a:p>
      </dgm:t>
    </dgm:pt>
    <dgm:pt modelId="{8AFDED62-F94E-485A-92D8-3931281DEC45}">
      <dgm:prSet phldrT="[Текст]" custT="1"/>
      <dgm:spPr/>
      <dgm:t>
        <a:bodyPr/>
        <a:lstStyle/>
        <a:p>
          <a:r>
            <a:rPr lang="ru-RU" sz="1600" b="1" dirty="0" smtClean="0"/>
            <a:t>усиление контроля за эффективностью выполнения утвержденного Плана оздоровления муниципальных финансов муниципального образования «</a:t>
          </a:r>
          <a:r>
            <a:rPr lang="ru-RU" sz="1600" b="1" dirty="0" err="1" smtClean="0"/>
            <a:t>Малопургинский</a:t>
          </a:r>
          <a:r>
            <a:rPr lang="ru-RU" sz="1600" b="1" dirty="0" smtClean="0"/>
            <a:t> район» по оптимизации расходов, сокращению нерезультативных расходов и увеличению собственных доходов бюджетов муниципальных образований поселений муниципального образования «</a:t>
          </a:r>
          <a:r>
            <a:rPr lang="ru-RU" sz="1600" b="1" dirty="0" err="1" smtClean="0"/>
            <a:t>Малопургинский</a:t>
          </a:r>
          <a:r>
            <a:rPr lang="ru-RU" sz="1600" b="1" dirty="0" smtClean="0"/>
            <a:t> район»;</a:t>
          </a:r>
          <a:endParaRPr lang="ru-RU" sz="1600" b="1" dirty="0"/>
        </a:p>
      </dgm:t>
    </dgm:pt>
    <dgm:pt modelId="{9B0EECA9-2561-47D7-9765-85750F91C753}">
      <dgm:prSet phldrT="[Текст]" custT="1"/>
      <dgm:spPr/>
      <dgm:t>
        <a:bodyPr/>
        <a:lstStyle/>
        <a:p>
          <a:r>
            <a:rPr lang="ru-RU" sz="1600" b="1" dirty="0" smtClean="0"/>
            <a:t>повышение качества формирования и обоснованность прогноза доходов и расходов бюджетов муниципальных образований поселений муниципального образования «</a:t>
          </a:r>
          <a:r>
            <a:rPr lang="ru-RU" sz="1600" b="1" dirty="0" err="1" smtClean="0"/>
            <a:t>Малопургинский</a:t>
          </a:r>
          <a:r>
            <a:rPr lang="ru-RU" sz="1600" b="1" dirty="0" smtClean="0"/>
            <a:t> район»;</a:t>
          </a:r>
          <a:endParaRPr lang="ru-RU" sz="1600" b="1" dirty="0"/>
        </a:p>
      </dgm:t>
    </dgm:pt>
    <dgm:pt modelId="{0A58B7E2-11AF-4B5D-9429-4597B18D61E6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</a:rPr>
            <a:t>Ориентация бюджетной политики в сфере межбюджетных отношений на 2019 год и на плановый период 2020 и 2021 годов на решение следующих задач:</a:t>
          </a:r>
          <a:endParaRPr lang="ru-RU" sz="2000" b="1" dirty="0">
            <a:solidFill>
              <a:schemeClr val="tx1"/>
            </a:solidFill>
          </a:endParaRPr>
        </a:p>
      </dgm:t>
    </dgm:pt>
    <dgm:pt modelId="{97D2008B-962E-4650-8E21-1CD69DE641CB}" type="sibTrans" cxnId="{A2955C77-E41E-4AA2-819C-A00A206EBB65}">
      <dgm:prSet/>
      <dgm:spPr/>
      <dgm:t>
        <a:bodyPr/>
        <a:lstStyle/>
        <a:p>
          <a:endParaRPr lang="ru-RU"/>
        </a:p>
      </dgm:t>
    </dgm:pt>
    <dgm:pt modelId="{3B0DFB1D-BAFB-4AE2-8E8F-F253D00F2261}" type="parTrans" cxnId="{A2955C77-E41E-4AA2-819C-A00A206EBB65}">
      <dgm:prSet/>
      <dgm:spPr/>
      <dgm:t>
        <a:bodyPr/>
        <a:lstStyle/>
        <a:p>
          <a:endParaRPr lang="ru-RU"/>
        </a:p>
      </dgm:t>
    </dgm:pt>
    <dgm:pt modelId="{F2AF23FE-29D0-4232-9B7D-08B57536B267}" type="sibTrans" cxnId="{A1BE65B8-FAD4-4988-814B-79568C3D09DE}">
      <dgm:prSet/>
      <dgm:spPr/>
      <dgm:t>
        <a:bodyPr/>
        <a:lstStyle/>
        <a:p>
          <a:endParaRPr lang="ru-RU"/>
        </a:p>
      </dgm:t>
    </dgm:pt>
    <dgm:pt modelId="{B6E76B23-60A9-435A-BF8E-FABFEB2E44FE}" type="parTrans" cxnId="{A1BE65B8-FAD4-4988-814B-79568C3D09DE}">
      <dgm:prSet/>
      <dgm:spPr/>
      <dgm:t>
        <a:bodyPr/>
        <a:lstStyle/>
        <a:p>
          <a:endParaRPr lang="ru-RU"/>
        </a:p>
      </dgm:t>
    </dgm:pt>
    <dgm:pt modelId="{77279499-4989-4F3F-82F2-7748FBEE375E}" type="sibTrans" cxnId="{3CB6F3CD-F8F0-4666-9679-A776E76D832A}">
      <dgm:prSet/>
      <dgm:spPr/>
      <dgm:t>
        <a:bodyPr/>
        <a:lstStyle/>
        <a:p>
          <a:endParaRPr lang="ru-RU"/>
        </a:p>
      </dgm:t>
    </dgm:pt>
    <dgm:pt modelId="{6ECE2691-58EE-4005-9782-2AB7E2F94817}" type="parTrans" cxnId="{3CB6F3CD-F8F0-4666-9679-A776E76D832A}">
      <dgm:prSet/>
      <dgm:spPr/>
      <dgm:t>
        <a:bodyPr/>
        <a:lstStyle/>
        <a:p>
          <a:endParaRPr lang="ru-RU"/>
        </a:p>
      </dgm:t>
    </dgm:pt>
    <dgm:pt modelId="{54D018A5-5161-4E11-AD3E-B7C78C652D4F}" type="sibTrans" cxnId="{88C35548-6BB0-4EFD-B0F1-3A4B2BC44054}">
      <dgm:prSet/>
      <dgm:spPr/>
      <dgm:t>
        <a:bodyPr/>
        <a:lstStyle/>
        <a:p>
          <a:endParaRPr lang="ru-RU"/>
        </a:p>
      </dgm:t>
    </dgm:pt>
    <dgm:pt modelId="{FECBF7A4-A663-4BD7-BB2D-9DCA37604EFF}" type="parTrans" cxnId="{88C35548-6BB0-4EFD-B0F1-3A4B2BC44054}">
      <dgm:prSet/>
      <dgm:spPr/>
      <dgm:t>
        <a:bodyPr/>
        <a:lstStyle/>
        <a:p>
          <a:endParaRPr lang="ru-RU"/>
        </a:p>
      </dgm:t>
    </dgm:pt>
    <dgm:pt modelId="{A8D59F96-D365-4DED-9C53-53D058B57AEE}">
      <dgm:prSet phldrT="[Текст]" custT="1"/>
      <dgm:spPr/>
      <dgm:t>
        <a:bodyPr/>
        <a:lstStyle/>
        <a:p>
          <a:r>
            <a:rPr lang="ru-RU" sz="1600" b="1" dirty="0" smtClean="0"/>
            <a:t>расширение практики общественного участия в управлении муниципальными финансами, внедрение принципов инициативного бюджетирования.</a:t>
          </a:r>
          <a:endParaRPr lang="ru-RU" sz="1600" b="1" dirty="0"/>
        </a:p>
      </dgm:t>
    </dgm:pt>
    <dgm:pt modelId="{D9E51563-F95E-46B1-91DF-35A0F6F1F0C5}" type="parTrans" cxnId="{8B61BDA5-4002-4A5B-B324-021AA344BAB6}">
      <dgm:prSet/>
      <dgm:spPr/>
      <dgm:t>
        <a:bodyPr/>
        <a:lstStyle/>
        <a:p>
          <a:endParaRPr lang="ru-RU"/>
        </a:p>
      </dgm:t>
    </dgm:pt>
    <dgm:pt modelId="{230ADF20-EB7A-4F0F-A20A-554C1C0E5444}" type="sibTrans" cxnId="{8B61BDA5-4002-4A5B-B324-021AA344BAB6}">
      <dgm:prSet/>
      <dgm:spPr/>
      <dgm:t>
        <a:bodyPr/>
        <a:lstStyle/>
        <a:p>
          <a:endParaRPr lang="ru-RU"/>
        </a:p>
      </dgm:t>
    </dgm:pt>
    <dgm:pt modelId="{7501055E-F915-45B3-A34B-8BF86EDF43BE}" type="pres">
      <dgm:prSet presAssocID="{7B4CAF70-FD7D-4F4E-B149-9CD27B9DCC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CF27C9-391B-4FFF-A627-649ACE127A65}" type="pres">
      <dgm:prSet presAssocID="{83429FB5-E0E7-4728-BF1D-5693DA5A9B05}" presName="parentText" presStyleLbl="node1" presStyleIdx="0" presStyleCnt="2" custScaleY="97903" custLinFactY="-52813" custLinFactNeighborX="-87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33424-F2EC-415C-877D-CCC9BEF6B615}" type="pres">
      <dgm:prSet presAssocID="{3B92519C-FA09-4F7D-B9CE-ED411060F2D1}" presName="spacer" presStyleCnt="0"/>
      <dgm:spPr/>
    </dgm:pt>
    <dgm:pt modelId="{14BF6014-1F8D-4B4F-8072-3D866266C5A9}" type="pres">
      <dgm:prSet presAssocID="{0A58B7E2-11AF-4B5D-9429-4597B18D61E6}" presName="parentText" presStyleLbl="node1" presStyleIdx="1" presStyleCnt="2" custScaleY="75057" custLinFactNeighborY="-71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65A4D4-C4D3-4733-B549-DE7420F482CC}" type="pres">
      <dgm:prSet presAssocID="{0A58B7E2-11AF-4B5D-9429-4597B18D61E6}" presName="childText" presStyleLbl="revTx" presStyleIdx="0" presStyleCnt="1" custLinFactNeighborY="-19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A53837-B593-486A-A6BD-B161451842C5}" type="presOf" srcId="{7B4CAF70-FD7D-4F4E-B149-9CD27B9DCC44}" destId="{7501055E-F915-45B3-A34B-8BF86EDF43BE}" srcOrd="0" destOrd="0" presId="urn:microsoft.com/office/officeart/2005/8/layout/vList2"/>
    <dgm:cxn modelId="{E9FE3569-317C-495E-92C2-EB87AAAAB1C1}" type="presOf" srcId="{7351717C-AB82-412A-8D5C-467E041E4F5F}" destId="{6D65A4D4-C4D3-4733-B549-DE7420F482CC}" srcOrd="0" destOrd="2" presId="urn:microsoft.com/office/officeart/2005/8/layout/vList2"/>
    <dgm:cxn modelId="{C8059277-7F14-4595-8655-FA4493775E18}" type="presOf" srcId="{8AFDED62-F94E-485A-92D8-3931281DEC45}" destId="{6D65A4D4-C4D3-4733-B549-DE7420F482CC}" srcOrd="0" destOrd="1" presId="urn:microsoft.com/office/officeart/2005/8/layout/vList2"/>
    <dgm:cxn modelId="{A1386DE2-D362-4BEC-BEED-55C3E51B62BD}" type="presOf" srcId="{0A58B7E2-11AF-4B5D-9429-4597B18D61E6}" destId="{14BF6014-1F8D-4B4F-8072-3D866266C5A9}" srcOrd="0" destOrd="0" presId="urn:microsoft.com/office/officeart/2005/8/layout/vList2"/>
    <dgm:cxn modelId="{A2955C77-E41E-4AA2-819C-A00A206EBB65}" srcId="{7B4CAF70-FD7D-4F4E-B149-9CD27B9DCC44}" destId="{0A58B7E2-11AF-4B5D-9429-4597B18D61E6}" srcOrd="1" destOrd="0" parTransId="{3B0DFB1D-BAFB-4AE2-8E8F-F253D00F2261}" sibTransId="{97D2008B-962E-4650-8E21-1CD69DE641CB}"/>
    <dgm:cxn modelId="{3CB6F3CD-F8F0-4666-9679-A776E76D832A}" srcId="{0A58B7E2-11AF-4B5D-9429-4597B18D61E6}" destId="{8AFDED62-F94E-485A-92D8-3931281DEC45}" srcOrd="1" destOrd="0" parTransId="{6ECE2691-58EE-4005-9782-2AB7E2F94817}" sibTransId="{77279499-4989-4F3F-82F2-7748FBEE375E}"/>
    <dgm:cxn modelId="{8B61BDA5-4002-4A5B-B324-021AA344BAB6}" srcId="{0A58B7E2-11AF-4B5D-9429-4597B18D61E6}" destId="{A8D59F96-D365-4DED-9C53-53D058B57AEE}" srcOrd="3" destOrd="0" parTransId="{D9E51563-F95E-46B1-91DF-35A0F6F1F0C5}" sibTransId="{230ADF20-EB7A-4F0F-A20A-554C1C0E5444}"/>
    <dgm:cxn modelId="{F9643E63-577B-48D7-A665-50C6706A281A}" type="presOf" srcId="{83429FB5-E0E7-4728-BF1D-5693DA5A9B05}" destId="{CECF27C9-391B-4FFF-A627-649ACE127A65}" srcOrd="0" destOrd="0" presId="urn:microsoft.com/office/officeart/2005/8/layout/vList2"/>
    <dgm:cxn modelId="{88C35548-6BB0-4EFD-B0F1-3A4B2BC44054}" srcId="{0A58B7E2-11AF-4B5D-9429-4597B18D61E6}" destId="{9B0EECA9-2561-47D7-9765-85750F91C753}" srcOrd="0" destOrd="0" parTransId="{FECBF7A4-A663-4BD7-BB2D-9DCA37604EFF}" sibTransId="{54D018A5-5161-4E11-AD3E-B7C78C652D4F}"/>
    <dgm:cxn modelId="{434CC866-C80A-4440-B4B8-27B20475359D}" type="presOf" srcId="{9B0EECA9-2561-47D7-9765-85750F91C753}" destId="{6D65A4D4-C4D3-4733-B549-DE7420F482CC}" srcOrd="0" destOrd="0" presId="urn:microsoft.com/office/officeart/2005/8/layout/vList2"/>
    <dgm:cxn modelId="{A1BE65B8-FAD4-4988-814B-79568C3D09DE}" srcId="{0A58B7E2-11AF-4B5D-9429-4597B18D61E6}" destId="{7351717C-AB82-412A-8D5C-467E041E4F5F}" srcOrd="2" destOrd="0" parTransId="{B6E76B23-60A9-435A-BF8E-FABFEB2E44FE}" sibTransId="{F2AF23FE-29D0-4232-9B7D-08B57536B267}"/>
    <dgm:cxn modelId="{CF26F49D-207B-40C0-9759-33F7BBD2E5B4}" type="presOf" srcId="{A8D59F96-D365-4DED-9C53-53D058B57AEE}" destId="{6D65A4D4-C4D3-4733-B549-DE7420F482CC}" srcOrd="0" destOrd="3" presId="urn:microsoft.com/office/officeart/2005/8/layout/vList2"/>
    <dgm:cxn modelId="{A381CFCA-6BBF-43DB-9DE7-EF59FECD1A9B}" srcId="{7B4CAF70-FD7D-4F4E-B149-9CD27B9DCC44}" destId="{83429FB5-E0E7-4728-BF1D-5693DA5A9B05}" srcOrd="0" destOrd="0" parTransId="{68CB53C5-B564-43BB-8C98-0CE135779DBA}" sibTransId="{3B92519C-FA09-4F7D-B9CE-ED411060F2D1}"/>
    <dgm:cxn modelId="{6061620E-3BFF-44CF-A8EE-616FA932A563}" type="presParOf" srcId="{7501055E-F915-45B3-A34B-8BF86EDF43BE}" destId="{CECF27C9-391B-4FFF-A627-649ACE127A65}" srcOrd="0" destOrd="0" presId="urn:microsoft.com/office/officeart/2005/8/layout/vList2"/>
    <dgm:cxn modelId="{5D113495-8776-4DB9-B432-8D49FCACE49B}" type="presParOf" srcId="{7501055E-F915-45B3-A34B-8BF86EDF43BE}" destId="{C5F33424-F2EC-415C-877D-CCC9BEF6B615}" srcOrd="1" destOrd="0" presId="urn:microsoft.com/office/officeart/2005/8/layout/vList2"/>
    <dgm:cxn modelId="{74FD2414-8A74-46C1-B7D5-29AB7964A95B}" type="presParOf" srcId="{7501055E-F915-45B3-A34B-8BF86EDF43BE}" destId="{14BF6014-1F8D-4B4F-8072-3D866266C5A9}" srcOrd="2" destOrd="0" presId="urn:microsoft.com/office/officeart/2005/8/layout/vList2"/>
    <dgm:cxn modelId="{111B0F1F-2032-431D-AFBF-978B28B92268}" type="presParOf" srcId="{7501055E-F915-45B3-A34B-8BF86EDF43BE}" destId="{6D65A4D4-C4D3-4733-B549-DE7420F482C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75A1A5-0896-433E-BA91-78C3856BD7D9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48E425-1F62-4E54-AB72-024F4DE93407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14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ru-RU" sz="1300" b="1" dirty="0" smtClean="0"/>
            <a:t>укрепление доходной базы консолидированного бюджета муниципального образования «</a:t>
          </a:r>
          <a:r>
            <a:rPr lang="ru-RU" sz="1300" b="1" dirty="0" err="1" smtClean="0"/>
            <a:t>Малопургинский</a:t>
          </a:r>
          <a:r>
            <a:rPr lang="ru-RU" sz="1300" b="1" dirty="0" smtClean="0"/>
            <a:t> район», в том числе для обеспечения достижения целей, обозначенных в Указе Президента Российской Федерации от 7 мая 2018 года № 204 «О национальных целях и стратегических задачах развития Российской Федерации на период до 2024 года»;</a:t>
          </a:r>
          <a:endParaRPr lang="ru-RU" sz="1300" b="1" dirty="0">
            <a:solidFill>
              <a:schemeClr val="tx1"/>
            </a:solidFill>
          </a:endParaRPr>
        </a:p>
      </dgm:t>
    </dgm:pt>
    <dgm:pt modelId="{9A75D3E3-D02A-4BE3-A087-B6E91E07991C}" type="parTrans" cxnId="{DEBF1D61-273D-4ED9-8958-0C051EC072B8}">
      <dgm:prSet/>
      <dgm:spPr/>
      <dgm:t>
        <a:bodyPr/>
        <a:lstStyle/>
        <a:p>
          <a:endParaRPr lang="ru-RU"/>
        </a:p>
      </dgm:t>
    </dgm:pt>
    <dgm:pt modelId="{4C985B15-CCC8-41E5-9AB2-556CFD98936E}" type="sibTrans" cxnId="{DEBF1D61-273D-4ED9-8958-0C051EC072B8}">
      <dgm:prSet/>
      <dgm:spPr/>
      <dgm:t>
        <a:bodyPr/>
        <a:lstStyle/>
        <a:p>
          <a:endParaRPr lang="ru-RU"/>
        </a:p>
      </dgm:t>
    </dgm:pt>
    <dgm:pt modelId="{E948EA84-102C-437F-80FA-896499AE9317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14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ru-RU" sz="1300" b="1" dirty="0" smtClean="0"/>
            <a:t>повышение качества администрирования доходов консолидированного бюджета муниципального образования «</a:t>
          </a:r>
          <a:r>
            <a:rPr lang="ru-RU" sz="1300" b="1" dirty="0" err="1" smtClean="0"/>
            <a:t>Малопургинский</a:t>
          </a:r>
          <a:r>
            <a:rPr lang="ru-RU" sz="1300" b="1" dirty="0" smtClean="0"/>
            <a:t> район» на основе межведомственного взаимодействия органов местного самоуправления муниципального образования «</a:t>
          </a:r>
          <a:r>
            <a:rPr lang="ru-RU" sz="1300" b="1" dirty="0" err="1" smtClean="0"/>
            <a:t>Малопургинский</a:t>
          </a:r>
          <a:r>
            <a:rPr lang="ru-RU" sz="1300" b="1" dirty="0" smtClean="0"/>
            <a:t> район», исполнительных органов государственной власти Удмуртской Республики и Управления Федеральной налоговой службы по Удмуртской Республике;</a:t>
          </a:r>
          <a:endParaRPr lang="ru-RU" sz="1300" b="1" dirty="0"/>
        </a:p>
      </dgm:t>
    </dgm:pt>
    <dgm:pt modelId="{9D60C099-0732-487A-9511-D9BA8DBD8245}" type="parTrans" cxnId="{6FBF8FDE-9725-478F-92D6-1E36D3881D33}">
      <dgm:prSet/>
      <dgm:spPr/>
      <dgm:t>
        <a:bodyPr/>
        <a:lstStyle/>
        <a:p>
          <a:endParaRPr lang="ru-RU"/>
        </a:p>
      </dgm:t>
    </dgm:pt>
    <dgm:pt modelId="{AFFD2F5B-1ECB-4E46-AC3B-08F56C5DB04C}" type="sibTrans" cxnId="{6FBF8FDE-9725-478F-92D6-1E36D3881D33}">
      <dgm:prSet/>
      <dgm:spPr/>
      <dgm:t>
        <a:bodyPr/>
        <a:lstStyle/>
        <a:p>
          <a:endParaRPr lang="ru-RU"/>
        </a:p>
      </dgm:t>
    </dgm:pt>
    <dgm:pt modelId="{7AF7F297-943D-4165-A8A8-54DA59560CD7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22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ru-RU" sz="1400" b="1" dirty="0" smtClean="0"/>
            <a:t>расширение налоговой базы на основе повышения инвестиционной привлекательности муниципального образования «</a:t>
          </a:r>
          <a:r>
            <a:rPr lang="ru-RU" sz="1400" b="1" dirty="0" err="1" smtClean="0"/>
            <a:t>Малопургинский</a:t>
          </a:r>
          <a:r>
            <a:rPr lang="ru-RU" sz="1400" b="1" dirty="0" smtClean="0"/>
            <a:t> район», обеспечение роста объемов налоговых доходов консолидированного бюджета муниципального образования «</a:t>
          </a:r>
          <a:r>
            <a:rPr lang="ru-RU" sz="1400" b="1" dirty="0" err="1" smtClean="0"/>
            <a:t>Малопургинский</a:t>
          </a:r>
          <a:r>
            <a:rPr lang="ru-RU" sz="1400" b="1" dirty="0" smtClean="0"/>
            <a:t> район»;</a:t>
          </a:r>
          <a:endParaRPr lang="ru-RU" sz="1400" b="1" dirty="0" smtClean="0">
            <a:solidFill>
              <a:schemeClr val="tx1"/>
            </a:solidFill>
          </a:endParaRPr>
        </a:p>
      </dgm:t>
    </dgm:pt>
    <dgm:pt modelId="{9537DFCC-875F-4684-8B9E-802F2AC8EFFB}" type="parTrans" cxnId="{1439231D-97B4-4F40-B5C8-D1C188E4E197}">
      <dgm:prSet/>
      <dgm:spPr/>
      <dgm:t>
        <a:bodyPr/>
        <a:lstStyle/>
        <a:p>
          <a:endParaRPr lang="ru-RU"/>
        </a:p>
      </dgm:t>
    </dgm:pt>
    <dgm:pt modelId="{C885DA16-C873-468A-A64B-CC8D27ABB87D}" type="sibTrans" cxnId="{1439231D-97B4-4F40-B5C8-D1C188E4E197}">
      <dgm:prSet/>
      <dgm:spPr/>
      <dgm:t>
        <a:bodyPr/>
        <a:lstStyle/>
        <a:p>
          <a:endParaRPr lang="ru-RU"/>
        </a:p>
      </dgm:t>
    </dgm:pt>
    <dgm:pt modelId="{43E791CD-00E1-4D30-BCD5-1EA4857975C7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22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ru-RU" sz="1600" b="1" dirty="0" smtClean="0"/>
            <a:t>вовлечение в экономику </a:t>
          </a:r>
          <a:r>
            <a:rPr lang="ru-RU" sz="1600" b="1" dirty="0" err="1" smtClean="0"/>
            <a:t>самозанятых</a:t>
          </a:r>
          <a:r>
            <a:rPr lang="ru-RU" sz="1600" b="1" dirty="0" smtClean="0"/>
            <a:t> граждан</a:t>
          </a:r>
          <a:endParaRPr lang="ru-RU" sz="1600" b="1" dirty="0" smtClean="0">
            <a:solidFill>
              <a:schemeClr val="tx1"/>
            </a:solidFill>
          </a:endParaRPr>
        </a:p>
      </dgm:t>
    </dgm:pt>
    <dgm:pt modelId="{69E93514-DF63-4B06-9BEE-ED636B95538A}" type="parTrans" cxnId="{3784C0E0-3FF5-4C52-ADA7-D95084A49CA0}">
      <dgm:prSet/>
      <dgm:spPr/>
      <dgm:t>
        <a:bodyPr/>
        <a:lstStyle/>
        <a:p>
          <a:endParaRPr lang="ru-RU"/>
        </a:p>
      </dgm:t>
    </dgm:pt>
    <dgm:pt modelId="{332F8DA6-6D9C-4BC0-BBC4-0C835E28C1AF}" type="sibTrans" cxnId="{3784C0E0-3FF5-4C52-ADA7-D95084A49CA0}">
      <dgm:prSet/>
      <dgm:spPr/>
      <dgm:t>
        <a:bodyPr/>
        <a:lstStyle/>
        <a:p>
          <a:endParaRPr lang="ru-RU"/>
        </a:p>
      </dgm:t>
    </dgm:pt>
    <dgm:pt modelId="{963A3835-8EFF-41D5-8904-0CD297DC390A}" type="pres">
      <dgm:prSet presAssocID="{FB75A1A5-0896-433E-BA91-78C3856BD7D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B44425-090D-436E-A93E-2DB3023FDB80}" type="pres">
      <dgm:prSet presAssocID="{9748E425-1F62-4E54-AB72-024F4DE93407}" presName="circle1" presStyleLbl="node1" presStyleIdx="0" presStyleCnt="4"/>
      <dgm:spPr>
        <a:gradFill rotWithShape="0">
          <a:gsLst>
            <a:gs pos="0">
              <a:schemeClr val="bg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</dgm:pt>
    <dgm:pt modelId="{69C58063-E33C-4DC8-9D13-DB510B7D7715}" type="pres">
      <dgm:prSet presAssocID="{9748E425-1F62-4E54-AB72-024F4DE93407}" presName="space" presStyleCnt="0"/>
      <dgm:spPr/>
    </dgm:pt>
    <dgm:pt modelId="{5A29F06B-F30D-47DB-82D2-37109BE6ACC5}" type="pres">
      <dgm:prSet presAssocID="{9748E425-1F62-4E54-AB72-024F4DE93407}" presName="rect1" presStyleLbl="alignAcc1" presStyleIdx="0" presStyleCnt="4" custLinFactNeighborX="1229" custLinFactNeighborY="-230"/>
      <dgm:spPr/>
      <dgm:t>
        <a:bodyPr/>
        <a:lstStyle/>
        <a:p>
          <a:endParaRPr lang="ru-RU"/>
        </a:p>
      </dgm:t>
    </dgm:pt>
    <dgm:pt modelId="{3E16006F-EFE1-4A67-96C1-8B4039A64510}" type="pres">
      <dgm:prSet presAssocID="{E948EA84-102C-437F-80FA-896499AE9317}" presName="vertSpace2" presStyleLbl="node1" presStyleIdx="0" presStyleCnt="4"/>
      <dgm:spPr/>
    </dgm:pt>
    <dgm:pt modelId="{FED84AB8-CAF6-4ECA-B669-59A6C428B38C}" type="pres">
      <dgm:prSet presAssocID="{E948EA84-102C-437F-80FA-896499AE9317}" presName="circle2" presStyleLbl="node1" presStyleIdx="1" presStyleCnt="4"/>
      <dgm:spPr>
        <a:gradFill rotWithShape="0">
          <a:gsLst>
            <a:gs pos="0">
              <a:schemeClr val="bg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</dgm:pt>
    <dgm:pt modelId="{E28FA107-B120-49B7-BC8E-D3002C8C2448}" type="pres">
      <dgm:prSet presAssocID="{E948EA84-102C-437F-80FA-896499AE9317}" presName="rect2" presStyleLbl="alignAcc1" presStyleIdx="1" presStyleCnt="4" custScaleX="100000" custScaleY="98333" custLinFactNeighborX="629" custLinFactNeighborY="-481"/>
      <dgm:spPr/>
      <dgm:t>
        <a:bodyPr/>
        <a:lstStyle/>
        <a:p>
          <a:endParaRPr lang="ru-RU"/>
        </a:p>
      </dgm:t>
    </dgm:pt>
    <dgm:pt modelId="{D5B5A5EF-AB45-4A57-B02F-DBC9282FAB4D}" type="pres">
      <dgm:prSet presAssocID="{7AF7F297-943D-4165-A8A8-54DA59560CD7}" presName="vertSpace3" presStyleLbl="node1" presStyleIdx="1" presStyleCnt="4"/>
      <dgm:spPr/>
    </dgm:pt>
    <dgm:pt modelId="{DDA6CF50-64D6-41CD-AAED-976FA2076C57}" type="pres">
      <dgm:prSet presAssocID="{7AF7F297-943D-4165-A8A8-54DA59560CD7}" presName="circle3" presStyleLbl="node1" presStyleIdx="2" presStyleCnt="4"/>
      <dgm:spPr>
        <a:gradFill rotWithShape="0">
          <a:gsLst>
            <a:gs pos="0">
              <a:schemeClr val="bg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</dgm:pt>
    <dgm:pt modelId="{FE66C1EA-8C5C-40F8-B9B6-9040C8ED6543}" type="pres">
      <dgm:prSet presAssocID="{7AF7F297-943D-4165-A8A8-54DA59560CD7}" presName="rect3" presStyleLbl="alignAcc1" presStyleIdx="2" presStyleCnt="4"/>
      <dgm:spPr/>
      <dgm:t>
        <a:bodyPr/>
        <a:lstStyle/>
        <a:p>
          <a:endParaRPr lang="ru-RU"/>
        </a:p>
      </dgm:t>
    </dgm:pt>
    <dgm:pt modelId="{DAB1143D-0D6D-4AA0-A7F7-632965950060}" type="pres">
      <dgm:prSet presAssocID="{43E791CD-00E1-4D30-BCD5-1EA4857975C7}" presName="vertSpace4" presStyleLbl="node1" presStyleIdx="2" presStyleCnt="4"/>
      <dgm:spPr/>
    </dgm:pt>
    <dgm:pt modelId="{59226D8B-E096-4D70-8ADC-71973B6FCBDF}" type="pres">
      <dgm:prSet presAssocID="{43E791CD-00E1-4D30-BCD5-1EA4857975C7}" presName="circle4" presStyleLbl="node1" presStyleIdx="3" presStyleCnt="4"/>
      <dgm:spPr>
        <a:gradFill rotWithShape="0">
          <a:gsLst>
            <a:gs pos="0">
              <a:schemeClr val="bg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</dgm:pt>
    <dgm:pt modelId="{FEC5023B-56E5-4574-9502-039874786CB2}" type="pres">
      <dgm:prSet presAssocID="{43E791CD-00E1-4D30-BCD5-1EA4857975C7}" presName="rect4" presStyleLbl="alignAcc1" presStyleIdx="3" presStyleCnt="4"/>
      <dgm:spPr/>
      <dgm:t>
        <a:bodyPr/>
        <a:lstStyle/>
        <a:p>
          <a:endParaRPr lang="ru-RU"/>
        </a:p>
      </dgm:t>
    </dgm:pt>
    <dgm:pt modelId="{91A15EB6-1FC2-4A38-A7EC-BAB9618152C7}" type="pres">
      <dgm:prSet presAssocID="{9748E425-1F62-4E54-AB72-024F4DE93407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983E83-3315-427C-BC88-AE28B653D585}" type="pres">
      <dgm:prSet presAssocID="{E948EA84-102C-437F-80FA-896499AE9317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E41196-343F-4FEA-BCB9-A7E7FA2836A7}" type="pres">
      <dgm:prSet presAssocID="{7AF7F297-943D-4165-A8A8-54DA59560CD7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606B47-766B-4858-A4BB-6D7E63AFD09F}" type="pres">
      <dgm:prSet presAssocID="{43E791CD-00E1-4D30-BCD5-1EA4857975C7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8160DA-082B-47A7-B73B-3820ACB61FE5}" type="presOf" srcId="{9748E425-1F62-4E54-AB72-024F4DE93407}" destId="{5A29F06B-F30D-47DB-82D2-37109BE6ACC5}" srcOrd="0" destOrd="0" presId="urn:microsoft.com/office/officeart/2005/8/layout/target3"/>
    <dgm:cxn modelId="{3784C0E0-3FF5-4C52-ADA7-D95084A49CA0}" srcId="{FB75A1A5-0896-433E-BA91-78C3856BD7D9}" destId="{43E791CD-00E1-4D30-BCD5-1EA4857975C7}" srcOrd="3" destOrd="0" parTransId="{69E93514-DF63-4B06-9BEE-ED636B95538A}" sibTransId="{332F8DA6-6D9C-4BC0-BBC4-0C835E28C1AF}"/>
    <dgm:cxn modelId="{DEBF1D61-273D-4ED9-8958-0C051EC072B8}" srcId="{FB75A1A5-0896-433E-BA91-78C3856BD7D9}" destId="{9748E425-1F62-4E54-AB72-024F4DE93407}" srcOrd="0" destOrd="0" parTransId="{9A75D3E3-D02A-4BE3-A087-B6E91E07991C}" sibTransId="{4C985B15-CCC8-41E5-9AB2-556CFD98936E}"/>
    <dgm:cxn modelId="{E4D584B3-FAFD-4A53-8957-807D0C0A0B4E}" type="presOf" srcId="{FB75A1A5-0896-433E-BA91-78C3856BD7D9}" destId="{963A3835-8EFF-41D5-8904-0CD297DC390A}" srcOrd="0" destOrd="0" presId="urn:microsoft.com/office/officeart/2005/8/layout/target3"/>
    <dgm:cxn modelId="{FA1741D0-B99C-4CA4-9B82-9D859D865FCB}" type="presOf" srcId="{E948EA84-102C-437F-80FA-896499AE9317}" destId="{E28FA107-B120-49B7-BC8E-D3002C8C2448}" srcOrd="0" destOrd="0" presId="urn:microsoft.com/office/officeart/2005/8/layout/target3"/>
    <dgm:cxn modelId="{6FBF8FDE-9725-478F-92D6-1E36D3881D33}" srcId="{FB75A1A5-0896-433E-BA91-78C3856BD7D9}" destId="{E948EA84-102C-437F-80FA-896499AE9317}" srcOrd="1" destOrd="0" parTransId="{9D60C099-0732-487A-9511-D9BA8DBD8245}" sibTransId="{AFFD2F5B-1ECB-4E46-AC3B-08F56C5DB04C}"/>
    <dgm:cxn modelId="{1439231D-97B4-4F40-B5C8-D1C188E4E197}" srcId="{FB75A1A5-0896-433E-BA91-78C3856BD7D9}" destId="{7AF7F297-943D-4165-A8A8-54DA59560CD7}" srcOrd="2" destOrd="0" parTransId="{9537DFCC-875F-4684-8B9E-802F2AC8EFFB}" sibTransId="{C885DA16-C873-468A-A64B-CC8D27ABB87D}"/>
    <dgm:cxn modelId="{05E8BDA2-0C38-4291-9DD1-88828913D956}" type="presOf" srcId="{7AF7F297-943D-4165-A8A8-54DA59560CD7}" destId="{BBE41196-343F-4FEA-BCB9-A7E7FA2836A7}" srcOrd="1" destOrd="0" presId="urn:microsoft.com/office/officeart/2005/8/layout/target3"/>
    <dgm:cxn modelId="{01C365E7-CFCD-4483-9728-32CADA5DB69A}" type="presOf" srcId="{E948EA84-102C-437F-80FA-896499AE9317}" destId="{41983E83-3315-427C-BC88-AE28B653D585}" srcOrd="1" destOrd="0" presId="urn:microsoft.com/office/officeart/2005/8/layout/target3"/>
    <dgm:cxn modelId="{F6C3FEB3-3709-4547-9AB6-68EE7F4C2537}" type="presOf" srcId="{43E791CD-00E1-4D30-BCD5-1EA4857975C7}" destId="{18606B47-766B-4858-A4BB-6D7E63AFD09F}" srcOrd="1" destOrd="0" presId="urn:microsoft.com/office/officeart/2005/8/layout/target3"/>
    <dgm:cxn modelId="{5981433D-DE8D-4B0C-80D1-D2E966DA93A4}" type="presOf" srcId="{43E791CD-00E1-4D30-BCD5-1EA4857975C7}" destId="{FEC5023B-56E5-4574-9502-039874786CB2}" srcOrd="0" destOrd="0" presId="urn:microsoft.com/office/officeart/2005/8/layout/target3"/>
    <dgm:cxn modelId="{0DCB861B-9DA5-49F5-BB55-E86EC88A22F5}" type="presOf" srcId="{9748E425-1F62-4E54-AB72-024F4DE93407}" destId="{91A15EB6-1FC2-4A38-A7EC-BAB9618152C7}" srcOrd="1" destOrd="0" presId="urn:microsoft.com/office/officeart/2005/8/layout/target3"/>
    <dgm:cxn modelId="{6BA203FD-88BF-4369-B615-30AF79DF564E}" type="presOf" srcId="{7AF7F297-943D-4165-A8A8-54DA59560CD7}" destId="{FE66C1EA-8C5C-40F8-B9B6-9040C8ED6543}" srcOrd="0" destOrd="0" presId="urn:microsoft.com/office/officeart/2005/8/layout/target3"/>
    <dgm:cxn modelId="{B7C8F892-5AD7-450D-A58A-19CE8E1CC09C}" type="presParOf" srcId="{963A3835-8EFF-41D5-8904-0CD297DC390A}" destId="{7DB44425-090D-436E-A93E-2DB3023FDB80}" srcOrd="0" destOrd="0" presId="urn:microsoft.com/office/officeart/2005/8/layout/target3"/>
    <dgm:cxn modelId="{4A8CDD6E-FF49-408E-91D5-71D40202B904}" type="presParOf" srcId="{963A3835-8EFF-41D5-8904-0CD297DC390A}" destId="{69C58063-E33C-4DC8-9D13-DB510B7D7715}" srcOrd="1" destOrd="0" presId="urn:microsoft.com/office/officeart/2005/8/layout/target3"/>
    <dgm:cxn modelId="{81032E02-FC9E-448C-8F1D-3CAE40ED542E}" type="presParOf" srcId="{963A3835-8EFF-41D5-8904-0CD297DC390A}" destId="{5A29F06B-F30D-47DB-82D2-37109BE6ACC5}" srcOrd="2" destOrd="0" presId="urn:microsoft.com/office/officeart/2005/8/layout/target3"/>
    <dgm:cxn modelId="{BD693AF6-3390-4472-A936-A6B7834E5F91}" type="presParOf" srcId="{963A3835-8EFF-41D5-8904-0CD297DC390A}" destId="{3E16006F-EFE1-4A67-96C1-8B4039A64510}" srcOrd="3" destOrd="0" presId="urn:microsoft.com/office/officeart/2005/8/layout/target3"/>
    <dgm:cxn modelId="{5DBDB727-63FA-48DD-90CC-DABFC7F3C7CB}" type="presParOf" srcId="{963A3835-8EFF-41D5-8904-0CD297DC390A}" destId="{FED84AB8-CAF6-4ECA-B669-59A6C428B38C}" srcOrd="4" destOrd="0" presId="urn:microsoft.com/office/officeart/2005/8/layout/target3"/>
    <dgm:cxn modelId="{70E2B1E4-A519-4598-9D66-2D281F691A20}" type="presParOf" srcId="{963A3835-8EFF-41D5-8904-0CD297DC390A}" destId="{E28FA107-B120-49B7-BC8E-D3002C8C2448}" srcOrd="5" destOrd="0" presId="urn:microsoft.com/office/officeart/2005/8/layout/target3"/>
    <dgm:cxn modelId="{B2DE1D8C-D448-42FD-BA8A-F581BCD1CA72}" type="presParOf" srcId="{963A3835-8EFF-41D5-8904-0CD297DC390A}" destId="{D5B5A5EF-AB45-4A57-B02F-DBC9282FAB4D}" srcOrd="6" destOrd="0" presId="urn:microsoft.com/office/officeart/2005/8/layout/target3"/>
    <dgm:cxn modelId="{BA223B3A-F78D-4D48-88DA-8404F24C0FC6}" type="presParOf" srcId="{963A3835-8EFF-41D5-8904-0CD297DC390A}" destId="{DDA6CF50-64D6-41CD-AAED-976FA2076C57}" srcOrd="7" destOrd="0" presId="urn:microsoft.com/office/officeart/2005/8/layout/target3"/>
    <dgm:cxn modelId="{0DAA0CCC-132E-420E-8645-6EBE24CB536A}" type="presParOf" srcId="{963A3835-8EFF-41D5-8904-0CD297DC390A}" destId="{FE66C1EA-8C5C-40F8-B9B6-9040C8ED6543}" srcOrd="8" destOrd="0" presId="urn:microsoft.com/office/officeart/2005/8/layout/target3"/>
    <dgm:cxn modelId="{C64EA950-ED7E-4665-965F-5CF779A17E96}" type="presParOf" srcId="{963A3835-8EFF-41D5-8904-0CD297DC390A}" destId="{DAB1143D-0D6D-4AA0-A7F7-632965950060}" srcOrd="9" destOrd="0" presId="urn:microsoft.com/office/officeart/2005/8/layout/target3"/>
    <dgm:cxn modelId="{1416E479-82B5-40D2-8492-F2B97FF2B9E2}" type="presParOf" srcId="{963A3835-8EFF-41D5-8904-0CD297DC390A}" destId="{59226D8B-E096-4D70-8ADC-71973B6FCBDF}" srcOrd="10" destOrd="0" presId="urn:microsoft.com/office/officeart/2005/8/layout/target3"/>
    <dgm:cxn modelId="{9C6E4FCF-8AD1-460D-9648-D80C1046E07B}" type="presParOf" srcId="{963A3835-8EFF-41D5-8904-0CD297DC390A}" destId="{FEC5023B-56E5-4574-9502-039874786CB2}" srcOrd="11" destOrd="0" presId="urn:microsoft.com/office/officeart/2005/8/layout/target3"/>
    <dgm:cxn modelId="{E0231E2B-5C67-4150-BFDB-9E2E163C68C9}" type="presParOf" srcId="{963A3835-8EFF-41D5-8904-0CD297DC390A}" destId="{91A15EB6-1FC2-4A38-A7EC-BAB9618152C7}" srcOrd="12" destOrd="0" presId="urn:microsoft.com/office/officeart/2005/8/layout/target3"/>
    <dgm:cxn modelId="{A295C458-9292-48FD-AD9B-DB338F2FEA82}" type="presParOf" srcId="{963A3835-8EFF-41D5-8904-0CD297DC390A}" destId="{41983E83-3315-427C-BC88-AE28B653D585}" srcOrd="13" destOrd="0" presId="urn:microsoft.com/office/officeart/2005/8/layout/target3"/>
    <dgm:cxn modelId="{0E0DEE6A-3665-46F4-86CB-4DA0FA71CD75}" type="presParOf" srcId="{963A3835-8EFF-41D5-8904-0CD297DC390A}" destId="{BBE41196-343F-4FEA-BCB9-A7E7FA2836A7}" srcOrd="14" destOrd="0" presId="urn:microsoft.com/office/officeart/2005/8/layout/target3"/>
    <dgm:cxn modelId="{E80BB79B-F4DF-4711-834B-BF42B474ADAE}" type="presParOf" srcId="{963A3835-8EFF-41D5-8904-0CD297DC390A}" destId="{18606B47-766B-4858-A4BB-6D7E63AFD09F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4CAF70-FD7D-4F4E-B149-9CD27B9DCC4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58B7E2-11AF-4B5D-9429-4597B18D61E6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</a:rPr>
            <a:t>Ориентация бюджетной политики в сфере межбюджетных отношений на 2018 год и на плановый период 2019 и 2020 годов на решение следующих задач:</a:t>
          </a:r>
          <a:endParaRPr lang="ru-RU" sz="2000" b="1" dirty="0">
            <a:solidFill>
              <a:schemeClr val="tx1"/>
            </a:solidFill>
          </a:endParaRPr>
        </a:p>
      </dgm:t>
    </dgm:pt>
    <dgm:pt modelId="{3B0DFB1D-BAFB-4AE2-8E8F-F253D00F2261}" type="parTrans" cxnId="{A2955C77-E41E-4AA2-819C-A00A206EBB65}">
      <dgm:prSet/>
      <dgm:spPr/>
      <dgm:t>
        <a:bodyPr/>
        <a:lstStyle/>
        <a:p>
          <a:endParaRPr lang="ru-RU"/>
        </a:p>
      </dgm:t>
    </dgm:pt>
    <dgm:pt modelId="{97D2008B-962E-4650-8E21-1CD69DE641CB}" type="sibTrans" cxnId="{A2955C77-E41E-4AA2-819C-A00A206EBB65}">
      <dgm:prSet/>
      <dgm:spPr/>
      <dgm:t>
        <a:bodyPr/>
        <a:lstStyle/>
        <a:p>
          <a:endParaRPr lang="ru-RU"/>
        </a:p>
      </dgm:t>
    </dgm:pt>
    <dgm:pt modelId="{8AFDED62-F94E-485A-92D8-3931281DEC45}">
      <dgm:prSet phldrT="[Текст]" custT="1"/>
      <dgm:spPr/>
      <dgm:t>
        <a:bodyPr/>
        <a:lstStyle/>
        <a:p>
          <a:r>
            <a:rPr lang="ru-RU" sz="1600" b="1" dirty="0" smtClean="0"/>
            <a:t>снижение рисков неисполнения социально значимых и первоочередных расходных обязательств;</a:t>
          </a:r>
          <a:endParaRPr lang="ru-RU" sz="1600" b="1" dirty="0"/>
        </a:p>
      </dgm:t>
    </dgm:pt>
    <dgm:pt modelId="{6ECE2691-58EE-4005-9782-2AB7E2F94817}" type="parTrans" cxnId="{3CB6F3CD-F8F0-4666-9679-A776E76D832A}">
      <dgm:prSet/>
      <dgm:spPr/>
      <dgm:t>
        <a:bodyPr/>
        <a:lstStyle/>
        <a:p>
          <a:endParaRPr lang="ru-RU"/>
        </a:p>
      </dgm:t>
    </dgm:pt>
    <dgm:pt modelId="{77279499-4989-4F3F-82F2-7748FBEE375E}" type="sibTrans" cxnId="{3CB6F3CD-F8F0-4666-9679-A776E76D832A}">
      <dgm:prSet/>
      <dgm:spPr/>
      <dgm:t>
        <a:bodyPr/>
        <a:lstStyle/>
        <a:p>
          <a:endParaRPr lang="ru-RU"/>
        </a:p>
      </dgm:t>
    </dgm:pt>
    <dgm:pt modelId="{7351717C-AB82-412A-8D5C-467E041E4F5F}">
      <dgm:prSet phldrT="[Текст]" custT="1"/>
      <dgm:spPr/>
      <dgm:t>
        <a:bodyPr/>
        <a:lstStyle/>
        <a:p>
          <a:r>
            <a:rPr lang="ru-RU" sz="1600" b="1" dirty="0" smtClean="0"/>
            <a:t>реализация мер, направленных на укрепление финансовой дисциплины, соблюдение органами местного самоуправления требований бюджетного законодательства, экономное и эффективное использование бюджетных ресурсов</a:t>
          </a:r>
          <a:r>
            <a:rPr lang="ru-RU" sz="1600" dirty="0" smtClean="0"/>
            <a:t>.</a:t>
          </a:r>
          <a:endParaRPr lang="ru-RU" sz="1600" dirty="0"/>
        </a:p>
      </dgm:t>
    </dgm:pt>
    <dgm:pt modelId="{B6E76B23-60A9-435A-BF8E-FABFEB2E44FE}" type="parTrans" cxnId="{A1BE65B8-FAD4-4988-814B-79568C3D09DE}">
      <dgm:prSet/>
      <dgm:spPr/>
      <dgm:t>
        <a:bodyPr/>
        <a:lstStyle/>
        <a:p>
          <a:endParaRPr lang="ru-RU"/>
        </a:p>
      </dgm:t>
    </dgm:pt>
    <dgm:pt modelId="{F2AF23FE-29D0-4232-9B7D-08B57536B267}" type="sibTrans" cxnId="{A1BE65B8-FAD4-4988-814B-79568C3D09DE}">
      <dgm:prSet/>
      <dgm:spPr/>
      <dgm:t>
        <a:bodyPr/>
        <a:lstStyle/>
        <a:p>
          <a:endParaRPr lang="ru-RU"/>
        </a:p>
      </dgm:t>
    </dgm:pt>
    <dgm:pt modelId="{A3342F4C-8476-45FB-8E53-A85DF2600BF6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</a:rPr>
            <a:t>Финансирование дефицита бюджета муниципального образования «</a:t>
          </a:r>
          <a:r>
            <a:rPr lang="ru-RU" sz="2000" b="1" dirty="0" err="1" smtClean="0">
              <a:solidFill>
                <a:schemeClr val="tx1"/>
              </a:solidFill>
            </a:rPr>
            <a:t>Малопургинский</a:t>
          </a:r>
          <a:r>
            <a:rPr lang="ru-RU" sz="2000" b="1" dirty="0" smtClean="0">
              <a:solidFill>
                <a:schemeClr val="tx1"/>
              </a:solidFill>
            </a:rPr>
            <a:t> район», позволяющее сохранять уровень муниципального долга на экономически безопасном уровне</a:t>
          </a:r>
          <a:endParaRPr lang="ru-RU" sz="2000" b="1" dirty="0">
            <a:solidFill>
              <a:schemeClr val="tx1"/>
            </a:solidFill>
          </a:endParaRPr>
        </a:p>
      </dgm:t>
    </dgm:pt>
    <dgm:pt modelId="{CB13DF37-9D5E-4E10-A8F2-4FB46B5B0B87}" type="parTrans" cxnId="{5A482628-AABE-48EA-8AAA-54F724534B0A}">
      <dgm:prSet/>
      <dgm:spPr/>
      <dgm:t>
        <a:bodyPr/>
        <a:lstStyle/>
        <a:p>
          <a:endParaRPr lang="ru-RU"/>
        </a:p>
      </dgm:t>
    </dgm:pt>
    <dgm:pt modelId="{3424F1F5-29C4-4A70-84D4-CC4CC913D0D6}" type="sibTrans" cxnId="{5A482628-AABE-48EA-8AAA-54F724534B0A}">
      <dgm:prSet/>
      <dgm:spPr/>
      <dgm:t>
        <a:bodyPr/>
        <a:lstStyle/>
        <a:p>
          <a:endParaRPr lang="ru-RU"/>
        </a:p>
      </dgm:t>
    </dgm:pt>
    <dgm:pt modelId="{83429FB5-E0E7-4728-BF1D-5693DA5A9B05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3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</a:rPr>
            <a:t>Оптимизация структуры муниципального долга и его обслуживания</a:t>
          </a:r>
          <a:endParaRPr lang="ru-RU" sz="2000" b="1" dirty="0">
            <a:solidFill>
              <a:schemeClr val="tx1"/>
            </a:solidFill>
          </a:endParaRPr>
        </a:p>
      </dgm:t>
    </dgm:pt>
    <dgm:pt modelId="{68CB53C5-B564-43BB-8C98-0CE135779DBA}" type="parTrans" cxnId="{A381CFCA-6BBF-43DB-9DE7-EF59FECD1A9B}">
      <dgm:prSet/>
      <dgm:spPr/>
      <dgm:t>
        <a:bodyPr/>
        <a:lstStyle/>
        <a:p>
          <a:endParaRPr lang="ru-RU"/>
        </a:p>
      </dgm:t>
    </dgm:pt>
    <dgm:pt modelId="{3B92519C-FA09-4F7D-B9CE-ED411060F2D1}" type="sibTrans" cxnId="{A381CFCA-6BBF-43DB-9DE7-EF59FECD1A9B}">
      <dgm:prSet/>
      <dgm:spPr/>
      <dgm:t>
        <a:bodyPr/>
        <a:lstStyle/>
        <a:p>
          <a:endParaRPr lang="ru-RU"/>
        </a:p>
      </dgm:t>
    </dgm:pt>
    <dgm:pt modelId="{9B0EECA9-2561-47D7-9765-85750F91C753}">
      <dgm:prSet phldrT="[Текст]" custT="1"/>
      <dgm:spPr/>
      <dgm:t>
        <a:bodyPr/>
        <a:lstStyle/>
        <a:p>
          <a:r>
            <a:rPr lang="ru-RU" sz="1600" b="1" dirty="0" smtClean="0"/>
            <a:t>содействие в обеспечении сбалансированности бюджетов муниципальных образований поселений муниципального образования «</a:t>
          </a:r>
          <a:r>
            <a:rPr lang="ru-RU" sz="1600" b="1" dirty="0" err="1" smtClean="0"/>
            <a:t>Малопургинский</a:t>
          </a:r>
          <a:r>
            <a:rPr lang="ru-RU" sz="1600" b="1" dirty="0" smtClean="0"/>
            <a:t> район»;</a:t>
          </a:r>
          <a:endParaRPr lang="ru-RU" sz="1600" b="1" dirty="0"/>
        </a:p>
      </dgm:t>
    </dgm:pt>
    <dgm:pt modelId="{54D018A5-5161-4E11-AD3E-B7C78C652D4F}" type="sibTrans" cxnId="{88C35548-6BB0-4EFD-B0F1-3A4B2BC44054}">
      <dgm:prSet/>
      <dgm:spPr/>
      <dgm:t>
        <a:bodyPr/>
        <a:lstStyle/>
        <a:p>
          <a:endParaRPr lang="ru-RU"/>
        </a:p>
      </dgm:t>
    </dgm:pt>
    <dgm:pt modelId="{FECBF7A4-A663-4BD7-BB2D-9DCA37604EFF}" type="parTrans" cxnId="{88C35548-6BB0-4EFD-B0F1-3A4B2BC44054}">
      <dgm:prSet/>
      <dgm:spPr/>
      <dgm:t>
        <a:bodyPr/>
        <a:lstStyle/>
        <a:p>
          <a:endParaRPr lang="ru-RU"/>
        </a:p>
      </dgm:t>
    </dgm:pt>
    <dgm:pt modelId="{EB1AC43C-8C51-471F-94EE-D590776F3B40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</a:rPr>
            <a:t>Обеспечение широкого вовлечения граждан в процедуры обсуждения и принятия бюджетных решений, общественного контроля их эффективности и результативности</a:t>
          </a:r>
          <a:endParaRPr lang="ru-RU" sz="2000" b="1" dirty="0">
            <a:solidFill>
              <a:schemeClr val="tx1"/>
            </a:solidFill>
          </a:endParaRPr>
        </a:p>
      </dgm:t>
    </dgm:pt>
    <dgm:pt modelId="{DA4592A2-7204-405B-BC6A-6E86201283F9}" type="parTrans" cxnId="{D7834AAC-7B7F-4CA5-90A5-1DABCC031900}">
      <dgm:prSet/>
      <dgm:spPr/>
      <dgm:t>
        <a:bodyPr/>
        <a:lstStyle/>
        <a:p>
          <a:endParaRPr lang="ru-RU"/>
        </a:p>
      </dgm:t>
    </dgm:pt>
    <dgm:pt modelId="{F8AC2A86-3A8D-4EA1-851A-29AC59DD5D95}" type="sibTrans" cxnId="{D7834AAC-7B7F-4CA5-90A5-1DABCC031900}">
      <dgm:prSet/>
      <dgm:spPr/>
      <dgm:t>
        <a:bodyPr/>
        <a:lstStyle/>
        <a:p>
          <a:endParaRPr lang="ru-RU"/>
        </a:p>
      </dgm:t>
    </dgm:pt>
    <dgm:pt modelId="{7501055E-F915-45B3-A34B-8BF86EDF43BE}" type="pres">
      <dgm:prSet presAssocID="{7B4CAF70-FD7D-4F4E-B149-9CD27B9DCC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CF27C9-391B-4FFF-A627-649ACE127A65}" type="pres">
      <dgm:prSet presAssocID="{83429FB5-E0E7-4728-BF1D-5693DA5A9B05}" presName="parentText" presStyleLbl="node1" presStyleIdx="0" presStyleCnt="4" custScaleY="43669" custLinFactY="-52813" custLinFactNeighborX="-87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33424-F2EC-415C-877D-CCC9BEF6B615}" type="pres">
      <dgm:prSet presAssocID="{3B92519C-FA09-4F7D-B9CE-ED411060F2D1}" presName="spacer" presStyleCnt="0"/>
      <dgm:spPr/>
    </dgm:pt>
    <dgm:pt modelId="{E6EDC012-DDED-4393-A5F1-02F1897793BE}" type="pres">
      <dgm:prSet presAssocID="{A3342F4C-8476-45FB-8E53-A85DF2600BF6}" presName="parentText" presStyleLbl="node1" presStyleIdx="1" presStyleCnt="4" custScaleY="74186" custLinFactY="-535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C26CC-60AF-49C9-9BC3-76BD5566BE00}" type="pres">
      <dgm:prSet presAssocID="{3424F1F5-29C4-4A70-84D4-CC4CC913D0D6}" presName="spacer" presStyleCnt="0"/>
      <dgm:spPr/>
    </dgm:pt>
    <dgm:pt modelId="{14BF6014-1F8D-4B4F-8072-3D866266C5A9}" type="pres">
      <dgm:prSet presAssocID="{0A58B7E2-11AF-4B5D-9429-4597B18D61E6}" presName="parentText" presStyleLbl="node1" presStyleIdx="2" presStyleCnt="4" custScaleY="75057" custLinFactNeighborX="-877" custLinFactNeighborY="-192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65A4D4-C4D3-4733-B549-DE7420F482CC}" type="pres">
      <dgm:prSet presAssocID="{0A58B7E2-11AF-4B5D-9429-4597B18D61E6}" presName="childText" presStyleLbl="revTx" presStyleIdx="0" presStyleCnt="1" custLinFactNeighborY="-20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CF41FE-D620-43B7-B5B3-C3B68ED91B20}" type="pres">
      <dgm:prSet presAssocID="{EB1AC43C-8C51-471F-94EE-D590776F3B40}" presName="parentText" presStyleLbl="node1" presStyleIdx="3" presStyleCnt="4" custScaleY="78084" custLinFactNeighborY="-33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CF9690-3C86-4780-81CE-CD281B1448E0}" type="presOf" srcId="{0A58B7E2-11AF-4B5D-9429-4597B18D61E6}" destId="{14BF6014-1F8D-4B4F-8072-3D866266C5A9}" srcOrd="0" destOrd="0" presId="urn:microsoft.com/office/officeart/2005/8/layout/vList2"/>
    <dgm:cxn modelId="{8E0EC0B3-02E8-4243-BB65-CA671F0A3250}" type="presOf" srcId="{8AFDED62-F94E-485A-92D8-3931281DEC45}" destId="{6D65A4D4-C4D3-4733-B549-DE7420F482CC}" srcOrd="0" destOrd="1" presId="urn:microsoft.com/office/officeart/2005/8/layout/vList2"/>
    <dgm:cxn modelId="{5A482628-AABE-48EA-8AAA-54F724534B0A}" srcId="{7B4CAF70-FD7D-4F4E-B149-9CD27B9DCC44}" destId="{A3342F4C-8476-45FB-8E53-A85DF2600BF6}" srcOrd="1" destOrd="0" parTransId="{CB13DF37-9D5E-4E10-A8F2-4FB46B5B0B87}" sibTransId="{3424F1F5-29C4-4A70-84D4-CC4CC913D0D6}"/>
    <dgm:cxn modelId="{A2955C77-E41E-4AA2-819C-A00A206EBB65}" srcId="{7B4CAF70-FD7D-4F4E-B149-9CD27B9DCC44}" destId="{0A58B7E2-11AF-4B5D-9429-4597B18D61E6}" srcOrd="2" destOrd="0" parTransId="{3B0DFB1D-BAFB-4AE2-8E8F-F253D00F2261}" sibTransId="{97D2008B-962E-4650-8E21-1CD69DE641CB}"/>
    <dgm:cxn modelId="{C6759229-10B5-4E77-81E8-3F10B20BC675}" type="presOf" srcId="{7B4CAF70-FD7D-4F4E-B149-9CD27B9DCC44}" destId="{7501055E-F915-45B3-A34B-8BF86EDF43BE}" srcOrd="0" destOrd="0" presId="urn:microsoft.com/office/officeart/2005/8/layout/vList2"/>
    <dgm:cxn modelId="{3CB6F3CD-F8F0-4666-9679-A776E76D832A}" srcId="{0A58B7E2-11AF-4B5D-9429-4597B18D61E6}" destId="{8AFDED62-F94E-485A-92D8-3931281DEC45}" srcOrd="1" destOrd="0" parTransId="{6ECE2691-58EE-4005-9782-2AB7E2F94817}" sibTransId="{77279499-4989-4F3F-82F2-7748FBEE375E}"/>
    <dgm:cxn modelId="{A1BE65B8-FAD4-4988-814B-79568C3D09DE}" srcId="{0A58B7E2-11AF-4B5D-9429-4597B18D61E6}" destId="{7351717C-AB82-412A-8D5C-467E041E4F5F}" srcOrd="2" destOrd="0" parTransId="{B6E76B23-60A9-435A-BF8E-FABFEB2E44FE}" sibTransId="{F2AF23FE-29D0-4232-9B7D-08B57536B267}"/>
    <dgm:cxn modelId="{BC04D884-28B4-41B0-B604-BA10B01B64F2}" type="presOf" srcId="{EB1AC43C-8C51-471F-94EE-D590776F3B40}" destId="{8ECF41FE-D620-43B7-B5B3-C3B68ED91B20}" srcOrd="0" destOrd="0" presId="urn:microsoft.com/office/officeart/2005/8/layout/vList2"/>
    <dgm:cxn modelId="{99F017CB-43C7-48AE-A693-BFDA81FC8C09}" type="presOf" srcId="{7351717C-AB82-412A-8D5C-467E041E4F5F}" destId="{6D65A4D4-C4D3-4733-B549-DE7420F482CC}" srcOrd="0" destOrd="2" presId="urn:microsoft.com/office/officeart/2005/8/layout/vList2"/>
    <dgm:cxn modelId="{88C35548-6BB0-4EFD-B0F1-3A4B2BC44054}" srcId="{0A58B7E2-11AF-4B5D-9429-4597B18D61E6}" destId="{9B0EECA9-2561-47D7-9765-85750F91C753}" srcOrd="0" destOrd="0" parTransId="{FECBF7A4-A663-4BD7-BB2D-9DCA37604EFF}" sibTransId="{54D018A5-5161-4E11-AD3E-B7C78C652D4F}"/>
    <dgm:cxn modelId="{51628043-3BA7-45CC-ADB9-17888CD6AE71}" type="presOf" srcId="{A3342F4C-8476-45FB-8E53-A85DF2600BF6}" destId="{E6EDC012-DDED-4393-A5F1-02F1897793BE}" srcOrd="0" destOrd="0" presId="urn:microsoft.com/office/officeart/2005/8/layout/vList2"/>
    <dgm:cxn modelId="{D7834AAC-7B7F-4CA5-90A5-1DABCC031900}" srcId="{7B4CAF70-FD7D-4F4E-B149-9CD27B9DCC44}" destId="{EB1AC43C-8C51-471F-94EE-D590776F3B40}" srcOrd="3" destOrd="0" parTransId="{DA4592A2-7204-405B-BC6A-6E86201283F9}" sibTransId="{F8AC2A86-3A8D-4EA1-851A-29AC59DD5D95}"/>
    <dgm:cxn modelId="{A381CFCA-6BBF-43DB-9DE7-EF59FECD1A9B}" srcId="{7B4CAF70-FD7D-4F4E-B149-9CD27B9DCC44}" destId="{83429FB5-E0E7-4728-BF1D-5693DA5A9B05}" srcOrd="0" destOrd="0" parTransId="{68CB53C5-B564-43BB-8C98-0CE135779DBA}" sibTransId="{3B92519C-FA09-4F7D-B9CE-ED411060F2D1}"/>
    <dgm:cxn modelId="{7596EC99-E482-42BE-8FA7-79C3D002D303}" type="presOf" srcId="{9B0EECA9-2561-47D7-9765-85750F91C753}" destId="{6D65A4D4-C4D3-4733-B549-DE7420F482CC}" srcOrd="0" destOrd="0" presId="urn:microsoft.com/office/officeart/2005/8/layout/vList2"/>
    <dgm:cxn modelId="{E25E8A16-069F-4884-A724-57D2130F85FD}" type="presOf" srcId="{83429FB5-E0E7-4728-BF1D-5693DA5A9B05}" destId="{CECF27C9-391B-4FFF-A627-649ACE127A65}" srcOrd="0" destOrd="0" presId="urn:microsoft.com/office/officeart/2005/8/layout/vList2"/>
    <dgm:cxn modelId="{B1D26474-5D2C-4E23-A316-83AC0E721DBA}" type="presParOf" srcId="{7501055E-F915-45B3-A34B-8BF86EDF43BE}" destId="{CECF27C9-391B-4FFF-A627-649ACE127A65}" srcOrd="0" destOrd="0" presId="urn:microsoft.com/office/officeart/2005/8/layout/vList2"/>
    <dgm:cxn modelId="{F2F733C4-81AD-43E6-A43C-BABA5BD5F3BD}" type="presParOf" srcId="{7501055E-F915-45B3-A34B-8BF86EDF43BE}" destId="{C5F33424-F2EC-415C-877D-CCC9BEF6B615}" srcOrd="1" destOrd="0" presId="urn:microsoft.com/office/officeart/2005/8/layout/vList2"/>
    <dgm:cxn modelId="{FA167749-7775-4AE6-A850-BA7911F79EA2}" type="presParOf" srcId="{7501055E-F915-45B3-A34B-8BF86EDF43BE}" destId="{E6EDC012-DDED-4393-A5F1-02F1897793BE}" srcOrd="2" destOrd="0" presId="urn:microsoft.com/office/officeart/2005/8/layout/vList2"/>
    <dgm:cxn modelId="{9A90E6A7-3181-4502-B0A4-D8ED806363DF}" type="presParOf" srcId="{7501055E-F915-45B3-A34B-8BF86EDF43BE}" destId="{94EC26CC-60AF-49C9-9BC3-76BD5566BE00}" srcOrd="3" destOrd="0" presId="urn:microsoft.com/office/officeart/2005/8/layout/vList2"/>
    <dgm:cxn modelId="{9A944B4F-A5A5-4F7C-BC54-821E1F58184D}" type="presParOf" srcId="{7501055E-F915-45B3-A34B-8BF86EDF43BE}" destId="{14BF6014-1F8D-4B4F-8072-3D866266C5A9}" srcOrd="4" destOrd="0" presId="urn:microsoft.com/office/officeart/2005/8/layout/vList2"/>
    <dgm:cxn modelId="{FAF6F255-065B-4400-9C18-E06A1DCFE79B}" type="presParOf" srcId="{7501055E-F915-45B3-A34B-8BF86EDF43BE}" destId="{6D65A4D4-C4D3-4733-B549-DE7420F482CC}" srcOrd="5" destOrd="0" presId="urn:microsoft.com/office/officeart/2005/8/layout/vList2"/>
    <dgm:cxn modelId="{5F32D686-1CA0-4137-9F54-A156445A77C4}" type="presParOf" srcId="{7501055E-F915-45B3-A34B-8BF86EDF43BE}" destId="{8ECF41FE-D620-43B7-B5B3-C3B68ED91B2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FFB0E5-AEFD-4587-AB55-F8AF28230E3D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32CFC3-EEA1-4227-920A-6E0346242D2E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cmpd="sng">
          <a:solidFill>
            <a:srgbClr val="FF0000"/>
          </a:solidFill>
        </a:ln>
        <a:effectLst>
          <a:innerShdw blurRad="63500" dist="50800" dir="27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isometricOffAxis2Left"/>
          <a:lightRig rig="threePt" dir="t"/>
        </a:scene3d>
      </dgm:spPr>
      <dgm:t>
        <a:bodyPr/>
        <a:lstStyle/>
        <a:p>
          <a:endParaRPr lang="ru-RU" dirty="0"/>
        </a:p>
      </dgm:t>
    </dgm:pt>
    <dgm:pt modelId="{F368ADAF-28C0-4882-AF44-CF3ACD5274A7}" type="parTrans" cxnId="{298AE332-4647-4747-8AFF-DE5A6EE55B7E}">
      <dgm:prSet/>
      <dgm:spPr>
        <a:ln cmpd="sng"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E39D9A13-C354-47B7-87B7-679439C1762A}" type="sibTrans" cxnId="{298AE332-4647-4747-8AFF-DE5A6EE55B7E}">
      <dgm:prSet/>
      <dgm:spPr/>
      <dgm:t>
        <a:bodyPr/>
        <a:lstStyle/>
        <a:p>
          <a:endParaRPr lang="ru-RU"/>
        </a:p>
      </dgm:t>
    </dgm:pt>
    <dgm:pt modelId="{2604FD15-DA29-4A6F-8129-B32EDEF3D10C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 cmpd="sng">
          <a:solidFill>
            <a:srgbClr val="FF0000"/>
          </a:solidFill>
        </a:ln>
        <a:effectLst>
          <a:innerShdw blurRad="63500" dist="50800" dir="27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perspectiveHeroicExtremeLeftFacing"/>
          <a:lightRig rig="threePt" dir="t"/>
        </a:scene3d>
      </dgm:spPr>
      <dgm:t>
        <a:bodyPr/>
        <a:lstStyle/>
        <a:p>
          <a:endParaRPr lang="ru-RU" dirty="0"/>
        </a:p>
      </dgm:t>
    </dgm:pt>
    <dgm:pt modelId="{5DDE8E8D-6989-4DC1-AB83-A1B4FE3F007E}" type="parTrans" cxnId="{36C4319F-D6CD-47D7-A9BD-390CACFEBF89}">
      <dgm:prSet/>
      <dgm:spPr>
        <a:ln cmpd="sng"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2CBD9212-C3AA-489C-865A-C5D26C9D9D4E}" type="sibTrans" cxnId="{36C4319F-D6CD-47D7-A9BD-390CACFEBF89}">
      <dgm:prSet/>
      <dgm:spPr/>
      <dgm:t>
        <a:bodyPr/>
        <a:lstStyle/>
        <a:p>
          <a:endParaRPr lang="ru-RU"/>
        </a:p>
      </dgm:t>
    </dgm:pt>
    <dgm:pt modelId="{0406C134-F255-490D-8D01-36B87AA0521E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FF0000"/>
          </a:solidFill>
        </a:ln>
        <a:effectLst>
          <a:innerShdw blurRad="63500" dist="50800" dir="81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perspectiveHeroicExtremeRightFacing"/>
          <a:lightRig rig="threePt" dir="t"/>
        </a:scene3d>
      </dgm:spPr>
      <dgm:t>
        <a:bodyPr/>
        <a:lstStyle/>
        <a:p>
          <a:endParaRPr lang="ru-RU" dirty="0"/>
        </a:p>
      </dgm:t>
    </dgm:pt>
    <dgm:pt modelId="{83FE573C-277A-4311-8004-3BD35ABFD9A2}" type="parTrans" cxnId="{2BEBC796-FA1A-4A68-8C73-D82C28787EBD}">
      <dgm:prSet/>
      <dgm:spPr>
        <a:ln cmpd="sng">
          <a:noFill/>
        </a:ln>
      </dgm:spPr>
      <dgm:t>
        <a:bodyPr/>
        <a:lstStyle/>
        <a:p>
          <a:endParaRPr lang="ru-RU"/>
        </a:p>
      </dgm:t>
    </dgm:pt>
    <dgm:pt modelId="{DDADEAD6-96E1-4E59-B798-BF2BB3FE0699}" type="sibTrans" cxnId="{2BEBC796-FA1A-4A68-8C73-D82C28787EBD}">
      <dgm:prSet/>
      <dgm:spPr/>
      <dgm:t>
        <a:bodyPr/>
        <a:lstStyle/>
        <a:p>
          <a:endParaRPr lang="ru-RU"/>
        </a:p>
      </dgm:t>
    </dgm:pt>
    <dgm:pt modelId="{AABD0191-12F1-42F7-AA27-C1B4C2941621}">
      <dgm:prSet phldrT="[Текст]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rgbClr val="FF0000"/>
          </a:solidFill>
        </a:ln>
        <a:effectLst>
          <a:innerShdw blurRad="63500" dist="50800" dir="81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isometricOffAxis1Right"/>
          <a:lightRig rig="threePt" dir="t"/>
        </a:scene3d>
      </dgm:spPr>
      <dgm:t>
        <a:bodyPr/>
        <a:lstStyle/>
        <a:p>
          <a:endParaRPr lang="ru-RU" dirty="0"/>
        </a:p>
      </dgm:t>
    </dgm:pt>
    <dgm:pt modelId="{8A3A9492-6A31-4454-8B1D-7B2697A0F681}" type="parTrans" cxnId="{0602FF1F-D2E3-4484-B304-C3F27B2ABA20}">
      <dgm:prSet/>
      <dgm:spPr>
        <a:ln cmpd="sng"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1B3D8576-ED31-41A5-B4AF-FBE2B6BB2810}" type="sibTrans" cxnId="{0602FF1F-D2E3-4484-B304-C3F27B2ABA20}">
      <dgm:prSet/>
      <dgm:spPr/>
      <dgm:t>
        <a:bodyPr/>
        <a:lstStyle/>
        <a:p>
          <a:endParaRPr lang="ru-RU"/>
        </a:p>
      </dgm:t>
    </dgm:pt>
    <dgm:pt modelId="{05D356F4-3E4F-4312-9930-123EFFFF5528}">
      <dgm:prSet phldrT="[Текст]" custT="1"/>
      <dgm:sp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/>
            </a:gs>
          </a:gsLst>
          <a:lin ang="16200000" scaled="1"/>
          <a:tileRect/>
        </a:gradFill>
        <a:ln>
          <a:solidFill>
            <a:srgbClr val="FF0000"/>
          </a:solidFill>
        </a:ln>
        <a:effectLst>
          <a:innerShdw blurRad="114300">
            <a:prstClr val="black"/>
          </a:innerShdw>
          <a:reflection blurRad="6350" stA="50000" endA="300" endPos="55500" dist="50800" dir="5400000" sy="-100000" algn="bl" rotWithShape="0"/>
        </a:effectLst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 бюджета социальной направленности</a:t>
          </a:r>
        </a:p>
        <a:p>
          <a:r>
            <a:rPr lang="ru-RU" sz="20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920 230,1 тыс. рублей</a:t>
          </a:r>
        </a:p>
      </dgm:t>
    </dgm:pt>
    <dgm:pt modelId="{CA8FC679-02F9-482B-BD2F-9049C8425C75}" type="sibTrans" cxnId="{818AD18A-A80A-43DF-B1C9-EF194D200F09}">
      <dgm:prSet/>
      <dgm:spPr/>
      <dgm:t>
        <a:bodyPr/>
        <a:lstStyle/>
        <a:p>
          <a:endParaRPr lang="ru-RU"/>
        </a:p>
      </dgm:t>
    </dgm:pt>
    <dgm:pt modelId="{62517D48-992E-4BC7-A0B2-92CD2426E6F7}" type="parTrans" cxnId="{818AD18A-A80A-43DF-B1C9-EF194D200F09}">
      <dgm:prSet/>
      <dgm:spPr/>
      <dgm:t>
        <a:bodyPr/>
        <a:lstStyle/>
        <a:p>
          <a:endParaRPr lang="ru-RU"/>
        </a:p>
      </dgm:t>
    </dgm:pt>
    <dgm:pt modelId="{4B9C7EC5-6939-451A-B6AE-67114938B310}" type="pres">
      <dgm:prSet presAssocID="{3AFFB0E5-AEFD-4587-AB55-F8AF28230E3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FC7CADD-5C8A-4CF5-B325-DD89622BF4F8}" type="pres">
      <dgm:prSet presAssocID="{05D356F4-3E4F-4312-9930-123EFFFF5528}" presName="singleCycle" presStyleCnt="0"/>
      <dgm:spPr/>
    </dgm:pt>
    <dgm:pt modelId="{B95CB320-AD5D-42E8-8DF0-821625D1553B}" type="pres">
      <dgm:prSet presAssocID="{05D356F4-3E4F-4312-9930-123EFFFF5528}" presName="singleCenter" presStyleLbl="node1" presStyleIdx="0" presStyleCnt="5" custScaleX="200879" custScaleY="127296" custLinFactNeighborX="2828" custLinFactNeighborY="-10020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D7EFC697-BC8F-4557-A039-161B7709233A}" type="pres">
      <dgm:prSet presAssocID="{F368ADAF-28C0-4882-AF44-CF3ACD5274A7}" presName="Name56" presStyleLbl="parChTrans1D2" presStyleIdx="0" presStyleCnt="4"/>
      <dgm:spPr/>
      <dgm:t>
        <a:bodyPr/>
        <a:lstStyle/>
        <a:p>
          <a:endParaRPr lang="ru-RU"/>
        </a:p>
      </dgm:t>
    </dgm:pt>
    <dgm:pt modelId="{708D484F-079A-45E3-A654-9B10A3DE1832}" type="pres">
      <dgm:prSet presAssocID="{BA32CFC3-EEA1-4227-920A-6E0346242D2E}" presName="text0" presStyleLbl="node1" presStyleIdx="1" presStyleCnt="5" custScaleX="247806" custScaleY="165452" custRadScaleRad="197364" custRadScaleInc="140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1571DC-5EF7-4266-98E8-24BA1D916FB4}" type="pres">
      <dgm:prSet presAssocID="{5DDE8E8D-6989-4DC1-AB83-A1B4FE3F007E}" presName="Name56" presStyleLbl="parChTrans1D2" presStyleIdx="1" presStyleCnt="4"/>
      <dgm:spPr/>
      <dgm:t>
        <a:bodyPr/>
        <a:lstStyle/>
        <a:p>
          <a:endParaRPr lang="ru-RU"/>
        </a:p>
      </dgm:t>
    </dgm:pt>
    <dgm:pt modelId="{B4B33CD9-E8FB-4B62-8C9D-A0A92B394EDA}" type="pres">
      <dgm:prSet presAssocID="{2604FD15-DA29-4A6F-8129-B32EDEF3D10C}" presName="text0" presStyleLbl="node1" presStyleIdx="2" presStyleCnt="5" custScaleX="267183" custScaleY="156360" custRadScaleRad="179817" custRadScaleInc="36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5B62A-5143-469C-9E0E-6D8875C665B7}" type="pres">
      <dgm:prSet presAssocID="{83FE573C-277A-4311-8004-3BD35ABFD9A2}" presName="Name56" presStyleLbl="parChTrans1D2" presStyleIdx="2" presStyleCnt="4"/>
      <dgm:spPr/>
      <dgm:t>
        <a:bodyPr/>
        <a:lstStyle/>
        <a:p>
          <a:endParaRPr lang="ru-RU"/>
        </a:p>
      </dgm:t>
    </dgm:pt>
    <dgm:pt modelId="{753423AB-20EC-4040-B592-77083BA87220}" type="pres">
      <dgm:prSet presAssocID="{0406C134-F255-490D-8D01-36B87AA0521E}" presName="text0" presStyleLbl="node1" presStyleIdx="3" presStyleCnt="5" custScaleX="275750" custScaleY="152143" custRadScaleRad="164639" custRadScaleInc="164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591F4C-B869-48B3-A01E-AD246E15D973}" type="pres">
      <dgm:prSet presAssocID="{8A3A9492-6A31-4454-8B1D-7B2697A0F681}" presName="Name56" presStyleLbl="parChTrans1D2" presStyleIdx="3" presStyleCnt="4"/>
      <dgm:spPr/>
      <dgm:t>
        <a:bodyPr/>
        <a:lstStyle/>
        <a:p>
          <a:endParaRPr lang="ru-RU"/>
        </a:p>
      </dgm:t>
    </dgm:pt>
    <dgm:pt modelId="{C1FFF3BE-94E2-4DCD-8616-44E24EDE66A4}" type="pres">
      <dgm:prSet presAssocID="{AABD0191-12F1-42F7-AA27-C1B4C2941621}" presName="text0" presStyleLbl="node1" presStyleIdx="4" presStyleCnt="5" custScaleX="259979" custScaleY="169351" custRadScaleRad="278339" custRadScaleInc="47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EBC796-FA1A-4A68-8C73-D82C28787EBD}" srcId="{05D356F4-3E4F-4312-9930-123EFFFF5528}" destId="{0406C134-F255-490D-8D01-36B87AA0521E}" srcOrd="2" destOrd="0" parTransId="{83FE573C-277A-4311-8004-3BD35ABFD9A2}" sibTransId="{DDADEAD6-96E1-4E59-B798-BF2BB3FE0699}"/>
    <dgm:cxn modelId="{5D51060C-1FF5-4665-A9C9-54C2EBC8F73A}" type="presOf" srcId="{5DDE8E8D-6989-4DC1-AB83-A1B4FE3F007E}" destId="{321571DC-5EF7-4266-98E8-24BA1D916FB4}" srcOrd="0" destOrd="0" presId="urn:microsoft.com/office/officeart/2008/layout/RadialCluster"/>
    <dgm:cxn modelId="{76EC1913-81DA-4B01-9279-8111A56BCF65}" type="presOf" srcId="{F368ADAF-28C0-4882-AF44-CF3ACD5274A7}" destId="{D7EFC697-BC8F-4557-A039-161B7709233A}" srcOrd="0" destOrd="0" presId="urn:microsoft.com/office/officeart/2008/layout/RadialCluster"/>
    <dgm:cxn modelId="{60E27E2A-CD9A-4E99-8E7F-F5CBA48DE1E1}" type="presOf" srcId="{83FE573C-277A-4311-8004-3BD35ABFD9A2}" destId="{BD75B62A-5143-469C-9E0E-6D8875C665B7}" srcOrd="0" destOrd="0" presId="urn:microsoft.com/office/officeart/2008/layout/RadialCluster"/>
    <dgm:cxn modelId="{13CC02FF-7CE6-480A-B7F5-22049130546D}" type="presOf" srcId="{3AFFB0E5-AEFD-4587-AB55-F8AF28230E3D}" destId="{4B9C7EC5-6939-451A-B6AE-67114938B310}" srcOrd="0" destOrd="0" presId="urn:microsoft.com/office/officeart/2008/layout/RadialCluster"/>
    <dgm:cxn modelId="{818AD18A-A80A-43DF-B1C9-EF194D200F09}" srcId="{3AFFB0E5-AEFD-4587-AB55-F8AF28230E3D}" destId="{05D356F4-3E4F-4312-9930-123EFFFF5528}" srcOrd="0" destOrd="0" parTransId="{62517D48-992E-4BC7-A0B2-92CD2426E6F7}" sibTransId="{CA8FC679-02F9-482B-BD2F-9049C8425C75}"/>
    <dgm:cxn modelId="{FABC5F7D-B964-4D4F-9C0B-08259BDDED1B}" type="presOf" srcId="{2604FD15-DA29-4A6F-8129-B32EDEF3D10C}" destId="{B4B33CD9-E8FB-4B62-8C9D-A0A92B394EDA}" srcOrd="0" destOrd="0" presId="urn:microsoft.com/office/officeart/2008/layout/RadialCluster"/>
    <dgm:cxn modelId="{36C4319F-D6CD-47D7-A9BD-390CACFEBF89}" srcId="{05D356F4-3E4F-4312-9930-123EFFFF5528}" destId="{2604FD15-DA29-4A6F-8129-B32EDEF3D10C}" srcOrd="1" destOrd="0" parTransId="{5DDE8E8D-6989-4DC1-AB83-A1B4FE3F007E}" sibTransId="{2CBD9212-C3AA-489C-865A-C5D26C9D9D4E}"/>
    <dgm:cxn modelId="{470E6488-10B4-4C11-B725-975D43AA4011}" type="presOf" srcId="{BA32CFC3-EEA1-4227-920A-6E0346242D2E}" destId="{708D484F-079A-45E3-A654-9B10A3DE1832}" srcOrd="0" destOrd="0" presId="urn:microsoft.com/office/officeart/2008/layout/RadialCluster"/>
    <dgm:cxn modelId="{027C7D37-A572-41A8-BD53-B77152AC9463}" type="presOf" srcId="{8A3A9492-6A31-4454-8B1D-7B2697A0F681}" destId="{04591F4C-B869-48B3-A01E-AD246E15D973}" srcOrd="0" destOrd="0" presId="urn:microsoft.com/office/officeart/2008/layout/RadialCluster"/>
    <dgm:cxn modelId="{3FD1E4F0-A0C1-443E-AFA1-4285134465A5}" type="presOf" srcId="{0406C134-F255-490D-8D01-36B87AA0521E}" destId="{753423AB-20EC-4040-B592-77083BA87220}" srcOrd="0" destOrd="0" presId="urn:microsoft.com/office/officeart/2008/layout/RadialCluster"/>
    <dgm:cxn modelId="{797EC370-BE4E-4357-AEDD-E0392AFC0995}" type="presOf" srcId="{05D356F4-3E4F-4312-9930-123EFFFF5528}" destId="{B95CB320-AD5D-42E8-8DF0-821625D1553B}" srcOrd="0" destOrd="0" presId="urn:microsoft.com/office/officeart/2008/layout/RadialCluster"/>
    <dgm:cxn modelId="{EBBF587B-C84D-4B7C-937A-97AED821500B}" type="presOf" srcId="{AABD0191-12F1-42F7-AA27-C1B4C2941621}" destId="{C1FFF3BE-94E2-4DCD-8616-44E24EDE66A4}" srcOrd="0" destOrd="0" presId="urn:microsoft.com/office/officeart/2008/layout/RadialCluster"/>
    <dgm:cxn modelId="{298AE332-4647-4747-8AFF-DE5A6EE55B7E}" srcId="{05D356F4-3E4F-4312-9930-123EFFFF5528}" destId="{BA32CFC3-EEA1-4227-920A-6E0346242D2E}" srcOrd="0" destOrd="0" parTransId="{F368ADAF-28C0-4882-AF44-CF3ACD5274A7}" sibTransId="{E39D9A13-C354-47B7-87B7-679439C1762A}"/>
    <dgm:cxn modelId="{0602FF1F-D2E3-4484-B304-C3F27B2ABA20}" srcId="{05D356F4-3E4F-4312-9930-123EFFFF5528}" destId="{AABD0191-12F1-42F7-AA27-C1B4C2941621}" srcOrd="3" destOrd="0" parTransId="{8A3A9492-6A31-4454-8B1D-7B2697A0F681}" sibTransId="{1B3D8576-ED31-41A5-B4AF-FBE2B6BB2810}"/>
    <dgm:cxn modelId="{1847ED09-2DE5-4453-BA7C-5C583608F5F4}" type="presParOf" srcId="{4B9C7EC5-6939-451A-B6AE-67114938B310}" destId="{CFC7CADD-5C8A-4CF5-B325-DD89622BF4F8}" srcOrd="0" destOrd="0" presId="urn:microsoft.com/office/officeart/2008/layout/RadialCluster"/>
    <dgm:cxn modelId="{E03679AC-BB0A-469A-A5D2-1A2C62E789C1}" type="presParOf" srcId="{CFC7CADD-5C8A-4CF5-B325-DD89622BF4F8}" destId="{B95CB320-AD5D-42E8-8DF0-821625D1553B}" srcOrd="0" destOrd="0" presId="urn:microsoft.com/office/officeart/2008/layout/RadialCluster"/>
    <dgm:cxn modelId="{675A0CC3-0450-488C-8476-54C2F16DABB7}" type="presParOf" srcId="{CFC7CADD-5C8A-4CF5-B325-DD89622BF4F8}" destId="{D7EFC697-BC8F-4557-A039-161B7709233A}" srcOrd="1" destOrd="0" presId="urn:microsoft.com/office/officeart/2008/layout/RadialCluster"/>
    <dgm:cxn modelId="{F399210C-74F2-44FD-B540-3D53892F9322}" type="presParOf" srcId="{CFC7CADD-5C8A-4CF5-B325-DD89622BF4F8}" destId="{708D484F-079A-45E3-A654-9B10A3DE1832}" srcOrd="2" destOrd="0" presId="urn:microsoft.com/office/officeart/2008/layout/RadialCluster"/>
    <dgm:cxn modelId="{C8E6D7A8-D3B3-4A9F-B9B5-EDFA3340DD6F}" type="presParOf" srcId="{CFC7CADD-5C8A-4CF5-B325-DD89622BF4F8}" destId="{321571DC-5EF7-4266-98E8-24BA1D916FB4}" srcOrd="3" destOrd="0" presId="urn:microsoft.com/office/officeart/2008/layout/RadialCluster"/>
    <dgm:cxn modelId="{FB6A8985-3FA8-47D4-A6CD-4F9AC65E7E5C}" type="presParOf" srcId="{CFC7CADD-5C8A-4CF5-B325-DD89622BF4F8}" destId="{B4B33CD9-E8FB-4B62-8C9D-A0A92B394EDA}" srcOrd="4" destOrd="0" presId="urn:microsoft.com/office/officeart/2008/layout/RadialCluster"/>
    <dgm:cxn modelId="{8057E6B1-5090-4C57-940D-0BC586446D70}" type="presParOf" srcId="{CFC7CADD-5C8A-4CF5-B325-DD89622BF4F8}" destId="{BD75B62A-5143-469C-9E0E-6D8875C665B7}" srcOrd="5" destOrd="0" presId="urn:microsoft.com/office/officeart/2008/layout/RadialCluster"/>
    <dgm:cxn modelId="{ADD934FA-0171-4C45-90E9-8D32019FBD29}" type="presParOf" srcId="{CFC7CADD-5C8A-4CF5-B325-DD89622BF4F8}" destId="{753423AB-20EC-4040-B592-77083BA87220}" srcOrd="6" destOrd="0" presId="urn:microsoft.com/office/officeart/2008/layout/RadialCluster"/>
    <dgm:cxn modelId="{94883732-0271-4F03-8CD3-5EE7BCBB09CF}" type="presParOf" srcId="{CFC7CADD-5C8A-4CF5-B325-DD89622BF4F8}" destId="{04591F4C-B869-48B3-A01E-AD246E15D973}" srcOrd="7" destOrd="0" presId="urn:microsoft.com/office/officeart/2008/layout/RadialCluster"/>
    <dgm:cxn modelId="{EAF9F14E-A94E-4886-9A80-B9E567E00C75}" type="presParOf" srcId="{CFC7CADD-5C8A-4CF5-B325-DD89622BF4F8}" destId="{C1FFF3BE-94E2-4DCD-8616-44E24EDE66A4}" srcOrd="8" destOrd="0" presId="urn:microsoft.com/office/officeart/2008/layout/RadialCluster"/>
  </dgm:cxnLst>
  <dgm:bg>
    <a:effectLst/>
  </dgm:bg>
  <dgm:whole>
    <a:ln w="9525" cap="flat" cmpd="sng" algn="ctr">
      <a:noFill/>
      <a:prstDash val="solid"/>
      <a:round/>
      <a:headEnd type="none" w="med" len="med"/>
      <a:tailEnd type="none" w="med" len="med"/>
    </a:ln>
    <a:effectLst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84F6C66-5521-40C2-99FF-C86F056ED85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2DB187-3135-4C98-9D1D-37EECE5C3DA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Дошкольное образование  207 193,0 тыс. рублей (в том числе строительство д/с «Колокольчик»  72 313,7 тыс. рублей).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F8DFCD-AAF2-49B2-A066-9924369639BF}" type="parTrans" cxnId="{B2FD290F-A12C-411E-AC92-AF7C602D2D99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6AB27FEB-6B46-4226-A3D0-F39ED297C4D3}" type="sibTrans" cxnId="{B2FD290F-A12C-411E-AC92-AF7C602D2D99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0B81E8B2-E67E-483E-BE2D-6EED1DA71F03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Общее образование  519 829,5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A42DCA-4413-4F73-AE66-6C3190717D79}" type="parTrans" cxnId="{24F5D655-B0D5-4255-B0A0-34ECDA4485C4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DF16CE8A-802B-4020-A353-23D51D3C3CE5}" type="sibTrans" cxnId="{24F5D655-B0D5-4255-B0A0-34ECDA4485C4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6986C4B9-B145-472D-B5FE-F8225511AC7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Молодежная политика и оздоровление детей 6 276,5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9FDE78-2533-4329-8AC3-3A63DB680452}" type="parTrans" cxnId="{AA12733F-E9AE-4BF9-8B87-079B3FF10231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60A19B1F-4756-4B09-ADE7-D83714F4E966}" type="sibTrans" cxnId="{AA12733F-E9AE-4BF9-8B87-079B3FF10231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57D1A95B-FCA3-4CCF-BC28-0705EF0DA074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Другие вопросы в области образования 5 209,6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91505A-3AE0-48A1-8DBF-71E3C42AB60A}" type="parTrans" cxnId="{02DF88C0-07CE-49E7-91D1-17FD22084D01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875898E9-CE1B-4FC3-A10D-75A6FED452FD}" type="sibTrans" cxnId="{02DF88C0-07CE-49E7-91D1-17FD22084D01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2815ED7F-5C07-4B2E-A9F5-C0DDA2F3A12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Повышение квалификации 252,3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501EADB-74A4-4A46-AC3B-1E1F29CDAC6C}" type="parTrans" cxnId="{60DB5BC7-8E16-4525-9BEF-AC00C43CCFAE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D938069B-EDE8-41B7-A708-CE011F6F123B}" type="sibTrans" cxnId="{60DB5BC7-8E16-4525-9BEF-AC00C43CCFAE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7943A341-67F6-4C9B-BC65-413F244747C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Дополнительное образование детей 54 375,7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B2AE26C-3320-4D83-A3E0-2D32042CBF76}" type="parTrans" cxnId="{31F43D63-AA5C-4D8E-BCEB-95C7E4393BCA}">
      <dgm:prSet/>
      <dgm:spPr/>
      <dgm:t>
        <a:bodyPr/>
        <a:lstStyle/>
        <a:p>
          <a:endParaRPr lang="ru-RU"/>
        </a:p>
      </dgm:t>
    </dgm:pt>
    <dgm:pt modelId="{CE6C63B7-C050-4A77-9448-F793B441C653}" type="sibTrans" cxnId="{31F43D63-AA5C-4D8E-BCEB-95C7E4393BCA}">
      <dgm:prSet/>
      <dgm:spPr/>
      <dgm:t>
        <a:bodyPr/>
        <a:lstStyle/>
        <a:p>
          <a:endParaRPr lang="ru-RU"/>
        </a:p>
      </dgm:t>
    </dgm:pt>
    <dgm:pt modelId="{CC40E849-C888-4AC7-910D-E24D8544BF0D}" type="pres">
      <dgm:prSet presAssocID="{F84F6C66-5521-40C2-99FF-C86F056ED85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170B91E-7745-44B8-97A4-A475B63696D5}" type="pres">
      <dgm:prSet presAssocID="{F84F6C66-5521-40C2-99FF-C86F056ED85A}" presName="Name1" presStyleCnt="0"/>
      <dgm:spPr/>
      <dgm:t>
        <a:bodyPr/>
        <a:lstStyle/>
        <a:p>
          <a:endParaRPr lang="ru-RU"/>
        </a:p>
      </dgm:t>
    </dgm:pt>
    <dgm:pt modelId="{B63202F2-F136-4A53-BBC0-18A18E8C1FF9}" type="pres">
      <dgm:prSet presAssocID="{F84F6C66-5521-40C2-99FF-C86F056ED85A}" presName="cycle" presStyleCnt="0"/>
      <dgm:spPr/>
      <dgm:t>
        <a:bodyPr/>
        <a:lstStyle/>
        <a:p>
          <a:endParaRPr lang="ru-RU"/>
        </a:p>
      </dgm:t>
    </dgm:pt>
    <dgm:pt modelId="{7E7B918D-80DD-4DD8-AF7E-2AC82BB8EC7D}" type="pres">
      <dgm:prSet presAssocID="{F84F6C66-5521-40C2-99FF-C86F056ED85A}" presName="srcNode" presStyleLbl="node1" presStyleIdx="0" presStyleCnt="6"/>
      <dgm:spPr/>
      <dgm:t>
        <a:bodyPr/>
        <a:lstStyle/>
        <a:p>
          <a:endParaRPr lang="ru-RU"/>
        </a:p>
      </dgm:t>
    </dgm:pt>
    <dgm:pt modelId="{30C4D84D-83B0-4115-B1BA-BB76086E6A0A}" type="pres">
      <dgm:prSet presAssocID="{F84F6C66-5521-40C2-99FF-C86F056ED85A}" presName="conn" presStyleLbl="parChTrans1D2" presStyleIdx="0" presStyleCnt="1"/>
      <dgm:spPr/>
      <dgm:t>
        <a:bodyPr/>
        <a:lstStyle/>
        <a:p>
          <a:endParaRPr lang="ru-RU"/>
        </a:p>
      </dgm:t>
    </dgm:pt>
    <dgm:pt modelId="{A159ED3E-2BCE-454E-809E-1592E13B2FD6}" type="pres">
      <dgm:prSet presAssocID="{F84F6C66-5521-40C2-99FF-C86F056ED85A}" presName="extraNode" presStyleLbl="node1" presStyleIdx="0" presStyleCnt="6"/>
      <dgm:spPr/>
      <dgm:t>
        <a:bodyPr/>
        <a:lstStyle/>
        <a:p>
          <a:endParaRPr lang="ru-RU"/>
        </a:p>
      </dgm:t>
    </dgm:pt>
    <dgm:pt modelId="{566083D9-89B6-435D-846D-36DACD77A22D}" type="pres">
      <dgm:prSet presAssocID="{F84F6C66-5521-40C2-99FF-C86F056ED85A}" presName="dstNode" presStyleLbl="node1" presStyleIdx="0" presStyleCnt="6"/>
      <dgm:spPr/>
      <dgm:t>
        <a:bodyPr/>
        <a:lstStyle/>
        <a:p>
          <a:endParaRPr lang="ru-RU"/>
        </a:p>
      </dgm:t>
    </dgm:pt>
    <dgm:pt modelId="{854879FE-BE8F-4624-AAD6-7DAD88595B55}" type="pres">
      <dgm:prSet presAssocID="{A42DB187-3135-4C98-9D1D-37EECE5C3DAA}" presName="text_1" presStyleLbl="node1" presStyleIdx="0" presStyleCnt="6" custScaleX="99053" custScaleY="162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EA7A6-9687-48F0-B5E9-2EC6C67105D3}" type="pres">
      <dgm:prSet presAssocID="{A42DB187-3135-4C98-9D1D-37EECE5C3DAA}" presName="accent_1" presStyleCnt="0"/>
      <dgm:spPr/>
      <dgm:t>
        <a:bodyPr/>
        <a:lstStyle/>
        <a:p>
          <a:endParaRPr lang="ru-RU"/>
        </a:p>
      </dgm:t>
    </dgm:pt>
    <dgm:pt modelId="{2CC09460-0385-4576-B212-932E023A1EEB}" type="pres">
      <dgm:prSet presAssocID="{A42DB187-3135-4C98-9D1D-37EECE5C3DAA}" presName="accentRepeatNode" presStyleLbl="solidFgAcc1" presStyleIdx="0" presStyleCnt="6"/>
      <dgm:spPr/>
      <dgm:t>
        <a:bodyPr/>
        <a:lstStyle/>
        <a:p>
          <a:endParaRPr lang="ru-RU"/>
        </a:p>
      </dgm:t>
    </dgm:pt>
    <dgm:pt modelId="{AC8E7858-2E8A-4A1B-8B00-797726621971}" type="pres">
      <dgm:prSet presAssocID="{0B81E8B2-E67E-483E-BE2D-6EED1DA71F03}" presName="text_2" presStyleLbl="node1" presStyleIdx="1" presStyleCnt="6" custScaleX="97214" custLinFactNeighborX="1380" custLinFactNeighborY="10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82A7B1-30B2-4C27-826B-A86D863469A9}" type="pres">
      <dgm:prSet presAssocID="{0B81E8B2-E67E-483E-BE2D-6EED1DA71F03}" presName="accent_2" presStyleCnt="0"/>
      <dgm:spPr/>
      <dgm:t>
        <a:bodyPr/>
        <a:lstStyle/>
        <a:p>
          <a:endParaRPr lang="ru-RU"/>
        </a:p>
      </dgm:t>
    </dgm:pt>
    <dgm:pt modelId="{5586553E-F5FE-4248-95EC-7786E1F5D059}" type="pres">
      <dgm:prSet presAssocID="{0B81E8B2-E67E-483E-BE2D-6EED1DA71F03}" presName="accentRepeatNode" presStyleLbl="solidFgAcc1" presStyleIdx="1" presStyleCnt="6" custLinFactNeighborX="2208" custLinFactNeighborY="3980"/>
      <dgm:spPr/>
      <dgm:t>
        <a:bodyPr/>
        <a:lstStyle/>
        <a:p>
          <a:endParaRPr lang="ru-RU"/>
        </a:p>
      </dgm:t>
    </dgm:pt>
    <dgm:pt modelId="{55C98ED8-C4FF-49CF-805C-71A060ED7E2F}" type="pres">
      <dgm:prSet presAssocID="{7943A341-67F6-4C9B-BC65-413F244747CA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D1639B-014A-4AB9-956E-AEF387077D5F}" type="pres">
      <dgm:prSet presAssocID="{7943A341-67F6-4C9B-BC65-413F244747CA}" presName="accent_3" presStyleCnt="0"/>
      <dgm:spPr/>
    </dgm:pt>
    <dgm:pt modelId="{F517DEC1-EB8D-4770-88E8-5D66BB1934B5}" type="pres">
      <dgm:prSet presAssocID="{7943A341-67F6-4C9B-BC65-413F244747CA}" presName="accentRepeatNode" presStyleLbl="solidFgAcc1" presStyleIdx="2" presStyleCnt="6"/>
      <dgm:spPr/>
    </dgm:pt>
    <dgm:pt modelId="{AC6E0853-FA09-49CE-90A7-661C24366857}" type="pres">
      <dgm:prSet presAssocID="{2815ED7F-5C07-4B2E-A9F5-C0DDA2F3A12D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707B0-04AF-478D-A8F4-8F6FAAF300D2}" type="pres">
      <dgm:prSet presAssocID="{2815ED7F-5C07-4B2E-A9F5-C0DDA2F3A12D}" presName="accent_4" presStyleCnt="0"/>
      <dgm:spPr/>
    </dgm:pt>
    <dgm:pt modelId="{476526DF-747C-4FDA-AEBF-69A48C7254D0}" type="pres">
      <dgm:prSet presAssocID="{2815ED7F-5C07-4B2E-A9F5-C0DDA2F3A12D}" presName="accentRepeatNode" presStyleLbl="solidFgAcc1" presStyleIdx="3" presStyleCnt="6"/>
      <dgm:spPr/>
      <dgm:t>
        <a:bodyPr/>
        <a:lstStyle/>
        <a:p>
          <a:endParaRPr lang="ru-RU"/>
        </a:p>
      </dgm:t>
    </dgm:pt>
    <dgm:pt modelId="{A4DB445E-114F-4C12-A53A-30AA6A98DC68}" type="pres">
      <dgm:prSet presAssocID="{6986C4B9-B145-472D-B5FE-F8225511AC7D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20CC03-F33C-472A-8914-DABEF4635C9E}" type="pres">
      <dgm:prSet presAssocID="{6986C4B9-B145-472D-B5FE-F8225511AC7D}" presName="accent_5" presStyleCnt="0"/>
      <dgm:spPr/>
    </dgm:pt>
    <dgm:pt modelId="{7FF197B5-19DF-437E-8EA4-F5EF1D7448A3}" type="pres">
      <dgm:prSet presAssocID="{6986C4B9-B145-472D-B5FE-F8225511AC7D}" presName="accentRepeatNode" presStyleLbl="solidFgAcc1" presStyleIdx="4" presStyleCnt="6"/>
      <dgm:spPr/>
      <dgm:t>
        <a:bodyPr/>
        <a:lstStyle/>
        <a:p>
          <a:endParaRPr lang="ru-RU"/>
        </a:p>
      </dgm:t>
    </dgm:pt>
    <dgm:pt modelId="{7EC8732C-9064-4779-B11E-FA263F689B2B}" type="pres">
      <dgm:prSet presAssocID="{57D1A95B-FCA3-4CCF-BC28-0705EF0DA074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F2B5C6-7B82-4A0D-86B6-6E4AAB151F0B}" type="pres">
      <dgm:prSet presAssocID="{57D1A95B-FCA3-4CCF-BC28-0705EF0DA074}" presName="accent_6" presStyleCnt="0"/>
      <dgm:spPr/>
    </dgm:pt>
    <dgm:pt modelId="{22575A18-223C-4A93-B3F0-1CA215286AC0}" type="pres">
      <dgm:prSet presAssocID="{57D1A95B-FCA3-4CCF-BC28-0705EF0DA074}" presName="accentRepeatNode" presStyleLbl="solidFgAcc1" presStyleIdx="5" presStyleCnt="6"/>
      <dgm:spPr/>
      <dgm:t>
        <a:bodyPr/>
        <a:lstStyle/>
        <a:p>
          <a:endParaRPr lang="ru-RU"/>
        </a:p>
      </dgm:t>
    </dgm:pt>
  </dgm:ptLst>
  <dgm:cxnLst>
    <dgm:cxn modelId="{6AC296F3-C5B9-4B28-9BD4-4BB9925D1677}" type="presOf" srcId="{7943A341-67F6-4C9B-BC65-413F244747CA}" destId="{55C98ED8-C4FF-49CF-805C-71A060ED7E2F}" srcOrd="0" destOrd="0" presId="urn:microsoft.com/office/officeart/2008/layout/VerticalCurvedList"/>
    <dgm:cxn modelId="{31F43D63-AA5C-4D8E-BCEB-95C7E4393BCA}" srcId="{F84F6C66-5521-40C2-99FF-C86F056ED85A}" destId="{7943A341-67F6-4C9B-BC65-413F244747CA}" srcOrd="2" destOrd="0" parTransId="{2B2AE26C-3320-4D83-A3E0-2D32042CBF76}" sibTransId="{CE6C63B7-C050-4A77-9448-F793B441C653}"/>
    <dgm:cxn modelId="{E8567E05-0BF9-47CD-97A5-48535B341541}" type="presOf" srcId="{0B81E8B2-E67E-483E-BE2D-6EED1DA71F03}" destId="{AC8E7858-2E8A-4A1B-8B00-797726621971}" srcOrd="0" destOrd="0" presId="urn:microsoft.com/office/officeart/2008/layout/VerticalCurvedList"/>
    <dgm:cxn modelId="{24F5D655-B0D5-4255-B0A0-34ECDA4485C4}" srcId="{F84F6C66-5521-40C2-99FF-C86F056ED85A}" destId="{0B81E8B2-E67E-483E-BE2D-6EED1DA71F03}" srcOrd="1" destOrd="0" parTransId="{87A42DCA-4413-4F73-AE66-6C3190717D79}" sibTransId="{DF16CE8A-802B-4020-A353-23D51D3C3CE5}"/>
    <dgm:cxn modelId="{BB61CA37-333B-40EB-9061-EB53D29D6A5A}" type="presOf" srcId="{F84F6C66-5521-40C2-99FF-C86F056ED85A}" destId="{CC40E849-C888-4AC7-910D-E24D8544BF0D}" srcOrd="0" destOrd="0" presId="urn:microsoft.com/office/officeart/2008/layout/VerticalCurvedList"/>
    <dgm:cxn modelId="{AA12733F-E9AE-4BF9-8B87-079B3FF10231}" srcId="{F84F6C66-5521-40C2-99FF-C86F056ED85A}" destId="{6986C4B9-B145-472D-B5FE-F8225511AC7D}" srcOrd="4" destOrd="0" parTransId="{739FDE78-2533-4329-8AC3-3A63DB680452}" sibTransId="{60A19B1F-4756-4B09-ADE7-D83714F4E966}"/>
    <dgm:cxn modelId="{62776639-E03C-4C37-87C5-C67D35C35C06}" type="presOf" srcId="{A42DB187-3135-4C98-9D1D-37EECE5C3DAA}" destId="{854879FE-BE8F-4624-AAD6-7DAD88595B55}" srcOrd="0" destOrd="0" presId="urn:microsoft.com/office/officeart/2008/layout/VerticalCurvedList"/>
    <dgm:cxn modelId="{02DF88C0-07CE-49E7-91D1-17FD22084D01}" srcId="{F84F6C66-5521-40C2-99FF-C86F056ED85A}" destId="{57D1A95B-FCA3-4CCF-BC28-0705EF0DA074}" srcOrd="5" destOrd="0" parTransId="{1191505A-3AE0-48A1-8DBF-71E3C42AB60A}" sibTransId="{875898E9-CE1B-4FC3-A10D-75A6FED452FD}"/>
    <dgm:cxn modelId="{98862C94-77C9-43A0-9D69-DFA9B2497749}" type="presOf" srcId="{6AB27FEB-6B46-4226-A3D0-F39ED297C4D3}" destId="{30C4D84D-83B0-4115-B1BA-BB76086E6A0A}" srcOrd="0" destOrd="0" presId="urn:microsoft.com/office/officeart/2008/layout/VerticalCurvedList"/>
    <dgm:cxn modelId="{EA4EF30A-35B7-4069-B12E-37A1AB0CFDC1}" type="presOf" srcId="{57D1A95B-FCA3-4CCF-BC28-0705EF0DA074}" destId="{7EC8732C-9064-4779-B11E-FA263F689B2B}" srcOrd="0" destOrd="0" presId="urn:microsoft.com/office/officeart/2008/layout/VerticalCurvedList"/>
    <dgm:cxn modelId="{CC838DAB-D87A-4DB8-B983-6C507C01E472}" type="presOf" srcId="{6986C4B9-B145-472D-B5FE-F8225511AC7D}" destId="{A4DB445E-114F-4C12-A53A-30AA6A98DC68}" srcOrd="0" destOrd="0" presId="urn:microsoft.com/office/officeart/2008/layout/VerticalCurvedList"/>
    <dgm:cxn modelId="{7E09A7DC-F6FB-49A6-8E05-4570C61EBB20}" type="presOf" srcId="{2815ED7F-5C07-4B2E-A9F5-C0DDA2F3A12D}" destId="{AC6E0853-FA09-49CE-90A7-661C24366857}" srcOrd="0" destOrd="0" presId="urn:microsoft.com/office/officeart/2008/layout/VerticalCurvedList"/>
    <dgm:cxn modelId="{B2FD290F-A12C-411E-AC92-AF7C602D2D99}" srcId="{F84F6C66-5521-40C2-99FF-C86F056ED85A}" destId="{A42DB187-3135-4C98-9D1D-37EECE5C3DAA}" srcOrd="0" destOrd="0" parTransId="{3FF8DFCD-AAF2-49B2-A066-9924369639BF}" sibTransId="{6AB27FEB-6B46-4226-A3D0-F39ED297C4D3}"/>
    <dgm:cxn modelId="{60DB5BC7-8E16-4525-9BEF-AC00C43CCFAE}" srcId="{F84F6C66-5521-40C2-99FF-C86F056ED85A}" destId="{2815ED7F-5C07-4B2E-A9F5-C0DDA2F3A12D}" srcOrd="3" destOrd="0" parTransId="{B501EADB-74A4-4A46-AC3B-1E1F29CDAC6C}" sibTransId="{D938069B-EDE8-41B7-A708-CE011F6F123B}"/>
    <dgm:cxn modelId="{AF4248A5-9D85-423D-84A9-B48ED106C61F}" type="presParOf" srcId="{CC40E849-C888-4AC7-910D-E24D8544BF0D}" destId="{3170B91E-7745-44B8-97A4-A475B63696D5}" srcOrd="0" destOrd="0" presId="urn:microsoft.com/office/officeart/2008/layout/VerticalCurvedList"/>
    <dgm:cxn modelId="{1041C82D-E407-40AA-98FD-F28078B14E36}" type="presParOf" srcId="{3170B91E-7745-44B8-97A4-A475B63696D5}" destId="{B63202F2-F136-4A53-BBC0-18A18E8C1FF9}" srcOrd="0" destOrd="0" presId="urn:microsoft.com/office/officeart/2008/layout/VerticalCurvedList"/>
    <dgm:cxn modelId="{85B57E0B-04B7-4433-95BD-3D8541D13447}" type="presParOf" srcId="{B63202F2-F136-4A53-BBC0-18A18E8C1FF9}" destId="{7E7B918D-80DD-4DD8-AF7E-2AC82BB8EC7D}" srcOrd="0" destOrd="0" presId="urn:microsoft.com/office/officeart/2008/layout/VerticalCurvedList"/>
    <dgm:cxn modelId="{D89D9C9E-598F-4ABA-A930-DFCF78601D5B}" type="presParOf" srcId="{B63202F2-F136-4A53-BBC0-18A18E8C1FF9}" destId="{30C4D84D-83B0-4115-B1BA-BB76086E6A0A}" srcOrd="1" destOrd="0" presId="urn:microsoft.com/office/officeart/2008/layout/VerticalCurvedList"/>
    <dgm:cxn modelId="{BA0DEAFE-9811-4D83-8D82-70C42663BB17}" type="presParOf" srcId="{B63202F2-F136-4A53-BBC0-18A18E8C1FF9}" destId="{A159ED3E-2BCE-454E-809E-1592E13B2FD6}" srcOrd="2" destOrd="0" presId="urn:microsoft.com/office/officeart/2008/layout/VerticalCurvedList"/>
    <dgm:cxn modelId="{33FE8F07-3458-44F4-B39F-45ACD02BAF3F}" type="presParOf" srcId="{B63202F2-F136-4A53-BBC0-18A18E8C1FF9}" destId="{566083D9-89B6-435D-846D-36DACD77A22D}" srcOrd="3" destOrd="0" presId="urn:microsoft.com/office/officeart/2008/layout/VerticalCurvedList"/>
    <dgm:cxn modelId="{7C796CAD-BEC0-485C-BC03-F1EE6867C5BA}" type="presParOf" srcId="{3170B91E-7745-44B8-97A4-A475B63696D5}" destId="{854879FE-BE8F-4624-AAD6-7DAD88595B55}" srcOrd="1" destOrd="0" presId="urn:microsoft.com/office/officeart/2008/layout/VerticalCurvedList"/>
    <dgm:cxn modelId="{D25D5B2B-2EEC-49C5-8679-DF31289330BB}" type="presParOf" srcId="{3170B91E-7745-44B8-97A4-A475B63696D5}" destId="{576EA7A6-9687-48F0-B5E9-2EC6C67105D3}" srcOrd="2" destOrd="0" presId="urn:microsoft.com/office/officeart/2008/layout/VerticalCurvedList"/>
    <dgm:cxn modelId="{CCE99931-D0D4-4259-BF1D-D5F0698F4847}" type="presParOf" srcId="{576EA7A6-9687-48F0-B5E9-2EC6C67105D3}" destId="{2CC09460-0385-4576-B212-932E023A1EEB}" srcOrd="0" destOrd="0" presId="urn:microsoft.com/office/officeart/2008/layout/VerticalCurvedList"/>
    <dgm:cxn modelId="{828B1AD5-F446-45B5-8F60-25EC84A6E252}" type="presParOf" srcId="{3170B91E-7745-44B8-97A4-A475B63696D5}" destId="{AC8E7858-2E8A-4A1B-8B00-797726621971}" srcOrd="3" destOrd="0" presId="urn:microsoft.com/office/officeart/2008/layout/VerticalCurvedList"/>
    <dgm:cxn modelId="{9553C468-E574-446C-90F4-688A683EB9FE}" type="presParOf" srcId="{3170B91E-7745-44B8-97A4-A475B63696D5}" destId="{0082A7B1-30B2-4C27-826B-A86D863469A9}" srcOrd="4" destOrd="0" presId="urn:microsoft.com/office/officeart/2008/layout/VerticalCurvedList"/>
    <dgm:cxn modelId="{D84F0352-3D30-433C-A937-66D95C9E1C40}" type="presParOf" srcId="{0082A7B1-30B2-4C27-826B-A86D863469A9}" destId="{5586553E-F5FE-4248-95EC-7786E1F5D059}" srcOrd="0" destOrd="0" presId="urn:microsoft.com/office/officeart/2008/layout/VerticalCurvedList"/>
    <dgm:cxn modelId="{106625B5-D080-4F58-AB8C-C1C9F36E682B}" type="presParOf" srcId="{3170B91E-7745-44B8-97A4-A475B63696D5}" destId="{55C98ED8-C4FF-49CF-805C-71A060ED7E2F}" srcOrd="5" destOrd="0" presId="urn:microsoft.com/office/officeart/2008/layout/VerticalCurvedList"/>
    <dgm:cxn modelId="{630328B3-AAFC-4AAC-B7E9-B095764B3439}" type="presParOf" srcId="{3170B91E-7745-44B8-97A4-A475B63696D5}" destId="{E8D1639B-014A-4AB9-956E-AEF387077D5F}" srcOrd="6" destOrd="0" presId="urn:microsoft.com/office/officeart/2008/layout/VerticalCurvedList"/>
    <dgm:cxn modelId="{2B66E0D9-73E3-4830-B9AD-6B81466E879A}" type="presParOf" srcId="{E8D1639B-014A-4AB9-956E-AEF387077D5F}" destId="{F517DEC1-EB8D-4770-88E8-5D66BB1934B5}" srcOrd="0" destOrd="0" presId="urn:microsoft.com/office/officeart/2008/layout/VerticalCurvedList"/>
    <dgm:cxn modelId="{120EE283-2F17-41DE-91A9-F9A57172663B}" type="presParOf" srcId="{3170B91E-7745-44B8-97A4-A475B63696D5}" destId="{AC6E0853-FA09-49CE-90A7-661C24366857}" srcOrd="7" destOrd="0" presId="urn:microsoft.com/office/officeart/2008/layout/VerticalCurvedList"/>
    <dgm:cxn modelId="{1BDB297B-86CE-413E-9474-48DD5BA17B13}" type="presParOf" srcId="{3170B91E-7745-44B8-97A4-A475B63696D5}" destId="{246707B0-04AF-478D-A8F4-8F6FAAF300D2}" srcOrd="8" destOrd="0" presId="urn:microsoft.com/office/officeart/2008/layout/VerticalCurvedList"/>
    <dgm:cxn modelId="{CA252F87-E608-497B-AA42-82F40502F67F}" type="presParOf" srcId="{246707B0-04AF-478D-A8F4-8F6FAAF300D2}" destId="{476526DF-747C-4FDA-AEBF-69A48C7254D0}" srcOrd="0" destOrd="0" presId="urn:microsoft.com/office/officeart/2008/layout/VerticalCurvedList"/>
    <dgm:cxn modelId="{66850D26-A195-41D0-B327-71AF62690A6A}" type="presParOf" srcId="{3170B91E-7745-44B8-97A4-A475B63696D5}" destId="{A4DB445E-114F-4C12-A53A-30AA6A98DC68}" srcOrd="9" destOrd="0" presId="urn:microsoft.com/office/officeart/2008/layout/VerticalCurvedList"/>
    <dgm:cxn modelId="{D9B83846-BB23-41EC-9ACC-201621880843}" type="presParOf" srcId="{3170B91E-7745-44B8-97A4-A475B63696D5}" destId="{1320CC03-F33C-472A-8914-DABEF4635C9E}" srcOrd="10" destOrd="0" presId="urn:microsoft.com/office/officeart/2008/layout/VerticalCurvedList"/>
    <dgm:cxn modelId="{5AB80696-5FBF-412F-A15E-1215423249B7}" type="presParOf" srcId="{1320CC03-F33C-472A-8914-DABEF4635C9E}" destId="{7FF197B5-19DF-437E-8EA4-F5EF1D7448A3}" srcOrd="0" destOrd="0" presId="urn:microsoft.com/office/officeart/2008/layout/VerticalCurvedList"/>
    <dgm:cxn modelId="{5AD72EE3-D5CF-46A7-AB05-A8BA85092B5B}" type="presParOf" srcId="{3170B91E-7745-44B8-97A4-A475B63696D5}" destId="{7EC8732C-9064-4779-B11E-FA263F689B2B}" srcOrd="11" destOrd="0" presId="urn:microsoft.com/office/officeart/2008/layout/VerticalCurvedList"/>
    <dgm:cxn modelId="{34C2F909-B98E-4270-BB4D-6FA2CD5AA703}" type="presParOf" srcId="{3170B91E-7745-44B8-97A4-A475B63696D5}" destId="{A3F2B5C6-7B82-4A0D-86B6-6E4AAB151F0B}" srcOrd="12" destOrd="0" presId="urn:microsoft.com/office/officeart/2008/layout/VerticalCurvedList"/>
    <dgm:cxn modelId="{7856DBA3-1A0E-4D29-9F8B-ECE1AEF9031F}" type="presParOf" srcId="{A3F2B5C6-7B82-4A0D-86B6-6E4AAB151F0B}" destId="{22575A18-223C-4A93-B3F0-1CA215286AC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84F6C66-5521-40C2-99FF-C86F056ED85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2DB187-3135-4C98-9D1D-37EECE5C3DA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 Содержание музеев 1 336,0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F8DFCD-AAF2-49B2-A066-9924369639BF}" type="parTrans" cxnId="{B2FD290F-A12C-411E-AC92-AF7C602D2D99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6AB27FEB-6B46-4226-A3D0-F39ED297C4D3}" type="sibTrans" cxnId="{B2FD290F-A12C-411E-AC92-AF7C602D2D99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FEE30B3A-C4F8-4EC6-8EA4-5753C35FC2EA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Содержание аппарата Управления культуры 834,5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84F916-3CFF-412E-BF63-BD08EBD75A9E}" type="parTrans" cxnId="{87A77F23-99C9-4787-BAC0-A378B6B09F72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309CF2EB-9F89-4689-B3E6-BCE404DB5074}" type="sibTrans" cxnId="{87A77F23-99C9-4787-BAC0-A378B6B09F72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6986C4B9-B145-472D-B5FE-F8225511AC7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Развитие туризма и народного творчества 4 593,1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9FDE78-2533-4329-8AC3-3A63DB680452}" type="parTrans" cxnId="{AA12733F-E9AE-4BF9-8B87-079B3FF10231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60A19B1F-4756-4B09-ADE7-D83714F4E966}" type="sibTrans" cxnId="{AA12733F-E9AE-4BF9-8B87-079B3FF10231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57D1A95B-FCA3-4CCF-BC28-0705EF0DA07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Содержание библиотечной системы 18 073,7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91505A-3AE0-48A1-8DBF-71E3C42AB60A}" type="parTrans" cxnId="{02DF88C0-07CE-49E7-91D1-17FD22084D01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875898E9-CE1B-4FC3-A10D-75A6FED452FD}" type="sibTrans" cxnId="{02DF88C0-07CE-49E7-91D1-17FD22084D01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8678C995-4796-4396-A4B9-CBFBF977C27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Содержание домов культуры 47 246,2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9979F80-664D-409F-8156-F6A53063E4C6}" type="parTrans" cxnId="{3BB5F01D-973D-47C3-A94D-2B7D03D48391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3EE69CA6-255F-4562-BF96-1129304495E1}" type="sibTrans" cxnId="{3BB5F01D-973D-47C3-A94D-2B7D03D48391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2528276B-DE6A-466B-872E-9FFF419418F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Проведение </a:t>
          </a:r>
          <a:r>
            <a:rPr lang="ru-RU" sz="1600" b="1" baseline="0" dirty="0" err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общерайонных</a:t>
          </a:r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праздников и мероприятий 1 315,4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16D8C7-316A-491B-9EE5-3D15DA2EC3FD}" type="parTrans" cxnId="{DA5ADEE2-A986-4034-AD6C-3E5A54F59532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C1CBC224-4EBC-4170-9C71-98C50133E661}" type="sibTrans" cxnId="{DA5ADEE2-A986-4034-AD6C-3E5A54F59532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CC40E849-C888-4AC7-910D-E24D8544BF0D}" type="pres">
      <dgm:prSet presAssocID="{F84F6C66-5521-40C2-99FF-C86F056ED85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170B91E-7745-44B8-97A4-A475B63696D5}" type="pres">
      <dgm:prSet presAssocID="{F84F6C66-5521-40C2-99FF-C86F056ED85A}" presName="Name1" presStyleCnt="0"/>
      <dgm:spPr/>
    </dgm:pt>
    <dgm:pt modelId="{B63202F2-F136-4A53-BBC0-18A18E8C1FF9}" type="pres">
      <dgm:prSet presAssocID="{F84F6C66-5521-40C2-99FF-C86F056ED85A}" presName="cycle" presStyleCnt="0"/>
      <dgm:spPr/>
    </dgm:pt>
    <dgm:pt modelId="{7E7B918D-80DD-4DD8-AF7E-2AC82BB8EC7D}" type="pres">
      <dgm:prSet presAssocID="{F84F6C66-5521-40C2-99FF-C86F056ED85A}" presName="srcNode" presStyleLbl="node1" presStyleIdx="0" presStyleCnt="6"/>
      <dgm:spPr/>
    </dgm:pt>
    <dgm:pt modelId="{30C4D84D-83B0-4115-B1BA-BB76086E6A0A}" type="pres">
      <dgm:prSet presAssocID="{F84F6C66-5521-40C2-99FF-C86F056ED85A}" presName="conn" presStyleLbl="parChTrans1D2" presStyleIdx="0" presStyleCnt="1"/>
      <dgm:spPr/>
      <dgm:t>
        <a:bodyPr/>
        <a:lstStyle/>
        <a:p>
          <a:endParaRPr lang="ru-RU"/>
        </a:p>
      </dgm:t>
    </dgm:pt>
    <dgm:pt modelId="{A159ED3E-2BCE-454E-809E-1592E13B2FD6}" type="pres">
      <dgm:prSet presAssocID="{F84F6C66-5521-40C2-99FF-C86F056ED85A}" presName="extraNode" presStyleLbl="node1" presStyleIdx="0" presStyleCnt="6"/>
      <dgm:spPr/>
    </dgm:pt>
    <dgm:pt modelId="{566083D9-89B6-435D-846D-36DACD77A22D}" type="pres">
      <dgm:prSet presAssocID="{F84F6C66-5521-40C2-99FF-C86F056ED85A}" presName="dstNode" presStyleLbl="node1" presStyleIdx="0" presStyleCnt="6"/>
      <dgm:spPr/>
    </dgm:pt>
    <dgm:pt modelId="{286C3E9D-37B6-4091-B940-C72C7EB043F6}" type="pres">
      <dgm:prSet presAssocID="{2528276B-DE6A-466B-872E-9FFF419418FA}" presName="text_1" presStyleLbl="node1" presStyleIdx="0" presStyleCnt="6" custScaleX="97260" custScaleY="119463" custLinFactNeighborX="6526" custLinFactNeighborY="-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2E5EAF-7F0B-43E9-A4E4-905B6BDD2072}" type="pres">
      <dgm:prSet presAssocID="{2528276B-DE6A-466B-872E-9FFF419418FA}" presName="accent_1" presStyleCnt="0"/>
      <dgm:spPr/>
    </dgm:pt>
    <dgm:pt modelId="{55455E02-F49A-458F-9ACC-1718D8D45F00}" type="pres">
      <dgm:prSet presAssocID="{2528276B-DE6A-466B-872E-9FFF419418FA}" presName="accentRepeatNode" presStyleLbl="solidFgAcc1" presStyleIdx="0" presStyleCnt="6" custLinFactNeighborX="26396" custLinFactNeighborY="1792"/>
      <dgm:spPr/>
    </dgm:pt>
    <dgm:pt modelId="{5A595AD2-FE45-4B8B-A2C1-75FE0D6BA4CF}" type="pres">
      <dgm:prSet presAssocID="{A42DB187-3135-4C98-9D1D-37EECE5C3DAA}" presName="text_2" presStyleLbl="node1" presStyleIdx="1" presStyleCnt="6" custScaleY="119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6096D4-CB92-4A8E-94F8-932109A6939D}" type="pres">
      <dgm:prSet presAssocID="{A42DB187-3135-4C98-9D1D-37EECE5C3DAA}" presName="accent_2" presStyleCnt="0"/>
      <dgm:spPr/>
    </dgm:pt>
    <dgm:pt modelId="{2CC09460-0385-4576-B212-932E023A1EEB}" type="pres">
      <dgm:prSet presAssocID="{A42DB187-3135-4C98-9D1D-37EECE5C3DAA}" presName="accentRepeatNode" presStyleLbl="solidFgAcc1" presStyleIdx="1" presStyleCnt="6"/>
      <dgm:spPr/>
    </dgm:pt>
    <dgm:pt modelId="{C4366844-5D70-47CC-8F2D-622A3F956373}" type="pres">
      <dgm:prSet presAssocID="{FEE30B3A-C4F8-4EC6-8EA4-5753C35FC2EA}" presName="text_3" presStyleLbl="node1" presStyleIdx="2" presStyleCnt="6" custScaleY="119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9DC040-BAFB-4C0E-B877-EB0501A0F5AA}" type="pres">
      <dgm:prSet presAssocID="{FEE30B3A-C4F8-4EC6-8EA4-5753C35FC2EA}" presName="accent_3" presStyleCnt="0"/>
      <dgm:spPr/>
    </dgm:pt>
    <dgm:pt modelId="{666F0470-AA64-4EAB-A3C2-C237F6CC60A4}" type="pres">
      <dgm:prSet presAssocID="{FEE30B3A-C4F8-4EC6-8EA4-5753C35FC2EA}" presName="accentRepeatNode" presStyleLbl="solidFgAcc1" presStyleIdx="2" presStyleCnt="6"/>
      <dgm:spPr/>
    </dgm:pt>
    <dgm:pt modelId="{C923594B-622C-4AAA-B00F-1961072950D7}" type="pres">
      <dgm:prSet presAssocID="{6986C4B9-B145-472D-B5FE-F8225511AC7D}" presName="text_4" presStyleLbl="node1" presStyleIdx="3" presStyleCnt="6" custScaleY="119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46DCD-294C-4E09-88DD-50908AF0A420}" type="pres">
      <dgm:prSet presAssocID="{6986C4B9-B145-472D-B5FE-F8225511AC7D}" presName="accent_4" presStyleCnt="0"/>
      <dgm:spPr/>
    </dgm:pt>
    <dgm:pt modelId="{7FF197B5-19DF-437E-8EA4-F5EF1D7448A3}" type="pres">
      <dgm:prSet presAssocID="{6986C4B9-B145-472D-B5FE-F8225511AC7D}" presName="accentRepeatNode" presStyleLbl="solidFgAcc1" presStyleIdx="3" presStyleCnt="6"/>
      <dgm:spPr/>
    </dgm:pt>
    <dgm:pt modelId="{BE4F6CBD-BEC7-4BB2-8CA8-4AB62F12DFF9}" type="pres">
      <dgm:prSet presAssocID="{57D1A95B-FCA3-4CCF-BC28-0705EF0DA074}" presName="text_5" presStyleLbl="node1" presStyleIdx="4" presStyleCnt="6" custScaleY="119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0D626B-63BC-4FD1-9EE9-7FC288372F90}" type="pres">
      <dgm:prSet presAssocID="{57D1A95B-FCA3-4CCF-BC28-0705EF0DA074}" presName="accent_5" presStyleCnt="0"/>
      <dgm:spPr/>
    </dgm:pt>
    <dgm:pt modelId="{22575A18-223C-4A93-B3F0-1CA215286AC0}" type="pres">
      <dgm:prSet presAssocID="{57D1A95B-FCA3-4CCF-BC28-0705EF0DA074}" presName="accentRepeatNode" presStyleLbl="solidFgAcc1" presStyleIdx="4" presStyleCnt="6"/>
      <dgm:spPr/>
    </dgm:pt>
    <dgm:pt modelId="{D721E583-BAE3-4507-BD24-52408A068D6F}" type="pres">
      <dgm:prSet presAssocID="{8678C995-4796-4396-A4B9-CBFBF977C272}" presName="text_6" presStyleLbl="node1" presStyleIdx="5" presStyleCnt="6" custScaleY="119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66E3BE-DDFE-4ACF-B1C0-C58302E5E9E6}" type="pres">
      <dgm:prSet presAssocID="{8678C995-4796-4396-A4B9-CBFBF977C272}" presName="accent_6" presStyleCnt="0"/>
      <dgm:spPr/>
    </dgm:pt>
    <dgm:pt modelId="{40BF02B9-9F94-4357-980E-8F3E7121E9A6}" type="pres">
      <dgm:prSet presAssocID="{8678C995-4796-4396-A4B9-CBFBF977C272}" presName="accentRepeatNode" presStyleLbl="solidFgAcc1" presStyleIdx="5" presStyleCnt="6"/>
      <dgm:spPr/>
    </dgm:pt>
  </dgm:ptLst>
  <dgm:cxnLst>
    <dgm:cxn modelId="{2270A6A0-8004-436A-890F-646B28D8049E}" type="presOf" srcId="{A42DB187-3135-4C98-9D1D-37EECE5C3DAA}" destId="{5A595AD2-FE45-4B8B-A2C1-75FE0D6BA4CF}" srcOrd="0" destOrd="0" presId="urn:microsoft.com/office/officeart/2008/layout/VerticalCurvedList"/>
    <dgm:cxn modelId="{B457C16C-024D-486D-A4B8-16E4F0D9310D}" type="presOf" srcId="{2528276B-DE6A-466B-872E-9FFF419418FA}" destId="{286C3E9D-37B6-4091-B940-C72C7EB043F6}" srcOrd="0" destOrd="0" presId="urn:microsoft.com/office/officeart/2008/layout/VerticalCurvedList"/>
    <dgm:cxn modelId="{AA12733F-E9AE-4BF9-8B87-079B3FF10231}" srcId="{F84F6C66-5521-40C2-99FF-C86F056ED85A}" destId="{6986C4B9-B145-472D-B5FE-F8225511AC7D}" srcOrd="3" destOrd="0" parTransId="{739FDE78-2533-4329-8AC3-3A63DB680452}" sibTransId="{60A19B1F-4756-4B09-ADE7-D83714F4E966}"/>
    <dgm:cxn modelId="{A1E404B2-B287-4D6F-98DA-A30F3AA042F7}" type="presOf" srcId="{6986C4B9-B145-472D-B5FE-F8225511AC7D}" destId="{C923594B-622C-4AAA-B00F-1961072950D7}" srcOrd="0" destOrd="0" presId="urn:microsoft.com/office/officeart/2008/layout/VerticalCurvedList"/>
    <dgm:cxn modelId="{997D5BB9-0939-48E8-BC12-929A5B039E8D}" type="presOf" srcId="{FEE30B3A-C4F8-4EC6-8EA4-5753C35FC2EA}" destId="{C4366844-5D70-47CC-8F2D-622A3F956373}" srcOrd="0" destOrd="0" presId="urn:microsoft.com/office/officeart/2008/layout/VerticalCurvedList"/>
    <dgm:cxn modelId="{87A77F23-99C9-4787-BAC0-A378B6B09F72}" srcId="{F84F6C66-5521-40C2-99FF-C86F056ED85A}" destId="{FEE30B3A-C4F8-4EC6-8EA4-5753C35FC2EA}" srcOrd="2" destOrd="0" parTransId="{1D84F916-3CFF-412E-BF63-BD08EBD75A9E}" sibTransId="{309CF2EB-9F89-4689-B3E6-BCE404DB5074}"/>
    <dgm:cxn modelId="{3BB5F01D-973D-47C3-A94D-2B7D03D48391}" srcId="{F84F6C66-5521-40C2-99FF-C86F056ED85A}" destId="{8678C995-4796-4396-A4B9-CBFBF977C272}" srcOrd="5" destOrd="0" parTransId="{19979F80-664D-409F-8156-F6A53063E4C6}" sibTransId="{3EE69CA6-255F-4562-BF96-1129304495E1}"/>
    <dgm:cxn modelId="{02DF88C0-07CE-49E7-91D1-17FD22084D01}" srcId="{F84F6C66-5521-40C2-99FF-C86F056ED85A}" destId="{57D1A95B-FCA3-4CCF-BC28-0705EF0DA074}" srcOrd="4" destOrd="0" parTransId="{1191505A-3AE0-48A1-8DBF-71E3C42AB60A}" sibTransId="{875898E9-CE1B-4FC3-A10D-75A6FED452FD}"/>
    <dgm:cxn modelId="{978D69F0-44B5-4441-BB66-0D57A68087DE}" type="presOf" srcId="{57D1A95B-FCA3-4CCF-BC28-0705EF0DA074}" destId="{BE4F6CBD-BEC7-4BB2-8CA8-4AB62F12DFF9}" srcOrd="0" destOrd="0" presId="urn:microsoft.com/office/officeart/2008/layout/VerticalCurvedList"/>
    <dgm:cxn modelId="{DA5ADEE2-A986-4034-AD6C-3E5A54F59532}" srcId="{F84F6C66-5521-40C2-99FF-C86F056ED85A}" destId="{2528276B-DE6A-466B-872E-9FFF419418FA}" srcOrd="0" destOrd="0" parTransId="{8116D8C7-316A-491B-9EE5-3D15DA2EC3FD}" sibTransId="{C1CBC224-4EBC-4170-9C71-98C50133E661}"/>
    <dgm:cxn modelId="{AC41D241-A6AC-4286-B272-479F7E042781}" type="presOf" srcId="{F84F6C66-5521-40C2-99FF-C86F056ED85A}" destId="{CC40E849-C888-4AC7-910D-E24D8544BF0D}" srcOrd="0" destOrd="0" presId="urn:microsoft.com/office/officeart/2008/layout/VerticalCurvedList"/>
    <dgm:cxn modelId="{B2FD290F-A12C-411E-AC92-AF7C602D2D99}" srcId="{F84F6C66-5521-40C2-99FF-C86F056ED85A}" destId="{A42DB187-3135-4C98-9D1D-37EECE5C3DAA}" srcOrd="1" destOrd="0" parTransId="{3FF8DFCD-AAF2-49B2-A066-9924369639BF}" sibTransId="{6AB27FEB-6B46-4226-A3D0-F39ED297C4D3}"/>
    <dgm:cxn modelId="{B856117C-04E1-4BA1-9B79-FD6089DE2C11}" type="presOf" srcId="{C1CBC224-4EBC-4170-9C71-98C50133E661}" destId="{30C4D84D-83B0-4115-B1BA-BB76086E6A0A}" srcOrd="0" destOrd="0" presId="urn:microsoft.com/office/officeart/2008/layout/VerticalCurvedList"/>
    <dgm:cxn modelId="{C6A35BCE-FFFC-4C10-AF48-323F545C0C19}" type="presOf" srcId="{8678C995-4796-4396-A4B9-CBFBF977C272}" destId="{D721E583-BAE3-4507-BD24-52408A068D6F}" srcOrd="0" destOrd="0" presId="urn:microsoft.com/office/officeart/2008/layout/VerticalCurvedList"/>
    <dgm:cxn modelId="{D39552C1-0078-48C2-91FB-B658128E9ABA}" type="presParOf" srcId="{CC40E849-C888-4AC7-910D-E24D8544BF0D}" destId="{3170B91E-7745-44B8-97A4-A475B63696D5}" srcOrd="0" destOrd="0" presId="urn:microsoft.com/office/officeart/2008/layout/VerticalCurvedList"/>
    <dgm:cxn modelId="{17B1D579-85E2-4FC9-87F7-4E835A3CA522}" type="presParOf" srcId="{3170B91E-7745-44B8-97A4-A475B63696D5}" destId="{B63202F2-F136-4A53-BBC0-18A18E8C1FF9}" srcOrd="0" destOrd="0" presId="urn:microsoft.com/office/officeart/2008/layout/VerticalCurvedList"/>
    <dgm:cxn modelId="{49DDE468-C1B5-4EA3-B82B-21322A89BCA3}" type="presParOf" srcId="{B63202F2-F136-4A53-BBC0-18A18E8C1FF9}" destId="{7E7B918D-80DD-4DD8-AF7E-2AC82BB8EC7D}" srcOrd="0" destOrd="0" presId="urn:microsoft.com/office/officeart/2008/layout/VerticalCurvedList"/>
    <dgm:cxn modelId="{BB565844-6C22-42FC-8C42-3EFCF7F238CB}" type="presParOf" srcId="{B63202F2-F136-4A53-BBC0-18A18E8C1FF9}" destId="{30C4D84D-83B0-4115-B1BA-BB76086E6A0A}" srcOrd="1" destOrd="0" presId="urn:microsoft.com/office/officeart/2008/layout/VerticalCurvedList"/>
    <dgm:cxn modelId="{E2596E7A-280A-429F-B1BD-027A98A07E69}" type="presParOf" srcId="{B63202F2-F136-4A53-BBC0-18A18E8C1FF9}" destId="{A159ED3E-2BCE-454E-809E-1592E13B2FD6}" srcOrd="2" destOrd="0" presId="urn:microsoft.com/office/officeart/2008/layout/VerticalCurvedList"/>
    <dgm:cxn modelId="{59AC0AC1-0925-4714-A19C-829CFF0DC8F1}" type="presParOf" srcId="{B63202F2-F136-4A53-BBC0-18A18E8C1FF9}" destId="{566083D9-89B6-435D-846D-36DACD77A22D}" srcOrd="3" destOrd="0" presId="urn:microsoft.com/office/officeart/2008/layout/VerticalCurvedList"/>
    <dgm:cxn modelId="{437DB370-14A2-41B5-BB5C-6CFF6236004E}" type="presParOf" srcId="{3170B91E-7745-44B8-97A4-A475B63696D5}" destId="{286C3E9D-37B6-4091-B940-C72C7EB043F6}" srcOrd="1" destOrd="0" presId="urn:microsoft.com/office/officeart/2008/layout/VerticalCurvedList"/>
    <dgm:cxn modelId="{15B17765-2EBC-41AB-A798-F8F34FDD6B59}" type="presParOf" srcId="{3170B91E-7745-44B8-97A4-A475B63696D5}" destId="{602E5EAF-7F0B-43E9-A4E4-905B6BDD2072}" srcOrd="2" destOrd="0" presId="urn:microsoft.com/office/officeart/2008/layout/VerticalCurvedList"/>
    <dgm:cxn modelId="{F9CE79A7-1EB4-4EC9-8BBE-191C6E106D7E}" type="presParOf" srcId="{602E5EAF-7F0B-43E9-A4E4-905B6BDD2072}" destId="{55455E02-F49A-458F-9ACC-1718D8D45F00}" srcOrd="0" destOrd="0" presId="urn:microsoft.com/office/officeart/2008/layout/VerticalCurvedList"/>
    <dgm:cxn modelId="{192F8EE2-4C73-49FB-8402-DB81B52C1745}" type="presParOf" srcId="{3170B91E-7745-44B8-97A4-A475B63696D5}" destId="{5A595AD2-FE45-4B8B-A2C1-75FE0D6BA4CF}" srcOrd="3" destOrd="0" presId="urn:microsoft.com/office/officeart/2008/layout/VerticalCurvedList"/>
    <dgm:cxn modelId="{3E304AF7-D6B4-4A7B-81C4-83B6F795BB42}" type="presParOf" srcId="{3170B91E-7745-44B8-97A4-A475B63696D5}" destId="{5C6096D4-CB92-4A8E-94F8-932109A6939D}" srcOrd="4" destOrd="0" presId="urn:microsoft.com/office/officeart/2008/layout/VerticalCurvedList"/>
    <dgm:cxn modelId="{91A47438-97F0-4CC7-A55E-E88E848AFBF4}" type="presParOf" srcId="{5C6096D4-CB92-4A8E-94F8-932109A6939D}" destId="{2CC09460-0385-4576-B212-932E023A1EEB}" srcOrd="0" destOrd="0" presId="urn:microsoft.com/office/officeart/2008/layout/VerticalCurvedList"/>
    <dgm:cxn modelId="{56AF7B11-5C94-4FC1-B300-D244D841117E}" type="presParOf" srcId="{3170B91E-7745-44B8-97A4-A475B63696D5}" destId="{C4366844-5D70-47CC-8F2D-622A3F956373}" srcOrd="5" destOrd="0" presId="urn:microsoft.com/office/officeart/2008/layout/VerticalCurvedList"/>
    <dgm:cxn modelId="{2DD8B381-2959-4F6C-89CE-516D753266D1}" type="presParOf" srcId="{3170B91E-7745-44B8-97A4-A475B63696D5}" destId="{729DC040-BAFB-4C0E-B877-EB0501A0F5AA}" srcOrd="6" destOrd="0" presId="urn:microsoft.com/office/officeart/2008/layout/VerticalCurvedList"/>
    <dgm:cxn modelId="{AD9F12D4-7352-4878-8BEA-DBEA8DD5ADB4}" type="presParOf" srcId="{729DC040-BAFB-4C0E-B877-EB0501A0F5AA}" destId="{666F0470-AA64-4EAB-A3C2-C237F6CC60A4}" srcOrd="0" destOrd="0" presId="urn:microsoft.com/office/officeart/2008/layout/VerticalCurvedList"/>
    <dgm:cxn modelId="{FC2A3C3C-E84F-4822-856F-B2D760EC1841}" type="presParOf" srcId="{3170B91E-7745-44B8-97A4-A475B63696D5}" destId="{C923594B-622C-4AAA-B00F-1961072950D7}" srcOrd="7" destOrd="0" presId="urn:microsoft.com/office/officeart/2008/layout/VerticalCurvedList"/>
    <dgm:cxn modelId="{A36B234A-C746-4F70-8A7A-E59E00E515DE}" type="presParOf" srcId="{3170B91E-7745-44B8-97A4-A475B63696D5}" destId="{04C46DCD-294C-4E09-88DD-50908AF0A420}" srcOrd="8" destOrd="0" presId="urn:microsoft.com/office/officeart/2008/layout/VerticalCurvedList"/>
    <dgm:cxn modelId="{F5D6021B-7E44-4CF7-A96A-77F9F7972E22}" type="presParOf" srcId="{04C46DCD-294C-4E09-88DD-50908AF0A420}" destId="{7FF197B5-19DF-437E-8EA4-F5EF1D7448A3}" srcOrd="0" destOrd="0" presId="urn:microsoft.com/office/officeart/2008/layout/VerticalCurvedList"/>
    <dgm:cxn modelId="{3A66CD71-F66A-410E-A232-2171544B839D}" type="presParOf" srcId="{3170B91E-7745-44B8-97A4-A475B63696D5}" destId="{BE4F6CBD-BEC7-4BB2-8CA8-4AB62F12DFF9}" srcOrd="9" destOrd="0" presId="urn:microsoft.com/office/officeart/2008/layout/VerticalCurvedList"/>
    <dgm:cxn modelId="{D6A8BC09-45E9-4313-BB2F-79C52984A9C0}" type="presParOf" srcId="{3170B91E-7745-44B8-97A4-A475B63696D5}" destId="{E00D626B-63BC-4FD1-9EE9-7FC288372F90}" srcOrd="10" destOrd="0" presId="urn:microsoft.com/office/officeart/2008/layout/VerticalCurvedList"/>
    <dgm:cxn modelId="{F5130180-636B-4D3E-816D-6838AFB44B1A}" type="presParOf" srcId="{E00D626B-63BC-4FD1-9EE9-7FC288372F90}" destId="{22575A18-223C-4A93-B3F0-1CA215286AC0}" srcOrd="0" destOrd="0" presId="urn:microsoft.com/office/officeart/2008/layout/VerticalCurvedList"/>
    <dgm:cxn modelId="{9C8156B1-70FC-48DF-9912-E2F0BF7BAF14}" type="presParOf" srcId="{3170B91E-7745-44B8-97A4-A475B63696D5}" destId="{D721E583-BAE3-4507-BD24-52408A068D6F}" srcOrd="11" destOrd="0" presId="urn:microsoft.com/office/officeart/2008/layout/VerticalCurvedList"/>
    <dgm:cxn modelId="{F083BC07-52E9-441D-8E58-032080023E10}" type="presParOf" srcId="{3170B91E-7745-44B8-97A4-A475B63696D5}" destId="{5A66E3BE-DDFE-4ACF-B1C0-C58302E5E9E6}" srcOrd="12" destOrd="0" presId="urn:microsoft.com/office/officeart/2008/layout/VerticalCurvedList"/>
    <dgm:cxn modelId="{D8BA026D-C2AD-4A26-9DA2-B29EA8D45987}" type="presParOf" srcId="{5A66E3BE-DDFE-4ACF-B1C0-C58302E5E9E6}" destId="{40BF02B9-9F94-4357-980E-8F3E7121E9A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4347DD6-0974-4C0A-9D3B-EE87495420A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3C6560-84FE-45ED-8EB1-BF1A67E0E987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Функционирование высшего должностного лица муниципального образования  2 049,5 тыс. рублей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78EC9B8-1FB0-47E0-A52B-3FBC086EF137}" type="parTrans" cxnId="{547707C7-F995-474F-9CB0-1ED640960D17}">
      <dgm:prSet/>
      <dgm:spPr/>
      <dgm:t>
        <a:bodyPr/>
        <a:lstStyle/>
        <a:p>
          <a:endParaRPr lang="ru-RU"/>
        </a:p>
      </dgm:t>
    </dgm:pt>
    <dgm:pt modelId="{B0FABF00-731D-49BF-8CB2-020569DDFE5D}" type="sibTrans" cxnId="{547707C7-F995-474F-9CB0-1ED640960D17}">
      <dgm:prSet/>
      <dgm:spPr/>
      <dgm:t>
        <a:bodyPr/>
        <a:lstStyle/>
        <a:p>
          <a:endParaRPr lang="ru-RU"/>
        </a:p>
      </dgm:t>
    </dgm:pt>
    <dgm:pt modelId="{2F7EFEF7-7067-4B38-A9E8-274E47A2EDC3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Функционирование Совета депутатов  1 371,5 тыс. рублей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33C4172-BE34-4B1A-BD67-FEF62B77B508}" type="parTrans" cxnId="{991D715B-73F1-419A-AA60-EEF819903E81}">
      <dgm:prSet/>
      <dgm:spPr/>
      <dgm:t>
        <a:bodyPr/>
        <a:lstStyle/>
        <a:p>
          <a:endParaRPr lang="ru-RU"/>
        </a:p>
      </dgm:t>
    </dgm:pt>
    <dgm:pt modelId="{5B3882D9-53B4-42CC-ADAC-01810E9EEF29}" type="sibTrans" cxnId="{991D715B-73F1-419A-AA60-EEF819903E81}">
      <dgm:prSet/>
      <dgm:spPr/>
      <dgm:t>
        <a:bodyPr/>
        <a:lstStyle/>
        <a:p>
          <a:endParaRPr lang="ru-RU"/>
        </a:p>
      </dgm:t>
    </dgm:pt>
    <dgm:pt modelId="{CB39D1E3-A30E-4A65-A205-E7EBAEF81271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Функционирование Администрации  42 274,0 тыс. рублей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8D21C7-05AA-4EE1-BEBF-2411F6FCC12D}" type="parTrans" cxnId="{6C8B33B8-95E8-4176-95AE-E81BE93D61A0}">
      <dgm:prSet/>
      <dgm:spPr/>
      <dgm:t>
        <a:bodyPr/>
        <a:lstStyle/>
        <a:p>
          <a:endParaRPr lang="ru-RU"/>
        </a:p>
      </dgm:t>
    </dgm:pt>
    <dgm:pt modelId="{5A66964F-0AA5-44B0-BF7C-67DACB0B09FA}" type="sibTrans" cxnId="{6C8B33B8-95E8-4176-95AE-E81BE93D61A0}">
      <dgm:prSet/>
      <dgm:spPr/>
      <dgm:t>
        <a:bodyPr/>
        <a:lstStyle/>
        <a:p>
          <a:endParaRPr lang="ru-RU"/>
        </a:p>
      </dgm:t>
    </dgm:pt>
    <dgm:pt modelId="{B6659F7C-D572-4FCD-BFBF-DC264CE8EF56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деятельности финансовых и контрольно-счетных органов  6 900,7 тыс. рублей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87522F9-6CD5-4D2F-ABD0-502EAE4AA783}" type="parTrans" cxnId="{0889F291-7876-46A1-8807-33CC7BB24133}">
      <dgm:prSet/>
      <dgm:spPr/>
      <dgm:t>
        <a:bodyPr/>
        <a:lstStyle/>
        <a:p>
          <a:endParaRPr lang="ru-RU"/>
        </a:p>
      </dgm:t>
    </dgm:pt>
    <dgm:pt modelId="{681911C7-D521-4FE5-A28F-60D7B9B0C49C}" type="sibTrans" cxnId="{0889F291-7876-46A1-8807-33CC7BB24133}">
      <dgm:prSet/>
      <dgm:spPr/>
      <dgm:t>
        <a:bodyPr/>
        <a:lstStyle/>
        <a:p>
          <a:endParaRPr lang="ru-RU"/>
        </a:p>
      </dgm:t>
    </dgm:pt>
    <dgm:pt modelId="{23E71559-44AE-4AAA-B1AD-90B62932C8CE}">
      <dgm:prSet phldrT="[Текст]"/>
      <dgm:spPr>
        <a:ln w="9525"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Другие общегосударственные вопросы (в том числе функционирование подведомственных учреждений) 69 430,1 тыс. рублей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8D4DC7E-F2A3-474A-B30F-273C596549EC}" type="parTrans" cxnId="{9BC2F6CC-D02C-44D7-9A51-4D32387A68D9}">
      <dgm:prSet/>
      <dgm:spPr/>
      <dgm:t>
        <a:bodyPr/>
        <a:lstStyle/>
        <a:p>
          <a:endParaRPr lang="ru-RU"/>
        </a:p>
      </dgm:t>
    </dgm:pt>
    <dgm:pt modelId="{42BEA4C0-5EEF-4618-A057-58A490602A19}" type="sibTrans" cxnId="{9BC2F6CC-D02C-44D7-9A51-4D32387A68D9}">
      <dgm:prSet/>
      <dgm:spPr/>
      <dgm:t>
        <a:bodyPr/>
        <a:lstStyle/>
        <a:p>
          <a:endParaRPr lang="ru-RU"/>
        </a:p>
      </dgm:t>
    </dgm:pt>
    <dgm:pt modelId="{29557499-888C-40A2-87EA-749839145157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Судебная система  (составление (изменение) списков кандидатов в присяжные заседатели) 9,4 тыс. рублей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5CF0ACB-0309-4A6E-AA9F-7B941148B865}" type="parTrans" cxnId="{3FF2D2F3-E29B-403F-9DBF-8AD71B2ED774}">
      <dgm:prSet/>
      <dgm:spPr/>
      <dgm:t>
        <a:bodyPr/>
        <a:lstStyle/>
        <a:p>
          <a:endParaRPr lang="ru-RU"/>
        </a:p>
      </dgm:t>
    </dgm:pt>
    <dgm:pt modelId="{2C14FDF1-6E46-4B53-BAE4-49136B3DEE63}" type="sibTrans" cxnId="{3FF2D2F3-E29B-403F-9DBF-8AD71B2ED774}">
      <dgm:prSet/>
      <dgm:spPr/>
      <dgm:t>
        <a:bodyPr/>
        <a:lstStyle/>
        <a:p>
          <a:endParaRPr lang="ru-RU"/>
        </a:p>
      </dgm:t>
    </dgm:pt>
    <dgm:pt modelId="{10D872C1-23B9-4CCC-A220-6E26D0A4F358}" type="pres">
      <dgm:prSet presAssocID="{C4347DD6-0974-4C0A-9D3B-EE87495420A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FFC57AE-BF86-4F8C-8851-88BFE300123E}" type="pres">
      <dgm:prSet presAssocID="{C4347DD6-0974-4C0A-9D3B-EE87495420A6}" presName="Name1" presStyleCnt="0"/>
      <dgm:spPr/>
    </dgm:pt>
    <dgm:pt modelId="{51818453-6B4F-4FD5-8AF1-7C7E6F75A8E8}" type="pres">
      <dgm:prSet presAssocID="{C4347DD6-0974-4C0A-9D3B-EE87495420A6}" presName="cycle" presStyleCnt="0"/>
      <dgm:spPr/>
    </dgm:pt>
    <dgm:pt modelId="{27440370-7DC3-42BE-A78E-E7F3FDF51686}" type="pres">
      <dgm:prSet presAssocID="{C4347DD6-0974-4C0A-9D3B-EE87495420A6}" presName="srcNode" presStyleLbl="node1" presStyleIdx="0" presStyleCnt="6"/>
      <dgm:spPr/>
    </dgm:pt>
    <dgm:pt modelId="{DC8FF0B6-DE0A-4F27-8E63-E56E857A5C17}" type="pres">
      <dgm:prSet presAssocID="{C4347DD6-0974-4C0A-9D3B-EE87495420A6}" presName="conn" presStyleLbl="parChTrans1D2" presStyleIdx="0" presStyleCnt="1"/>
      <dgm:spPr/>
      <dgm:t>
        <a:bodyPr/>
        <a:lstStyle/>
        <a:p>
          <a:endParaRPr lang="ru-RU"/>
        </a:p>
      </dgm:t>
    </dgm:pt>
    <dgm:pt modelId="{B5E4231E-1FDF-4800-9540-06BB43B8D9C6}" type="pres">
      <dgm:prSet presAssocID="{C4347DD6-0974-4C0A-9D3B-EE87495420A6}" presName="extraNode" presStyleLbl="node1" presStyleIdx="0" presStyleCnt="6"/>
      <dgm:spPr/>
    </dgm:pt>
    <dgm:pt modelId="{2682B534-5EB6-4822-8B72-2CF15DFCE98D}" type="pres">
      <dgm:prSet presAssocID="{C4347DD6-0974-4C0A-9D3B-EE87495420A6}" presName="dstNode" presStyleLbl="node1" presStyleIdx="0" presStyleCnt="6"/>
      <dgm:spPr/>
    </dgm:pt>
    <dgm:pt modelId="{6183AB5E-E564-463C-B267-CC607A7C5A15}" type="pres">
      <dgm:prSet presAssocID="{A93C6560-84FE-45ED-8EB1-BF1A67E0E987}" presName="text_1" presStyleLbl="node1" presStyleIdx="0" presStyleCnt="6" custLinFactNeighborX="-288" custLinFactNeighborY="-3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3875DB-ABCC-4DDE-978F-D376310DD4FC}" type="pres">
      <dgm:prSet presAssocID="{A93C6560-84FE-45ED-8EB1-BF1A67E0E987}" presName="accent_1" presStyleCnt="0"/>
      <dgm:spPr/>
    </dgm:pt>
    <dgm:pt modelId="{28BFEB6D-855D-4BBB-AE26-37D88D2FDD0B}" type="pres">
      <dgm:prSet presAssocID="{A93C6560-84FE-45ED-8EB1-BF1A67E0E987}" presName="accentRepeatNode" presStyleLbl="solidFgAcc1" presStyleIdx="0" presStyleCnt="6"/>
      <dgm:spPr/>
    </dgm:pt>
    <dgm:pt modelId="{7C583722-9FF0-4553-941E-64B9573CAE59}" type="pres">
      <dgm:prSet presAssocID="{2F7EFEF7-7067-4B38-A9E8-274E47A2EDC3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ADEA03-D5C4-4528-928D-1BED7BA5C6F5}" type="pres">
      <dgm:prSet presAssocID="{2F7EFEF7-7067-4B38-A9E8-274E47A2EDC3}" presName="accent_2" presStyleCnt="0"/>
      <dgm:spPr/>
    </dgm:pt>
    <dgm:pt modelId="{CEF61A5A-A404-4503-8C18-096A012E075D}" type="pres">
      <dgm:prSet presAssocID="{2F7EFEF7-7067-4B38-A9E8-274E47A2EDC3}" presName="accentRepeatNode" presStyleLbl="solidFgAcc1" presStyleIdx="1" presStyleCnt="6"/>
      <dgm:spPr/>
    </dgm:pt>
    <dgm:pt modelId="{FFC91D33-ED31-4E11-B569-038E9B5E1ECA}" type="pres">
      <dgm:prSet presAssocID="{CB39D1E3-A30E-4A65-A205-E7EBAEF81271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44C712-F9C4-41C3-8329-997E3C05BCC0}" type="pres">
      <dgm:prSet presAssocID="{CB39D1E3-A30E-4A65-A205-E7EBAEF81271}" presName="accent_3" presStyleCnt="0"/>
      <dgm:spPr/>
    </dgm:pt>
    <dgm:pt modelId="{71F09C3E-EAA5-43D9-AB34-6004D936D625}" type="pres">
      <dgm:prSet presAssocID="{CB39D1E3-A30E-4A65-A205-E7EBAEF81271}" presName="accentRepeatNode" presStyleLbl="solidFgAcc1" presStyleIdx="2" presStyleCnt="6"/>
      <dgm:spPr/>
    </dgm:pt>
    <dgm:pt modelId="{CD9A3B5F-D157-46FB-9326-8A99C4749BF5}" type="pres">
      <dgm:prSet presAssocID="{29557499-888C-40A2-87EA-749839145157}" presName="text_4" presStyleLbl="node1" presStyleIdx="3" presStyleCnt="6" custLinFactNeighborX="-777" custLinFactNeighborY="7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5E1D53-F282-4E35-9734-A1EE35426DDE}" type="pres">
      <dgm:prSet presAssocID="{29557499-888C-40A2-87EA-749839145157}" presName="accent_4" presStyleCnt="0"/>
      <dgm:spPr/>
    </dgm:pt>
    <dgm:pt modelId="{04416FE6-8E75-4AE2-8CB6-1266DD65FACD}" type="pres">
      <dgm:prSet presAssocID="{29557499-888C-40A2-87EA-749839145157}" presName="accentRepeatNode" presStyleLbl="solidFgAcc1" presStyleIdx="3" presStyleCnt="6"/>
      <dgm:spPr/>
    </dgm:pt>
    <dgm:pt modelId="{F41691D8-7D16-45EA-B36D-C889ACCECC39}" type="pres">
      <dgm:prSet presAssocID="{B6659F7C-D572-4FCD-BFBF-DC264CE8EF56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CC2760-18DF-4B7E-A6A5-34ADBBB48989}" type="pres">
      <dgm:prSet presAssocID="{B6659F7C-D572-4FCD-BFBF-DC264CE8EF56}" presName="accent_5" presStyleCnt="0"/>
      <dgm:spPr/>
    </dgm:pt>
    <dgm:pt modelId="{508DA39C-ADBA-48D3-8BF1-2428AF75CDD5}" type="pres">
      <dgm:prSet presAssocID="{B6659F7C-D572-4FCD-BFBF-DC264CE8EF56}" presName="accentRepeatNode" presStyleLbl="solidFgAcc1" presStyleIdx="4" presStyleCnt="6"/>
      <dgm:spPr/>
    </dgm:pt>
    <dgm:pt modelId="{E459339B-3476-47F7-B256-E613C0254E79}" type="pres">
      <dgm:prSet presAssocID="{23E71559-44AE-4AAA-B1AD-90B62932C8CE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A52131-0E7E-4212-853F-D675F24DCC78}" type="pres">
      <dgm:prSet presAssocID="{23E71559-44AE-4AAA-B1AD-90B62932C8CE}" presName="accent_6" presStyleCnt="0"/>
      <dgm:spPr/>
    </dgm:pt>
    <dgm:pt modelId="{A55542A5-B230-4E3D-A8E4-87AD73F79EFF}" type="pres">
      <dgm:prSet presAssocID="{23E71559-44AE-4AAA-B1AD-90B62932C8CE}" presName="accentRepeatNode" presStyleLbl="solidFgAcc1" presStyleIdx="5" presStyleCnt="6"/>
      <dgm:spPr/>
    </dgm:pt>
  </dgm:ptLst>
  <dgm:cxnLst>
    <dgm:cxn modelId="{09E44070-5880-446C-AB18-A0E7806E869A}" type="presOf" srcId="{23E71559-44AE-4AAA-B1AD-90B62932C8CE}" destId="{E459339B-3476-47F7-B256-E613C0254E79}" srcOrd="0" destOrd="0" presId="urn:microsoft.com/office/officeart/2008/layout/VerticalCurvedList"/>
    <dgm:cxn modelId="{547707C7-F995-474F-9CB0-1ED640960D17}" srcId="{C4347DD6-0974-4C0A-9D3B-EE87495420A6}" destId="{A93C6560-84FE-45ED-8EB1-BF1A67E0E987}" srcOrd="0" destOrd="0" parTransId="{078EC9B8-1FB0-47E0-A52B-3FBC086EF137}" sibTransId="{B0FABF00-731D-49BF-8CB2-020569DDFE5D}"/>
    <dgm:cxn modelId="{3FF2D2F3-E29B-403F-9DBF-8AD71B2ED774}" srcId="{C4347DD6-0974-4C0A-9D3B-EE87495420A6}" destId="{29557499-888C-40A2-87EA-749839145157}" srcOrd="3" destOrd="0" parTransId="{B5CF0ACB-0309-4A6E-AA9F-7B941148B865}" sibTransId="{2C14FDF1-6E46-4B53-BAE4-49136B3DEE63}"/>
    <dgm:cxn modelId="{AC49238A-6B43-4900-922B-EE79036C3BDB}" type="presOf" srcId="{A93C6560-84FE-45ED-8EB1-BF1A67E0E987}" destId="{6183AB5E-E564-463C-B267-CC607A7C5A15}" srcOrd="0" destOrd="0" presId="urn:microsoft.com/office/officeart/2008/layout/VerticalCurvedList"/>
    <dgm:cxn modelId="{B904DC95-3A61-4EE0-8D42-95D87DC01B90}" type="presOf" srcId="{B6659F7C-D572-4FCD-BFBF-DC264CE8EF56}" destId="{F41691D8-7D16-45EA-B36D-C889ACCECC39}" srcOrd="0" destOrd="0" presId="urn:microsoft.com/office/officeart/2008/layout/VerticalCurvedList"/>
    <dgm:cxn modelId="{CCBE6240-E5C4-4CB8-BEF6-81F5D626BA3C}" type="presOf" srcId="{2F7EFEF7-7067-4B38-A9E8-274E47A2EDC3}" destId="{7C583722-9FF0-4553-941E-64B9573CAE59}" srcOrd="0" destOrd="0" presId="urn:microsoft.com/office/officeart/2008/layout/VerticalCurvedList"/>
    <dgm:cxn modelId="{C6A63161-ED1E-4BB5-9351-A67540630D20}" type="presOf" srcId="{29557499-888C-40A2-87EA-749839145157}" destId="{CD9A3B5F-D157-46FB-9326-8A99C4749BF5}" srcOrd="0" destOrd="0" presId="urn:microsoft.com/office/officeart/2008/layout/VerticalCurvedList"/>
    <dgm:cxn modelId="{6C8B33B8-95E8-4176-95AE-E81BE93D61A0}" srcId="{C4347DD6-0974-4C0A-9D3B-EE87495420A6}" destId="{CB39D1E3-A30E-4A65-A205-E7EBAEF81271}" srcOrd="2" destOrd="0" parTransId="{578D21C7-05AA-4EE1-BEBF-2411F6FCC12D}" sibTransId="{5A66964F-0AA5-44B0-BF7C-67DACB0B09FA}"/>
    <dgm:cxn modelId="{0889F291-7876-46A1-8807-33CC7BB24133}" srcId="{C4347DD6-0974-4C0A-9D3B-EE87495420A6}" destId="{B6659F7C-D572-4FCD-BFBF-DC264CE8EF56}" srcOrd="4" destOrd="0" parTransId="{887522F9-6CD5-4D2F-ABD0-502EAE4AA783}" sibTransId="{681911C7-D521-4FE5-A28F-60D7B9B0C49C}"/>
    <dgm:cxn modelId="{B1D44A7A-DA3D-4154-94D4-F6D8D35729B0}" type="presOf" srcId="{C4347DD6-0974-4C0A-9D3B-EE87495420A6}" destId="{10D872C1-23B9-4CCC-A220-6E26D0A4F358}" srcOrd="0" destOrd="0" presId="urn:microsoft.com/office/officeart/2008/layout/VerticalCurvedList"/>
    <dgm:cxn modelId="{991D715B-73F1-419A-AA60-EEF819903E81}" srcId="{C4347DD6-0974-4C0A-9D3B-EE87495420A6}" destId="{2F7EFEF7-7067-4B38-A9E8-274E47A2EDC3}" srcOrd="1" destOrd="0" parTransId="{D33C4172-BE34-4B1A-BD67-FEF62B77B508}" sibTransId="{5B3882D9-53B4-42CC-ADAC-01810E9EEF29}"/>
    <dgm:cxn modelId="{200E9932-5197-4460-BD99-2068F5DD4393}" type="presOf" srcId="{CB39D1E3-A30E-4A65-A205-E7EBAEF81271}" destId="{FFC91D33-ED31-4E11-B569-038E9B5E1ECA}" srcOrd="0" destOrd="0" presId="urn:microsoft.com/office/officeart/2008/layout/VerticalCurvedList"/>
    <dgm:cxn modelId="{9BC2F6CC-D02C-44D7-9A51-4D32387A68D9}" srcId="{C4347DD6-0974-4C0A-9D3B-EE87495420A6}" destId="{23E71559-44AE-4AAA-B1AD-90B62932C8CE}" srcOrd="5" destOrd="0" parTransId="{88D4DC7E-F2A3-474A-B30F-273C596549EC}" sibTransId="{42BEA4C0-5EEF-4618-A057-58A490602A19}"/>
    <dgm:cxn modelId="{86B9F4D3-EDF8-4D42-89CA-F45C8280D068}" type="presOf" srcId="{B0FABF00-731D-49BF-8CB2-020569DDFE5D}" destId="{DC8FF0B6-DE0A-4F27-8E63-E56E857A5C17}" srcOrd="0" destOrd="0" presId="urn:microsoft.com/office/officeart/2008/layout/VerticalCurvedList"/>
    <dgm:cxn modelId="{EBF473AD-D3AF-41D8-8D74-14F043E39775}" type="presParOf" srcId="{10D872C1-23B9-4CCC-A220-6E26D0A4F358}" destId="{BFFC57AE-BF86-4F8C-8851-88BFE300123E}" srcOrd="0" destOrd="0" presId="urn:microsoft.com/office/officeart/2008/layout/VerticalCurvedList"/>
    <dgm:cxn modelId="{18872AD3-4F98-4FB7-8A54-EA3FF7A44C62}" type="presParOf" srcId="{BFFC57AE-BF86-4F8C-8851-88BFE300123E}" destId="{51818453-6B4F-4FD5-8AF1-7C7E6F75A8E8}" srcOrd="0" destOrd="0" presId="urn:microsoft.com/office/officeart/2008/layout/VerticalCurvedList"/>
    <dgm:cxn modelId="{8AA566A7-177F-4CDD-B495-219AC558003B}" type="presParOf" srcId="{51818453-6B4F-4FD5-8AF1-7C7E6F75A8E8}" destId="{27440370-7DC3-42BE-A78E-E7F3FDF51686}" srcOrd="0" destOrd="0" presId="urn:microsoft.com/office/officeart/2008/layout/VerticalCurvedList"/>
    <dgm:cxn modelId="{D2268F8E-6092-4D41-9451-5F6B3ADDE399}" type="presParOf" srcId="{51818453-6B4F-4FD5-8AF1-7C7E6F75A8E8}" destId="{DC8FF0B6-DE0A-4F27-8E63-E56E857A5C17}" srcOrd="1" destOrd="0" presId="urn:microsoft.com/office/officeart/2008/layout/VerticalCurvedList"/>
    <dgm:cxn modelId="{417411C1-5F98-441C-BCF4-6E3B2616CEAC}" type="presParOf" srcId="{51818453-6B4F-4FD5-8AF1-7C7E6F75A8E8}" destId="{B5E4231E-1FDF-4800-9540-06BB43B8D9C6}" srcOrd="2" destOrd="0" presId="urn:microsoft.com/office/officeart/2008/layout/VerticalCurvedList"/>
    <dgm:cxn modelId="{D58FB38B-2718-410C-BF5E-F6BAF63BF376}" type="presParOf" srcId="{51818453-6B4F-4FD5-8AF1-7C7E6F75A8E8}" destId="{2682B534-5EB6-4822-8B72-2CF15DFCE98D}" srcOrd="3" destOrd="0" presId="urn:microsoft.com/office/officeart/2008/layout/VerticalCurvedList"/>
    <dgm:cxn modelId="{25C9A393-CD87-4AE8-9D93-A8CC42CA2801}" type="presParOf" srcId="{BFFC57AE-BF86-4F8C-8851-88BFE300123E}" destId="{6183AB5E-E564-463C-B267-CC607A7C5A15}" srcOrd="1" destOrd="0" presId="urn:microsoft.com/office/officeart/2008/layout/VerticalCurvedList"/>
    <dgm:cxn modelId="{F27329DF-F656-4272-80DB-EA825C1B1382}" type="presParOf" srcId="{BFFC57AE-BF86-4F8C-8851-88BFE300123E}" destId="{023875DB-ABCC-4DDE-978F-D376310DD4FC}" srcOrd="2" destOrd="0" presId="urn:microsoft.com/office/officeart/2008/layout/VerticalCurvedList"/>
    <dgm:cxn modelId="{6E44E77D-04A4-4304-960B-FECD07986CAF}" type="presParOf" srcId="{023875DB-ABCC-4DDE-978F-D376310DD4FC}" destId="{28BFEB6D-855D-4BBB-AE26-37D88D2FDD0B}" srcOrd="0" destOrd="0" presId="urn:microsoft.com/office/officeart/2008/layout/VerticalCurvedList"/>
    <dgm:cxn modelId="{5C3AA54A-C788-48C3-A559-52709685D9AA}" type="presParOf" srcId="{BFFC57AE-BF86-4F8C-8851-88BFE300123E}" destId="{7C583722-9FF0-4553-941E-64B9573CAE59}" srcOrd="3" destOrd="0" presId="urn:microsoft.com/office/officeart/2008/layout/VerticalCurvedList"/>
    <dgm:cxn modelId="{557D5DB5-DADE-465B-B399-057D927F29B6}" type="presParOf" srcId="{BFFC57AE-BF86-4F8C-8851-88BFE300123E}" destId="{51ADEA03-D5C4-4528-928D-1BED7BA5C6F5}" srcOrd="4" destOrd="0" presId="urn:microsoft.com/office/officeart/2008/layout/VerticalCurvedList"/>
    <dgm:cxn modelId="{8D460323-6CBF-49B3-A3BF-E30B41119051}" type="presParOf" srcId="{51ADEA03-D5C4-4528-928D-1BED7BA5C6F5}" destId="{CEF61A5A-A404-4503-8C18-096A012E075D}" srcOrd="0" destOrd="0" presId="urn:microsoft.com/office/officeart/2008/layout/VerticalCurvedList"/>
    <dgm:cxn modelId="{7866188F-30AE-4C51-9C1E-0B921DDADAB3}" type="presParOf" srcId="{BFFC57AE-BF86-4F8C-8851-88BFE300123E}" destId="{FFC91D33-ED31-4E11-B569-038E9B5E1ECA}" srcOrd="5" destOrd="0" presId="urn:microsoft.com/office/officeart/2008/layout/VerticalCurvedList"/>
    <dgm:cxn modelId="{F5CE0CEA-5EC4-41D7-B039-78906ED215DC}" type="presParOf" srcId="{BFFC57AE-BF86-4F8C-8851-88BFE300123E}" destId="{4144C712-F9C4-41C3-8329-997E3C05BCC0}" srcOrd="6" destOrd="0" presId="urn:microsoft.com/office/officeart/2008/layout/VerticalCurvedList"/>
    <dgm:cxn modelId="{7E159B12-AD37-4013-B323-C1CE8FB5726A}" type="presParOf" srcId="{4144C712-F9C4-41C3-8329-997E3C05BCC0}" destId="{71F09C3E-EAA5-43D9-AB34-6004D936D625}" srcOrd="0" destOrd="0" presId="urn:microsoft.com/office/officeart/2008/layout/VerticalCurvedList"/>
    <dgm:cxn modelId="{888DCA15-8962-4E71-B074-E97213443D69}" type="presParOf" srcId="{BFFC57AE-BF86-4F8C-8851-88BFE300123E}" destId="{CD9A3B5F-D157-46FB-9326-8A99C4749BF5}" srcOrd="7" destOrd="0" presId="urn:microsoft.com/office/officeart/2008/layout/VerticalCurvedList"/>
    <dgm:cxn modelId="{AA323E37-6A58-4EB9-9AEA-993025EA59A0}" type="presParOf" srcId="{BFFC57AE-BF86-4F8C-8851-88BFE300123E}" destId="{B35E1D53-F282-4E35-9734-A1EE35426DDE}" srcOrd="8" destOrd="0" presId="urn:microsoft.com/office/officeart/2008/layout/VerticalCurvedList"/>
    <dgm:cxn modelId="{08B10DEE-083A-441B-B00C-F77603F70E5A}" type="presParOf" srcId="{B35E1D53-F282-4E35-9734-A1EE35426DDE}" destId="{04416FE6-8E75-4AE2-8CB6-1266DD65FACD}" srcOrd="0" destOrd="0" presId="urn:microsoft.com/office/officeart/2008/layout/VerticalCurvedList"/>
    <dgm:cxn modelId="{9C4DC06D-34A8-4865-A7A0-95CF86FD92D4}" type="presParOf" srcId="{BFFC57AE-BF86-4F8C-8851-88BFE300123E}" destId="{F41691D8-7D16-45EA-B36D-C889ACCECC39}" srcOrd="9" destOrd="0" presId="urn:microsoft.com/office/officeart/2008/layout/VerticalCurvedList"/>
    <dgm:cxn modelId="{C4F804E6-321C-48D1-AD51-A0361DE9D2AA}" type="presParOf" srcId="{BFFC57AE-BF86-4F8C-8851-88BFE300123E}" destId="{EBCC2760-18DF-4B7E-A6A5-34ADBBB48989}" srcOrd="10" destOrd="0" presId="urn:microsoft.com/office/officeart/2008/layout/VerticalCurvedList"/>
    <dgm:cxn modelId="{0E0A61F7-20ED-412A-B3F6-051C78D5055B}" type="presParOf" srcId="{EBCC2760-18DF-4B7E-A6A5-34ADBBB48989}" destId="{508DA39C-ADBA-48D3-8BF1-2428AF75CDD5}" srcOrd="0" destOrd="0" presId="urn:microsoft.com/office/officeart/2008/layout/VerticalCurvedList"/>
    <dgm:cxn modelId="{F4CCC10C-127F-4ECD-B64D-AC4D440E2598}" type="presParOf" srcId="{BFFC57AE-BF86-4F8C-8851-88BFE300123E}" destId="{E459339B-3476-47F7-B256-E613C0254E79}" srcOrd="11" destOrd="0" presId="urn:microsoft.com/office/officeart/2008/layout/VerticalCurvedList"/>
    <dgm:cxn modelId="{BBCA7F64-B6E4-493D-9C0F-26F48C579BF1}" type="presParOf" srcId="{BFFC57AE-BF86-4F8C-8851-88BFE300123E}" destId="{8DA52131-0E7E-4212-853F-D675F24DCC78}" srcOrd="12" destOrd="0" presId="urn:microsoft.com/office/officeart/2008/layout/VerticalCurvedList"/>
    <dgm:cxn modelId="{602C9FBE-0B91-4389-A6F4-5115E3158D11}" type="presParOf" srcId="{8DA52131-0E7E-4212-853F-D675F24DCC78}" destId="{A55542A5-B230-4E3D-A8E4-87AD73F79EF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FEC88-9754-416A-8186-33A3B3C28868}">
      <dsp:nvSpPr>
        <dsp:cNvPr id="0" name=""/>
        <dsp:cNvSpPr/>
      </dsp:nvSpPr>
      <dsp:spPr>
        <a:xfrm>
          <a:off x="0" y="76191"/>
          <a:ext cx="8686800" cy="538571"/>
        </a:xfrm>
        <a:prstGeom prst="round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45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Обеспечение сбалансированности и повышение устойчивости бюджета</a:t>
          </a:r>
          <a:br>
            <a:rPr lang="ru-RU" sz="1600" b="1" kern="1200" dirty="0" smtClean="0">
              <a:solidFill>
                <a:schemeClr val="tx1"/>
              </a:solidFill>
            </a:rPr>
          </a:br>
          <a:r>
            <a:rPr lang="ru-RU" sz="1600" b="1" kern="1200" dirty="0" smtClean="0">
              <a:solidFill>
                <a:schemeClr val="tx1"/>
              </a:solidFill>
            </a:rPr>
            <a:t>муниципального образования «</a:t>
          </a:r>
          <a:r>
            <a:rPr lang="ru-RU" sz="1600" b="1" kern="1200" dirty="0" err="1" smtClean="0">
              <a:solidFill>
                <a:schemeClr val="tx1"/>
              </a:solidFill>
            </a:rPr>
            <a:t>Малопургинский</a:t>
          </a:r>
          <a:r>
            <a:rPr lang="ru-RU" sz="1600" b="1" kern="1200" dirty="0" smtClean="0">
              <a:solidFill>
                <a:schemeClr val="tx1"/>
              </a:solidFill>
            </a:rPr>
            <a:t> район»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26291" y="102482"/>
        <a:ext cx="8634218" cy="485989"/>
      </dsp:txXfrm>
    </dsp:sp>
    <dsp:sp modelId="{BE009EB4-12F8-493B-809A-503A74EE649C}">
      <dsp:nvSpPr>
        <dsp:cNvPr id="0" name=""/>
        <dsp:cNvSpPr/>
      </dsp:nvSpPr>
      <dsp:spPr>
        <a:xfrm>
          <a:off x="0" y="609591"/>
          <a:ext cx="8686800" cy="618485"/>
        </a:xfrm>
        <a:prstGeom prst="round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58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Гарантированное исполнение социальных обязательств бюджета муниципального образования «</a:t>
          </a:r>
          <a:r>
            <a:rPr lang="ru-RU" sz="1600" b="1" kern="1200" dirty="0" err="1" smtClean="0">
              <a:solidFill>
                <a:schemeClr val="tx1"/>
              </a:solidFill>
            </a:rPr>
            <a:t>Малопургинский</a:t>
          </a:r>
          <a:r>
            <a:rPr lang="ru-RU" sz="1600" b="1" kern="1200" dirty="0" smtClean="0">
              <a:solidFill>
                <a:schemeClr val="tx1"/>
              </a:solidFill>
            </a:rPr>
            <a:t> район»</a:t>
          </a:r>
          <a:endParaRPr lang="ru-RU" sz="1600" b="1" kern="1200" dirty="0">
            <a:solidFill>
              <a:schemeClr val="tx1"/>
            </a:solidFill>
            <a:latin typeface="+mn-lt"/>
          </a:endParaRPr>
        </a:p>
      </dsp:txBody>
      <dsp:txXfrm>
        <a:off x="30192" y="639783"/>
        <a:ext cx="8626416" cy="558101"/>
      </dsp:txXfrm>
    </dsp:sp>
    <dsp:sp modelId="{CAC9EF1D-A7CD-466F-A821-633F432D6349}">
      <dsp:nvSpPr>
        <dsp:cNvPr id="0" name=""/>
        <dsp:cNvSpPr/>
      </dsp:nvSpPr>
      <dsp:spPr>
        <a:xfrm>
          <a:off x="0" y="1219199"/>
          <a:ext cx="8686800" cy="624906"/>
        </a:xfrm>
        <a:prstGeom prst="round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58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Создание условий для поступательного социально-экономического развития муниципального образования «</a:t>
          </a:r>
          <a:r>
            <a:rPr lang="ru-RU" sz="1600" b="1" kern="1200" dirty="0" err="1" smtClean="0">
              <a:solidFill>
                <a:schemeClr val="tx1"/>
              </a:solidFill>
            </a:rPr>
            <a:t>Малопургинский</a:t>
          </a:r>
          <a:r>
            <a:rPr lang="ru-RU" sz="1600" b="1" kern="1200" dirty="0" smtClean="0">
              <a:solidFill>
                <a:schemeClr val="tx1"/>
              </a:solidFill>
            </a:rPr>
            <a:t> район»</a:t>
          </a:r>
          <a:endParaRPr lang="ru-RU" sz="1600" b="1" kern="1200" dirty="0">
            <a:solidFill>
              <a:schemeClr val="tx1"/>
            </a:solidFill>
            <a:latin typeface="+mn-lt"/>
          </a:endParaRPr>
        </a:p>
      </dsp:txBody>
      <dsp:txXfrm>
        <a:off x="30505" y="1249704"/>
        <a:ext cx="8625790" cy="563896"/>
      </dsp:txXfrm>
    </dsp:sp>
    <dsp:sp modelId="{71226DFC-4BFE-474B-8791-807BACD1654A}">
      <dsp:nvSpPr>
        <dsp:cNvPr id="0" name=""/>
        <dsp:cNvSpPr/>
      </dsp:nvSpPr>
      <dsp:spPr>
        <a:xfrm>
          <a:off x="0" y="1790244"/>
          <a:ext cx="8686800" cy="1800675"/>
        </a:xfrm>
        <a:prstGeom prst="round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58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Формирование реалистичных планов по доходам и расходам бюджета</a:t>
          </a:r>
          <a:br>
            <a:rPr lang="ru-RU" sz="1800" b="1" kern="1200" dirty="0" smtClean="0">
              <a:solidFill>
                <a:schemeClr val="tx1"/>
              </a:solidFill>
            </a:rPr>
          </a:br>
          <a:r>
            <a:rPr lang="ru-RU" sz="1800" b="1" kern="1200" dirty="0" smtClean="0">
              <a:solidFill>
                <a:schemeClr val="tx1"/>
              </a:solidFill>
            </a:rPr>
            <a:t>муниципального образования «</a:t>
          </a:r>
          <a:r>
            <a:rPr lang="ru-RU" sz="1800" b="1" kern="1200" dirty="0" err="1" smtClean="0">
              <a:solidFill>
                <a:schemeClr val="tx1"/>
              </a:solidFill>
            </a:rPr>
            <a:t>Малопургинский</a:t>
          </a:r>
          <a:r>
            <a:rPr lang="ru-RU" sz="1800" b="1" kern="1200" dirty="0" smtClean="0">
              <a:solidFill>
                <a:schemeClr val="tx1"/>
              </a:solidFill>
            </a:rPr>
            <a:t> район», основанных на объективной оценке ожидаемого исполнения бюджета в 2018 году, и объективного прогноза показателей социально-экономического развития муниципального образования «</a:t>
          </a:r>
          <a:r>
            <a:rPr lang="ru-RU" sz="1800" b="1" kern="1200" dirty="0" err="1" smtClean="0">
              <a:solidFill>
                <a:schemeClr val="tx1"/>
              </a:solidFill>
            </a:rPr>
            <a:t>Малопургинский</a:t>
          </a:r>
          <a:r>
            <a:rPr lang="ru-RU" sz="1800" b="1" kern="1200" dirty="0" smtClean="0">
              <a:solidFill>
                <a:schemeClr val="tx1"/>
              </a:solidFill>
            </a:rPr>
            <a:t> район» на 2019 год и на плановый период 2020 и 2021 годов с учетом:</a:t>
          </a:r>
          <a:endParaRPr lang="ru-RU" sz="1800" b="1" kern="1200" dirty="0">
            <a:solidFill>
              <a:schemeClr val="tx1"/>
            </a:solidFill>
            <a:latin typeface="+mn-lt"/>
          </a:endParaRPr>
        </a:p>
      </dsp:txBody>
      <dsp:txXfrm>
        <a:off x="87902" y="1878146"/>
        <a:ext cx="8510996" cy="162487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4D84D-83B0-4115-B1BA-BB76086E6A0A}">
      <dsp:nvSpPr>
        <dsp:cNvPr id="0" name=""/>
        <dsp:cNvSpPr/>
      </dsp:nvSpPr>
      <dsp:spPr>
        <a:xfrm>
          <a:off x="-5745111" y="-870422"/>
          <a:ext cx="6770044" cy="6770044"/>
        </a:xfrm>
        <a:prstGeom prst="blockArc">
          <a:avLst>
            <a:gd name="adj1" fmla="val 18900000"/>
            <a:gd name="adj2" fmla="val 2700000"/>
            <a:gd name="adj3" fmla="val 319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4879FE-BE8F-4624-AAD6-7DAD88595B55}">
      <dsp:nvSpPr>
        <dsp:cNvPr id="0" name=""/>
        <dsp:cNvSpPr/>
      </dsp:nvSpPr>
      <dsp:spPr>
        <a:xfrm>
          <a:off x="227524" y="264837"/>
          <a:ext cx="7990410" cy="529474"/>
        </a:xfrm>
        <a:prstGeom prst="rect">
          <a:avLst/>
        </a:prstGeom>
        <a:gradFill rotWithShape="1">
          <a:gsLst>
            <a:gs pos="0">
              <a:schemeClr val="accent4">
                <a:tint val="0"/>
              </a:schemeClr>
            </a:gs>
            <a:gs pos="44000">
              <a:schemeClr val="accent4">
                <a:tint val="60000"/>
                <a:satMod val="120000"/>
              </a:schemeClr>
            </a:gs>
            <a:gs pos="100000">
              <a:schemeClr val="accent4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2027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Выплата денежных средств на содержание усыновленных (удочеренных) детей 240,0 тыс. рублей; расходы по присмотру и уходу за детьми-инвалидами </a:t>
          </a:r>
          <a:r>
            <a:rPr lang="ru-RU" sz="14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236,0 </a:t>
          </a:r>
          <a:r>
            <a:rPr lang="ru-RU" sz="14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4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7524" y="264837"/>
        <a:ext cx="7990410" cy="529474"/>
      </dsp:txXfrm>
    </dsp:sp>
    <dsp:sp modelId="{2CC09460-0385-4576-B212-932E023A1EEB}">
      <dsp:nvSpPr>
        <dsp:cNvPr id="0" name=""/>
        <dsp:cNvSpPr/>
      </dsp:nvSpPr>
      <dsp:spPr>
        <a:xfrm>
          <a:off x="14135" y="198653"/>
          <a:ext cx="661842" cy="6618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8C2A91-E19F-463D-BD24-AB9142C0ABED}">
      <dsp:nvSpPr>
        <dsp:cNvPr id="0" name=""/>
        <dsp:cNvSpPr/>
      </dsp:nvSpPr>
      <dsp:spPr>
        <a:xfrm>
          <a:off x="838192" y="1066800"/>
          <a:ext cx="7319817" cy="529474"/>
        </a:xfrm>
        <a:prstGeom prst="rect">
          <a:avLst/>
        </a:prstGeom>
        <a:gradFill rotWithShape="1">
          <a:gsLst>
            <a:gs pos="0">
              <a:schemeClr val="accent4">
                <a:tint val="0"/>
              </a:schemeClr>
            </a:gs>
            <a:gs pos="44000">
              <a:schemeClr val="accent4">
                <a:tint val="60000"/>
                <a:satMod val="120000"/>
              </a:schemeClr>
            </a:gs>
            <a:gs pos="100000">
              <a:schemeClr val="accent4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2027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Компенсация части родительской платы за содержание ребенка в детских садах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4 012,5 тыс</a:t>
          </a:r>
          <a:r>
            <a:rPr lang="ru-RU" sz="14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. рублей</a:t>
          </a:r>
          <a:endParaRPr lang="ru-RU" sz="14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8192" y="1066800"/>
        <a:ext cx="7319817" cy="529474"/>
      </dsp:txXfrm>
    </dsp:sp>
    <dsp:sp modelId="{7FF197B5-19DF-437E-8EA4-F5EF1D7448A3}">
      <dsp:nvSpPr>
        <dsp:cNvPr id="0" name=""/>
        <dsp:cNvSpPr/>
      </dsp:nvSpPr>
      <dsp:spPr>
        <a:xfrm>
          <a:off x="449663" y="992764"/>
          <a:ext cx="661842" cy="6618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6DD1F4-A210-4170-91D2-7E7F9DCC880D}">
      <dsp:nvSpPr>
        <dsp:cNvPr id="0" name=""/>
        <dsp:cNvSpPr/>
      </dsp:nvSpPr>
      <dsp:spPr>
        <a:xfrm>
          <a:off x="979741" y="1853059"/>
          <a:ext cx="7120661" cy="529474"/>
        </a:xfrm>
        <a:prstGeom prst="rect">
          <a:avLst/>
        </a:prstGeom>
        <a:gradFill rotWithShape="1">
          <a:gsLst>
            <a:gs pos="0">
              <a:schemeClr val="accent6">
                <a:tint val="0"/>
              </a:schemeClr>
            </a:gs>
            <a:gs pos="44000">
              <a:schemeClr val="accent6">
                <a:tint val="60000"/>
                <a:satMod val="120000"/>
              </a:schemeClr>
            </a:gs>
            <a:gs pos="100000">
              <a:schemeClr val="accent6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2027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Оказание материальной помощи гражданам </a:t>
          </a:r>
          <a:r>
            <a:rPr lang="ru-RU" sz="14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64,0  </a:t>
          </a:r>
          <a:r>
            <a:rPr lang="ru-RU" sz="14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4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79741" y="1853059"/>
        <a:ext cx="7120661" cy="529474"/>
      </dsp:txXfrm>
    </dsp:sp>
    <dsp:sp modelId="{22575A18-223C-4A93-B3F0-1CA215286AC0}">
      <dsp:nvSpPr>
        <dsp:cNvPr id="0" name=""/>
        <dsp:cNvSpPr/>
      </dsp:nvSpPr>
      <dsp:spPr>
        <a:xfrm>
          <a:off x="648820" y="1786874"/>
          <a:ext cx="661842" cy="6618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B87230-A43F-4ADE-AA01-F0A3AFAA6F65}">
      <dsp:nvSpPr>
        <dsp:cNvPr id="0" name=""/>
        <dsp:cNvSpPr/>
      </dsp:nvSpPr>
      <dsp:spPr>
        <a:xfrm>
          <a:off x="990564" y="2514600"/>
          <a:ext cx="7120661" cy="793607"/>
        </a:xfrm>
        <a:prstGeom prst="rect">
          <a:avLst/>
        </a:prstGeom>
        <a:gradFill rotWithShape="1">
          <a:gsLst>
            <a:gs pos="0">
              <a:schemeClr val="accent1">
                <a:tint val="0"/>
              </a:schemeClr>
            </a:gs>
            <a:gs pos="44000">
              <a:schemeClr val="accent1">
                <a:tint val="60000"/>
                <a:satMod val="120000"/>
              </a:schemeClr>
            </a:gs>
            <a:gs pos="100000">
              <a:schemeClr val="accent1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2027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Социальная поддержка старшего поколения, ветеранов и инвалидов, иных категорий граждан </a:t>
          </a:r>
          <a:r>
            <a:rPr lang="ru-RU" sz="14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51,3 </a:t>
          </a:r>
          <a:r>
            <a:rPr lang="ru-RU" sz="14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тыс. рублей; доплата к пенсии муниципальных служащих 1 </a:t>
          </a:r>
          <a:r>
            <a:rPr lang="ru-RU" sz="14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130,9 </a:t>
          </a:r>
          <a:r>
            <a:rPr lang="ru-RU" sz="14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4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90564" y="2514600"/>
        <a:ext cx="7120661" cy="793607"/>
      </dsp:txXfrm>
    </dsp:sp>
    <dsp:sp modelId="{AEA2F258-E6EB-4F32-89BB-D45632EC2648}">
      <dsp:nvSpPr>
        <dsp:cNvPr id="0" name=""/>
        <dsp:cNvSpPr/>
      </dsp:nvSpPr>
      <dsp:spPr>
        <a:xfrm>
          <a:off x="648820" y="2580482"/>
          <a:ext cx="661842" cy="6618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F3000D-81A3-4133-ACCB-CC43B086927C}">
      <dsp:nvSpPr>
        <dsp:cNvPr id="0" name=""/>
        <dsp:cNvSpPr/>
      </dsp:nvSpPr>
      <dsp:spPr>
        <a:xfrm>
          <a:off x="780585" y="3440777"/>
          <a:ext cx="7319817" cy="529474"/>
        </a:xfrm>
        <a:prstGeom prst="rect">
          <a:avLst/>
        </a:prstGeom>
        <a:gradFill rotWithShape="1">
          <a:gsLst>
            <a:gs pos="0">
              <a:schemeClr val="accent1">
                <a:tint val="0"/>
              </a:schemeClr>
            </a:gs>
            <a:gs pos="44000">
              <a:schemeClr val="accent1">
                <a:tint val="60000"/>
                <a:satMod val="120000"/>
              </a:schemeClr>
            </a:gs>
            <a:gs pos="100000">
              <a:schemeClr val="accent1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2027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Поддержка многодетных семей </a:t>
          </a:r>
          <a:r>
            <a:rPr lang="ru-RU" sz="14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11 780,5 тыс</a:t>
          </a:r>
          <a:r>
            <a:rPr lang="ru-RU" sz="14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. рублей; Обеспечение жильем многодетных семей  </a:t>
          </a:r>
          <a:r>
            <a:rPr lang="ru-RU" sz="14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1 031,0 </a:t>
          </a:r>
          <a:r>
            <a:rPr lang="ru-RU" sz="14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тыс. рублей; </a:t>
          </a:r>
          <a:endParaRPr lang="ru-RU" sz="14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80585" y="3440777"/>
        <a:ext cx="7319817" cy="529474"/>
      </dsp:txXfrm>
    </dsp:sp>
    <dsp:sp modelId="{C7062D9B-4A87-46F0-8AA9-37927D866D8E}">
      <dsp:nvSpPr>
        <dsp:cNvPr id="0" name=""/>
        <dsp:cNvSpPr/>
      </dsp:nvSpPr>
      <dsp:spPr>
        <a:xfrm>
          <a:off x="449663" y="3374593"/>
          <a:ext cx="661842" cy="6618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199D4B-ED6D-41D8-96F2-5E5C719FEC3E}">
      <dsp:nvSpPr>
        <dsp:cNvPr id="0" name=""/>
        <dsp:cNvSpPr/>
      </dsp:nvSpPr>
      <dsp:spPr>
        <a:xfrm>
          <a:off x="345056" y="4234888"/>
          <a:ext cx="7755346" cy="529474"/>
        </a:xfrm>
        <a:prstGeom prst="rect">
          <a:avLst/>
        </a:prstGeom>
        <a:gradFill rotWithShape="1">
          <a:gsLst>
            <a:gs pos="0">
              <a:schemeClr val="accent1">
                <a:tint val="0"/>
              </a:schemeClr>
            </a:gs>
            <a:gs pos="44000">
              <a:schemeClr val="accent1">
                <a:tint val="60000"/>
                <a:satMod val="120000"/>
              </a:schemeClr>
            </a:gs>
            <a:gs pos="100000">
              <a:schemeClr val="accent1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2027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Выплата пособия на содержание опекаемых детей </a:t>
          </a:r>
          <a:r>
            <a:rPr lang="ru-RU" sz="14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16 501,7 тыс</a:t>
          </a:r>
          <a:r>
            <a:rPr lang="ru-RU" sz="14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. рублей;  выплата пособия при устройстве опекаемых детей в семью </a:t>
          </a:r>
          <a:r>
            <a:rPr lang="ru-RU" sz="14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849,9 </a:t>
          </a:r>
          <a:r>
            <a:rPr lang="ru-RU" sz="14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4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5056" y="4234888"/>
        <a:ext cx="7755346" cy="529474"/>
      </dsp:txXfrm>
    </dsp:sp>
    <dsp:sp modelId="{EDEB7342-95E5-451F-BEA3-9E3A2F970986}">
      <dsp:nvSpPr>
        <dsp:cNvPr id="0" name=""/>
        <dsp:cNvSpPr/>
      </dsp:nvSpPr>
      <dsp:spPr>
        <a:xfrm>
          <a:off x="14135" y="4168703"/>
          <a:ext cx="661842" cy="6618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E42D6-A327-49D7-9CF0-4F39C7BCE590}">
      <dsp:nvSpPr>
        <dsp:cNvPr id="0" name=""/>
        <dsp:cNvSpPr/>
      </dsp:nvSpPr>
      <dsp:spPr>
        <a:xfrm rot="10800000">
          <a:off x="459777" y="0"/>
          <a:ext cx="3600398" cy="3600398"/>
        </a:xfrm>
        <a:prstGeom prst="triangle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F0D9D2-F5B1-4EF3-8CD4-8D783F223AEC}">
      <dsp:nvSpPr>
        <dsp:cNvPr id="0" name=""/>
        <dsp:cNvSpPr/>
      </dsp:nvSpPr>
      <dsp:spPr>
        <a:xfrm>
          <a:off x="1722137" y="1028270"/>
          <a:ext cx="3439221" cy="1224344"/>
        </a:xfrm>
        <a:prstGeom prst="roundRect">
          <a:avLst/>
        </a:prstGeom>
        <a:solidFill>
          <a:srgbClr val="66FFFF">
            <a:alpha val="90000"/>
          </a:srgb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Погашение бюджетных кредитов от других бюджетов  - </a:t>
          </a: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48 117,7тыс.руб</a:t>
          </a:r>
          <a:r>
            <a:rPr lang="ru-RU" sz="19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19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81905" y="1088038"/>
        <a:ext cx="3319685" cy="1104808"/>
      </dsp:txXfrm>
    </dsp:sp>
    <dsp:sp modelId="{5943FBF8-3D2A-4B8E-B0F6-352AE796E670}">
      <dsp:nvSpPr>
        <dsp:cNvPr id="0" name=""/>
        <dsp:cNvSpPr/>
      </dsp:nvSpPr>
      <dsp:spPr>
        <a:xfrm>
          <a:off x="1661653" y="0"/>
          <a:ext cx="3338520" cy="1089997"/>
        </a:xfrm>
        <a:prstGeom prst="round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Изменение остатков на счетах   по учету средств бюджетов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- 22 398,8 тыс</a:t>
          </a: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руб.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14862" y="53209"/>
        <a:ext cx="3232102" cy="9835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3B9877-007F-4FF8-A415-B5437830542E}">
      <dsp:nvSpPr>
        <dsp:cNvPr id="0" name=""/>
        <dsp:cNvSpPr/>
      </dsp:nvSpPr>
      <dsp:spPr>
        <a:xfrm>
          <a:off x="0" y="0"/>
          <a:ext cx="8686800" cy="617334"/>
        </a:xfrm>
        <a:prstGeom prst="round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45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Повышение операционной эффективности управления бюджетными ресурсами, в том числе за счет: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30136" y="30136"/>
        <a:ext cx="8626528" cy="5570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F27C9-391B-4FFF-A627-649ACE127A65}">
      <dsp:nvSpPr>
        <dsp:cNvPr id="0" name=""/>
        <dsp:cNvSpPr/>
      </dsp:nvSpPr>
      <dsp:spPr>
        <a:xfrm>
          <a:off x="0" y="0"/>
          <a:ext cx="8686800" cy="1242829"/>
        </a:xfrm>
        <a:prstGeom prst="round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3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Поэтапное снижение объема муниципального долга муниципального образования «</a:t>
          </a:r>
          <a:r>
            <a:rPr lang="ru-RU" sz="1800" b="1" kern="1200" dirty="0" err="1" smtClean="0">
              <a:solidFill>
                <a:schemeClr val="tx1"/>
              </a:solidFill>
            </a:rPr>
            <a:t>Малопургинский</a:t>
          </a:r>
          <a:r>
            <a:rPr lang="ru-RU" sz="1800" b="1" kern="1200" dirty="0" smtClean="0">
              <a:solidFill>
                <a:schemeClr val="tx1"/>
              </a:solidFill>
            </a:rPr>
            <a:t> район», проведение мероприятий, направленных на снижение расходов по обслуживанию муниципального долга муниципального образования «</a:t>
          </a:r>
          <a:r>
            <a:rPr lang="ru-RU" sz="1800" b="1" kern="1200" dirty="0" err="1" smtClean="0">
              <a:solidFill>
                <a:schemeClr val="tx1"/>
              </a:solidFill>
            </a:rPr>
            <a:t>Малопургинский</a:t>
          </a:r>
          <a:r>
            <a:rPr lang="ru-RU" sz="1800" b="1" kern="1200" dirty="0" smtClean="0">
              <a:solidFill>
                <a:schemeClr val="tx1"/>
              </a:solidFill>
            </a:rPr>
            <a:t> район»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60670" y="60670"/>
        <a:ext cx="8565460" cy="1121489"/>
      </dsp:txXfrm>
    </dsp:sp>
    <dsp:sp modelId="{14BF6014-1F8D-4B4F-8072-3D866266C5A9}">
      <dsp:nvSpPr>
        <dsp:cNvPr id="0" name=""/>
        <dsp:cNvSpPr/>
      </dsp:nvSpPr>
      <dsp:spPr>
        <a:xfrm>
          <a:off x="0" y="1110904"/>
          <a:ext cx="8686800" cy="952811"/>
        </a:xfrm>
        <a:prstGeom prst="round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Ориентация бюджетной политики в сфере межбюджетных отношений на 2019 год и на плановый период 2020 и 2021 годов на решение следующих задач: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6512" y="1157416"/>
        <a:ext cx="8593776" cy="859787"/>
      </dsp:txXfrm>
    </dsp:sp>
    <dsp:sp modelId="{6D65A4D4-C4D3-4733-B549-DE7420F482CC}">
      <dsp:nvSpPr>
        <dsp:cNvPr id="0" name=""/>
        <dsp:cNvSpPr/>
      </dsp:nvSpPr>
      <dsp:spPr>
        <a:xfrm>
          <a:off x="0" y="2053841"/>
          <a:ext cx="8686800" cy="333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повышение качества формирования и обоснованность прогноза доходов и расходов бюджетов муниципальных образований поселений муниципального образования «</a:t>
          </a:r>
          <a:r>
            <a:rPr lang="ru-RU" sz="1600" b="1" kern="1200" dirty="0" err="1" smtClean="0"/>
            <a:t>Малопургинский</a:t>
          </a:r>
          <a:r>
            <a:rPr lang="ru-RU" sz="1600" b="1" kern="1200" dirty="0" smtClean="0"/>
            <a:t> район»;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усиление контроля за эффективностью выполнения утвержденного Плана оздоровления муниципальных финансов муниципального образования «</a:t>
          </a:r>
          <a:r>
            <a:rPr lang="ru-RU" sz="1600" b="1" kern="1200" dirty="0" err="1" smtClean="0"/>
            <a:t>Малопургинский</a:t>
          </a:r>
          <a:r>
            <a:rPr lang="ru-RU" sz="1600" b="1" kern="1200" dirty="0" smtClean="0"/>
            <a:t> район» по оптимизации расходов, сокращению нерезультативных расходов и увеличению собственных доходов бюджетов муниципальных образований поселений муниципального образования «</a:t>
          </a:r>
          <a:r>
            <a:rPr lang="ru-RU" sz="1600" b="1" kern="1200" dirty="0" err="1" smtClean="0"/>
            <a:t>Малопургинский</a:t>
          </a:r>
          <a:r>
            <a:rPr lang="ru-RU" sz="1600" b="1" kern="1200" dirty="0" smtClean="0"/>
            <a:t> район»;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соблюдение органами местного самоуправления муниципального образования «</a:t>
          </a:r>
          <a:r>
            <a:rPr lang="ru-RU" sz="1600" b="1" kern="1200" dirty="0" err="1" smtClean="0"/>
            <a:t>Малопургинский</a:t>
          </a:r>
          <a:r>
            <a:rPr lang="ru-RU" sz="1600" b="1" kern="1200" dirty="0" smtClean="0"/>
            <a:t> район» требований бюджетного законодательства и повышение качества управления бюджетным процессом в муниципальном образовании «</a:t>
          </a:r>
          <a:r>
            <a:rPr lang="ru-RU" sz="1600" b="1" kern="1200" dirty="0" err="1" smtClean="0"/>
            <a:t>Малопургинский</a:t>
          </a:r>
          <a:r>
            <a:rPr lang="ru-RU" sz="1600" b="1" kern="1200" dirty="0" smtClean="0"/>
            <a:t> район»;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расширение практики общественного участия в управлении муниципальными финансами, внедрение принципов инициативного бюджетирования.</a:t>
          </a:r>
          <a:endParaRPr lang="ru-RU" sz="1600" b="1" kern="1200" dirty="0"/>
        </a:p>
      </dsp:txBody>
      <dsp:txXfrm>
        <a:off x="0" y="2053841"/>
        <a:ext cx="8686800" cy="33327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B44425-090D-436E-A93E-2DB3023FDB80}">
      <dsp:nvSpPr>
        <dsp:cNvPr id="0" name=""/>
        <dsp:cNvSpPr/>
      </dsp:nvSpPr>
      <dsp:spPr>
        <a:xfrm>
          <a:off x="0" y="0"/>
          <a:ext cx="5105399" cy="510539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bg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29F06B-F30D-47DB-82D2-37109BE6ACC5}">
      <dsp:nvSpPr>
        <dsp:cNvPr id="0" name=""/>
        <dsp:cNvSpPr/>
      </dsp:nvSpPr>
      <dsp:spPr>
        <a:xfrm>
          <a:off x="2552699" y="0"/>
          <a:ext cx="6057900" cy="5105399"/>
        </a:xfrm>
        <a:prstGeom prst="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14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укрепление доходной базы консолидированного бюджета муниципального образования «</a:t>
          </a:r>
          <a:r>
            <a:rPr lang="ru-RU" sz="1300" b="1" kern="1200" dirty="0" err="1" smtClean="0"/>
            <a:t>Малопургинский</a:t>
          </a:r>
          <a:r>
            <a:rPr lang="ru-RU" sz="1300" b="1" kern="1200" dirty="0" smtClean="0"/>
            <a:t> район», в том числе для обеспечения достижения целей, обозначенных в Указе Президента Российской Федерации от 7 мая 2018 года № 204 «О национальных целях и стратегических задачах развития Российской Федерации на период до 2024 года»;</a:t>
          </a:r>
          <a:endParaRPr lang="ru-RU" sz="1300" b="1" kern="1200" dirty="0">
            <a:solidFill>
              <a:schemeClr val="tx1"/>
            </a:solidFill>
          </a:endParaRPr>
        </a:p>
      </dsp:txBody>
      <dsp:txXfrm>
        <a:off x="2552699" y="0"/>
        <a:ext cx="6057900" cy="1084897"/>
      </dsp:txXfrm>
    </dsp:sp>
    <dsp:sp modelId="{FED84AB8-CAF6-4ECA-B669-59A6C428B38C}">
      <dsp:nvSpPr>
        <dsp:cNvPr id="0" name=""/>
        <dsp:cNvSpPr/>
      </dsp:nvSpPr>
      <dsp:spPr>
        <a:xfrm>
          <a:off x="670083" y="1084897"/>
          <a:ext cx="3765232" cy="376523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bg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8FA107-B120-49B7-BC8E-D3002C8C2448}">
      <dsp:nvSpPr>
        <dsp:cNvPr id="0" name=""/>
        <dsp:cNvSpPr/>
      </dsp:nvSpPr>
      <dsp:spPr>
        <a:xfrm>
          <a:off x="2552699" y="1098169"/>
          <a:ext cx="6057900" cy="3702466"/>
        </a:xfrm>
        <a:prstGeom prst="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14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повышение качества администрирования доходов консолидированного бюджета муниципального образования «</a:t>
          </a:r>
          <a:r>
            <a:rPr lang="ru-RU" sz="1300" b="1" kern="1200" dirty="0" err="1" smtClean="0"/>
            <a:t>Малопургинский</a:t>
          </a:r>
          <a:r>
            <a:rPr lang="ru-RU" sz="1300" b="1" kern="1200" dirty="0" smtClean="0"/>
            <a:t> район» на основе межведомственного взаимодействия органов местного самоуправления муниципального образования «</a:t>
          </a:r>
          <a:r>
            <a:rPr lang="ru-RU" sz="1300" b="1" kern="1200" dirty="0" err="1" smtClean="0"/>
            <a:t>Малопургинский</a:t>
          </a:r>
          <a:r>
            <a:rPr lang="ru-RU" sz="1300" b="1" kern="1200" dirty="0" smtClean="0"/>
            <a:t> район», исполнительных органов государственной власти Удмуртской Республики и Управления Федеральной налоговой службы по Удмуртской Республике;</a:t>
          </a:r>
          <a:endParaRPr lang="ru-RU" sz="1300" b="1" kern="1200" dirty="0"/>
        </a:p>
      </dsp:txBody>
      <dsp:txXfrm>
        <a:off x="2552699" y="1098169"/>
        <a:ext cx="6057900" cy="1066812"/>
      </dsp:txXfrm>
    </dsp:sp>
    <dsp:sp modelId="{DDA6CF50-64D6-41CD-AAED-976FA2076C57}">
      <dsp:nvSpPr>
        <dsp:cNvPr id="0" name=""/>
        <dsp:cNvSpPr/>
      </dsp:nvSpPr>
      <dsp:spPr>
        <a:xfrm>
          <a:off x="1340167" y="2169794"/>
          <a:ext cx="2425064" cy="242506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bg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66C1EA-8C5C-40F8-B9B6-9040C8ED6543}">
      <dsp:nvSpPr>
        <dsp:cNvPr id="0" name=""/>
        <dsp:cNvSpPr/>
      </dsp:nvSpPr>
      <dsp:spPr>
        <a:xfrm>
          <a:off x="2552699" y="2169794"/>
          <a:ext cx="6057900" cy="2425064"/>
        </a:xfrm>
        <a:prstGeom prst="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22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расширение налоговой базы на основе повышения инвестиционной привлекательности муниципального образования «</a:t>
          </a:r>
          <a:r>
            <a:rPr lang="ru-RU" sz="1400" b="1" kern="1200" dirty="0" err="1" smtClean="0"/>
            <a:t>Малопургинский</a:t>
          </a:r>
          <a:r>
            <a:rPr lang="ru-RU" sz="1400" b="1" kern="1200" dirty="0" smtClean="0"/>
            <a:t> район», обеспечение роста объемов налоговых доходов консолидированного бюджета муниципального образования «</a:t>
          </a:r>
          <a:r>
            <a:rPr lang="ru-RU" sz="1400" b="1" kern="1200" dirty="0" err="1" smtClean="0"/>
            <a:t>Малопургинский</a:t>
          </a:r>
          <a:r>
            <a:rPr lang="ru-RU" sz="1400" b="1" kern="1200" dirty="0" smtClean="0"/>
            <a:t> район»;</a:t>
          </a:r>
          <a:endParaRPr lang="ru-RU" sz="1400" b="1" kern="1200" dirty="0" smtClean="0">
            <a:solidFill>
              <a:schemeClr val="tx1"/>
            </a:solidFill>
          </a:endParaRPr>
        </a:p>
      </dsp:txBody>
      <dsp:txXfrm>
        <a:off x="2552699" y="2169794"/>
        <a:ext cx="6057900" cy="1084897"/>
      </dsp:txXfrm>
    </dsp:sp>
    <dsp:sp modelId="{59226D8B-E096-4D70-8ADC-71973B6FCBDF}">
      <dsp:nvSpPr>
        <dsp:cNvPr id="0" name=""/>
        <dsp:cNvSpPr/>
      </dsp:nvSpPr>
      <dsp:spPr>
        <a:xfrm>
          <a:off x="2010251" y="3254692"/>
          <a:ext cx="1084897" cy="108489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bg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C5023B-56E5-4574-9502-039874786CB2}">
      <dsp:nvSpPr>
        <dsp:cNvPr id="0" name=""/>
        <dsp:cNvSpPr/>
      </dsp:nvSpPr>
      <dsp:spPr>
        <a:xfrm>
          <a:off x="2552699" y="3254692"/>
          <a:ext cx="6057900" cy="1084897"/>
        </a:xfrm>
        <a:prstGeom prst="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22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вовлечение в экономику </a:t>
          </a:r>
          <a:r>
            <a:rPr lang="ru-RU" sz="1600" b="1" kern="1200" dirty="0" err="1" smtClean="0"/>
            <a:t>самозанятых</a:t>
          </a:r>
          <a:r>
            <a:rPr lang="ru-RU" sz="1600" b="1" kern="1200" dirty="0" smtClean="0"/>
            <a:t> граждан</a:t>
          </a:r>
          <a:endParaRPr lang="ru-RU" sz="1600" b="1" kern="1200" dirty="0" smtClean="0">
            <a:solidFill>
              <a:schemeClr val="tx1"/>
            </a:solidFill>
          </a:endParaRPr>
        </a:p>
      </dsp:txBody>
      <dsp:txXfrm>
        <a:off x="2552699" y="3254692"/>
        <a:ext cx="6057900" cy="10848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F27C9-391B-4FFF-A627-649ACE127A65}">
      <dsp:nvSpPr>
        <dsp:cNvPr id="0" name=""/>
        <dsp:cNvSpPr/>
      </dsp:nvSpPr>
      <dsp:spPr>
        <a:xfrm>
          <a:off x="0" y="0"/>
          <a:ext cx="8686800" cy="523189"/>
        </a:xfrm>
        <a:prstGeom prst="round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3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Оптимизация структуры муниципального долга и его обслуживания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5540" y="25540"/>
        <a:ext cx="8635720" cy="472109"/>
      </dsp:txXfrm>
    </dsp:sp>
    <dsp:sp modelId="{E6EDC012-DDED-4393-A5F1-02F1897793BE}">
      <dsp:nvSpPr>
        <dsp:cNvPr id="0" name=""/>
        <dsp:cNvSpPr/>
      </dsp:nvSpPr>
      <dsp:spPr>
        <a:xfrm>
          <a:off x="0" y="609605"/>
          <a:ext cx="8686800" cy="888807"/>
        </a:xfrm>
        <a:prstGeom prst="round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Финансирование дефицита бюджета муниципального образования «</a:t>
          </a:r>
          <a:r>
            <a:rPr lang="ru-RU" sz="2000" b="1" kern="1200" dirty="0" err="1" smtClean="0">
              <a:solidFill>
                <a:schemeClr val="tx1"/>
              </a:solidFill>
            </a:rPr>
            <a:t>Малопургинский</a:t>
          </a:r>
          <a:r>
            <a:rPr lang="ru-RU" sz="2000" b="1" kern="1200" dirty="0" smtClean="0">
              <a:solidFill>
                <a:schemeClr val="tx1"/>
              </a:solidFill>
            </a:rPr>
            <a:t> район», позволяющее сохранять уровень муниципального долга на экономически безопасном уровне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3388" y="652993"/>
        <a:ext cx="8600024" cy="802031"/>
      </dsp:txXfrm>
    </dsp:sp>
    <dsp:sp modelId="{14BF6014-1F8D-4B4F-8072-3D866266C5A9}">
      <dsp:nvSpPr>
        <dsp:cNvPr id="0" name=""/>
        <dsp:cNvSpPr/>
      </dsp:nvSpPr>
      <dsp:spPr>
        <a:xfrm>
          <a:off x="0" y="1600208"/>
          <a:ext cx="8686800" cy="899242"/>
        </a:xfrm>
        <a:prstGeom prst="round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Ориентация бюджетной политики в сфере межбюджетных отношений на 2018 год и на плановый период 2019 и 2020 годов на решение следующих задач: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3897" y="1644105"/>
        <a:ext cx="8599006" cy="811448"/>
      </dsp:txXfrm>
    </dsp:sp>
    <dsp:sp modelId="{6D65A4D4-C4D3-4733-B549-DE7420F482CC}">
      <dsp:nvSpPr>
        <dsp:cNvPr id="0" name=""/>
        <dsp:cNvSpPr/>
      </dsp:nvSpPr>
      <dsp:spPr>
        <a:xfrm>
          <a:off x="0" y="2590801"/>
          <a:ext cx="8686800" cy="1722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содействие в обеспечении сбалансированности бюджетов муниципальных образований поселений муниципального образования «</a:t>
          </a:r>
          <a:r>
            <a:rPr lang="ru-RU" sz="1600" b="1" kern="1200" dirty="0" err="1" smtClean="0"/>
            <a:t>Малопургинский</a:t>
          </a:r>
          <a:r>
            <a:rPr lang="ru-RU" sz="1600" b="1" kern="1200" dirty="0" smtClean="0"/>
            <a:t> район»;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снижение рисков неисполнения социально значимых и первоочередных расходных обязательств;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реализация мер, направленных на укрепление финансовой дисциплины, соблюдение органами местного самоуправления требований бюджетного законодательства, экономное и эффективное использование бюджетных ресурсов</a:t>
          </a:r>
          <a:r>
            <a:rPr lang="ru-RU" sz="1600" kern="1200" dirty="0" smtClean="0"/>
            <a:t>.</a:t>
          </a:r>
          <a:endParaRPr lang="ru-RU" sz="1600" kern="1200" dirty="0"/>
        </a:p>
      </dsp:txBody>
      <dsp:txXfrm>
        <a:off x="0" y="2590801"/>
        <a:ext cx="8686800" cy="1722240"/>
      </dsp:txXfrm>
    </dsp:sp>
    <dsp:sp modelId="{8ECF41FE-D620-43B7-B5B3-C3B68ED91B20}">
      <dsp:nvSpPr>
        <dsp:cNvPr id="0" name=""/>
        <dsp:cNvSpPr/>
      </dsp:nvSpPr>
      <dsp:spPr>
        <a:xfrm>
          <a:off x="0" y="4495802"/>
          <a:ext cx="8686800" cy="935508"/>
        </a:xfrm>
        <a:prstGeom prst="round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Обеспечение широкого вовлечения граждан в процедуры обсуждения и принятия бюджетных решений, общественного контроля их эффективности и результативности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5668" y="4541470"/>
        <a:ext cx="8595464" cy="8441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CB320-AD5D-42E8-8DF0-821625D1553B}">
      <dsp:nvSpPr>
        <dsp:cNvPr id="0" name=""/>
        <dsp:cNvSpPr/>
      </dsp:nvSpPr>
      <dsp:spPr>
        <a:xfrm>
          <a:off x="3008921" y="1082205"/>
          <a:ext cx="2766964" cy="1753411"/>
        </a:xfrm>
        <a:prstGeom prst="roundRect">
          <a:avLst/>
        </a:prstGeom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/>
            </a:gs>
          </a:gsLst>
          <a:lin ang="16200000" scaled="1"/>
          <a:tileRect/>
        </a:gradFill>
        <a:ln w="15875" cap="flat" cmpd="sng" algn="ctr">
          <a:solidFill>
            <a:srgbClr val="FF0000"/>
          </a:solidFill>
          <a:prstDash val="solid"/>
        </a:ln>
        <a:effectLst>
          <a:innerShdw blurRad="114300">
            <a:prstClr val="black"/>
          </a:innerShdw>
          <a:reflection blurRad="6350" stA="50000" endA="300" endPos="55500" dist="508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 бюджета социальной направленности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920 230,1 тыс. рублей</a:t>
          </a:r>
        </a:p>
      </dsp:txBody>
      <dsp:txXfrm>
        <a:off x="3094515" y="1167799"/>
        <a:ext cx="2595776" cy="1582223"/>
      </dsp:txXfrm>
    </dsp:sp>
    <dsp:sp modelId="{D7EFC697-BC8F-4557-A039-161B7709233A}">
      <dsp:nvSpPr>
        <dsp:cNvPr id="0" name=""/>
        <dsp:cNvSpPr/>
      </dsp:nvSpPr>
      <dsp:spPr>
        <a:xfrm rot="20269051">
          <a:off x="5753993" y="1283142"/>
          <a:ext cx="59155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1553" y="0"/>
              </a:lnTo>
            </a:path>
          </a:pathLst>
        </a:custGeom>
        <a:noFill/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8D484F-079A-45E3-A654-9B10A3DE1832}">
      <dsp:nvSpPr>
        <dsp:cNvPr id="0" name=""/>
        <dsp:cNvSpPr/>
      </dsp:nvSpPr>
      <dsp:spPr>
        <a:xfrm>
          <a:off x="6323655" y="-58223"/>
          <a:ext cx="2286944" cy="152691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rgbClr val="FF0000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isometricOffAxis2Lef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6398193" y="16315"/>
        <a:ext cx="2137868" cy="1377842"/>
      </dsp:txXfrm>
    </dsp:sp>
    <dsp:sp modelId="{321571DC-5EF7-4266-98E8-24BA1D916FB4}">
      <dsp:nvSpPr>
        <dsp:cNvPr id="0" name=""/>
        <dsp:cNvSpPr/>
      </dsp:nvSpPr>
      <dsp:spPr>
        <a:xfrm rot="1408613">
          <a:off x="5759236" y="2639924"/>
          <a:ext cx="4022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2241" y="0"/>
              </a:lnTo>
            </a:path>
          </a:pathLst>
        </a:custGeom>
        <a:noFill/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B33CD9-E8FB-4B62-8C9D-A0A92B394EDA}">
      <dsp:nvSpPr>
        <dsp:cNvPr id="0" name=""/>
        <dsp:cNvSpPr/>
      </dsp:nvSpPr>
      <dsp:spPr>
        <a:xfrm>
          <a:off x="6144829" y="2534023"/>
          <a:ext cx="2465770" cy="1443010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rgbClr val="FF0000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perspectiveHeroicExtremeLeftFacing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6215271" y="2604465"/>
        <a:ext cx="2324886" cy="1302126"/>
      </dsp:txXfrm>
    </dsp:sp>
    <dsp:sp modelId="{BD75B62A-5143-469C-9E0E-6D8875C665B7}">
      <dsp:nvSpPr>
        <dsp:cNvPr id="0" name=""/>
        <dsp:cNvSpPr/>
      </dsp:nvSpPr>
      <dsp:spPr>
        <a:xfrm rot="9493220">
          <a:off x="2645679" y="2581576"/>
          <a:ext cx="3766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6685" y="0"/>
              </a:lnTo>
            </a:path>
          </a:pathLst>
        </a:cu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423AB-20EC-4040-B592-77083BA87220}">
      <dsp:nvSpPr>
        <dsp:cNvPr id="0" name=""/>
        <dsp:cNvSpPr/>
      </dsp:nvSpPr>
      <dsp:spPr>
        <a:xfrm>
          <a:off x="114290" y="2457819"/>
          <a:ext cx="2544833" cy="1404092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rgbClr val="FF0000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perspectiveHeroicExtremeRightFacing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182832" y="2526361"/>
        <a:ext cx="2407749" cy="1267008"/>
      </dsp:txXfrm>
    </dsp:sp>
    <dsp:sp modelId="{04591F4C-B869-48B3-A01E-AD246E15D973}">
      <dsp:nvSpPr>
        <dsp:cNvPr id="0" name=""/>
        <dsp:cNvSpPr/>
      </dsp:nvSpPr>
      <dsp:spPr>
        <a:xfrm rot="12014610">
          <a:off x="2379218" y="1336281"/>
          <a:ext cx="64977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9770" y="0"/>
              </a:lnTo>
            </a:path>
          </a:pathLst>
        </a:custGeom>
        <a:noFill/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FFF3BE-94E2-4DCD-8616-44E24EDE66A4}">
      <dsp:nvSpPr>
        <dsp:cNvPr id="0" name=""/>
        <dsp:cNvSpPr/>
      </dsp:nvSpPr>
      <dsp:spPr>
        <a:xfrm>
          <a:off x="0" y="0"/>
          <a:ext cx="2399286" cy="1562901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rgbClr val="FF0000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isometricOffAxis1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76295" y="76295"/>
        <a:ext cx="2246696" cy="14103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4D84D-83B0-4115-B1BA-BB76086E6A0A}">
      <dsp:nvSpPr>
        <dsp:cNvPr id="0" name=""/>
        <dsp:cNvSpPr/>
      </dsp:nvSpPr>
      <dsp:spPr>
        <a:xfrm>
          <a:off x="-3901053" y="-599010"/>
          <a:ext cx="4649246" cy="4649246"/>
        </a:xfrm>
        <a:prstGeom prst="blockArc">
          <a:avLst>
            <a:gd name="adj1" fmla="val 18900000"/>
            <a:gd name="adj2" fmla="val 2700000"/>
            <a:gd name="adj3" fmla="val 465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4879FE-BE8F-4624-AAD6-7DAD88595B55}">
      <dsp:nvSpPr>
        <dsp:cNvPr id="0" name=""/>
        <dsp:cNvSpPr/>
      </dsp:nvSpPr>
      <dsp:spPr>
        <a:xfrm>
          <a:off x="318811" y="68261"/>
          <a:ext cx="8131210" cy="590304"/>
        </a:xfrm>
        <a:prstGeom prst="rect">
          <a:avLst/>
        </a:prstGeom>
        <a:gradFill rotWithShape="1">
          <a:gsLst>
            <a:gs pos="0">
              <a:schemeClr val="accent4">
                <a:tint val="0"/>
              </a:schemeClr>
            </a:gs>
            <a:gs pos="44000">
              <a:schemeClr val="accent4">
                <a:tint val="60000"/>
                <a:satMod val="120000"/>
              </a:schemeClr>
            </a:gs>
            <a:gs pos="100000">
              <a:schemeClr val="accent4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8840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Дошкольное образование  207 193,0 тыс. рублей (в том числе строительство д/с «Колокольчик»  72 313,7 тыс. рублей).</a:t>
          </a:r>
          <a:endParaRPr lang="ru-RU" sz="16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8811" y="68261"/>
        <a:ext cx="8131210" cy="590304"/>
      </dsp:txXfrm>
    </dsp:sp>
    <dsp:sp modelId="{2CC09460-0385-4576-B212-932E023A1EEB}">
      <dsp:nvSpPr>
        <dsp:cNvPr id="0" name=""/>
        <dsp:cNvSpPr/>
      </dsp:nvSpPr>
      <dsp:spPr>
        <a:xfrm>
          <a:off x="52851" y="136323"/>
          <a:ext cx="454181" cy="4541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8E7858-2E8A-4A1B-8B00-797726621971}">
      <dsp:nvSpPr>
        <dsp:cNvPr id="0" name=""/>
        <dsp:cNvSpPr/>
      </dsp:nvSpPr>
      <dsp:spPr>
        <a:xfrm>
          <a:off x="798164" y="763504"/>
          <a:ext cx="7689698" cy="363344"/>
        </a:xfrm>
        <a:prstGeom prst="rect">
          <a:avLst/>
        </a:prstGeom>
        <a:gradFill rotWithShape="1">
          <a:gsLst>
            <a:gs pos="0">
              <a:schemeClr val="accent4">
                <a:tint val="0"/>
              </a:schemeClr>
            </a:gs>
            <a:gs pos="44000">
              <a:schemeClr val="accent4">
                <a:tint val="60000"/>
                <a:satMod val="120000"/>
              </a:schemeClr>
            </a:gs>
            <a:gs pos="100000">
              <a:schemeClr val="accent4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8840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Общее образование  519 829,5 тыс. рублей</a:t>
          </a:r>
          <a:endParaRPr lang="ru-RU" sz="16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98164" y="763504"/>
        <a:ext cx="7689698" cy="363344"/>
      </dsp:txXfrm>
    </dsp:sp>
    <dsp:sp modelId="{5586553E-F5FE-4248-95EC-7786E1F5D059}">
      <dsp:nvSpPr>
        <dsp:cNvPr id="0" name=""/>
        <dsp:cNvSpPr/>
      </dsp:nvSpPr>
      <dsp:spPr>
        <a:xfrm>
          <a:off x="361755" y="699348"/>
          <a:ext cx="454181" cy="4541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C98ED8-C4FF-49CF-805C-71A060ED7E2F}">
      <dsp:nvSpPr>
        <dsp:cNvPr id="0" name=""/>
        <dsp:cNvSpPr/>
      </dsp:nvSpPr>
      <dsp:spPr>
        <a:xfrm>
          <a:off x="715486" y="1271638"/>
          <a:ext cx="7773404" cy="363344"/>
        </a:xfrm>
        <a:prstGeom prst="rect">
          <a:avLst/>
        </a:prstGeom>
        <a:gradFill rotWithShape="1">
          <a:gsLst>
            <a:gs pos="0">
              <a:schemeClr val="accent4">
                <a:tint val="0"/>
              </a:schemeClr>
            </a:gs>
            <a:gs pos="44000">
              <a:schemeClr val="accent4">
                <a:tint val="60000"/>
                <a:satMod val="120000"/>
              </a:schemeClr>
            </a:gs>
            <a:gs pos="100000">
              <a:schemeClr val="accent4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8840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Дополнительное образование детей 54 375,7 тыс. рублей</a:t>
          </a:r>
          <a:endParaRPr lang="ru-RU" sz="16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15486" y="1271638"/>
        <a:ext cx="7773404" cy="363344"/>
      </dsp:txXfrm>
    </dsp:sp>
    <dsp:sp modelId="{F517DEC1-EB8D-4770-88E8-5D66BB1934B5}">
      <dsp:nvSpPr>
        <dsp:cNvPr id="0" name=""/>
        <dsp:cNvSpPr/>
      </dsp:nvSpPr>
      <dsp:spPr>
        <a:xfrm>
          <a:off x="488396" y="1226220"/>
          <a:ext cx="454181" cy="4541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6E0853-FA09-49CE-90A7-661C24366857}">
      <dsp:nvSpPr>
        <dsp:cNvPr id="0" name=""/>
        <dsp:cNvSpPr/>
      </dsp:nvSpPr>
      <dsp:spPr>
        <a:xfrm>
          <a:off x="715486" y="1816241"/>
          <a:ext cx="7773404" cy="363344"/>
        </a:xfrm>
        <a:prstGeom prst="rect">
          <a:avLst/>
        </a:prstGeom>
        <a:gradFill rotWithShape="1">
          <a:gsLst>
            <a:gs pos="0">
              <a:schemeClr val="accent1">
                <a:tint val="0"/>
              </a:schemeClr>
            </a:gs>
            <a:gs pos="44000">
              <a:schemeClr val="accent1">
                <a:tint val="60000"/>
                <a:satMod val="120000"/>
              </a:schemeClr>
            </a:gs>
            <a:gs pos="100000">
              <a:schemeClr val="accent1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8840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Повышение квалификации 252,3 тыс. рублей</a:t>
          </a:r>
          <a:endParaRPr lang="ru-RU" sz="16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15486" y="1816241"/>
        <a:ext cx="7773404" cy="363344"/>
      </dsp:txXfrm>
    </dsp:sp>
    <dsp:sp modelId="{476526DF-747C-4FDA-AEBF-69A48C7254D0}">
      <dsp:nvSpPr>
        <dsp:cNvPr id="0" name=""/>
        <dsp:cNvSpPr/>
      </dsp:nvSpPr>
      <dsp:spPr>
        <a:xfrm>
          <a:off x="488396" y="1770823"/>
          <a:ext cx="454181" cy="4541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DB445E-114F-4C12-A53A-30AA6A98DC68}">
      <dsp:nvSpPr>
        <dsp:cNvPr id="0" name=""/>
        <dsp:cNvSpPr/>
      </dsp:nvSpPr>
      <dsp:spPr>
        <a:xfrm>
          <a:off x="578818" y="2361190"/>
          <a:ext cx="7910073" cy="363344"/>
        </a:xfrm>
        <a:prstGeom prst="rect">
          <a:avLst/>
        </a:prstGeom>
        <a:gradFill rotWithShape="1">
          <a:gsLst>
            <a:gs pos="0">
              <a:schemeClr val="accent1">
                <a:tint val="0"/>
              </a:schemeClr>
            </a:gs>
            <a:gs pos="44000">
              <a:schemeClr val="accent1">
                <a:tint val="60000"/>
                <a:satMod val="120000"/>
              </a:schemeClr>
            </a:gs>
            <a:gs pos="100000">
              <a:schemeClr val="accent1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8840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Молодежная политика и оздоровление детей 6 276,5 тыс. рублей</a:t>
          </a:r>
          <a:endParaRPr lang="ru-RU" sz="16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8818" y="2361190"/>
        <a:ext cx="7910073" cy="363344"/>
      </dsp:txXfrm>
    </dsp:sp>
    <dsp:sp modelId="{7FF197B5-19DF-437E-8EA4-F5EF1D7448A3}">
      <dsp:nvSpPr>
        <dsp:cNvPr id="0" name=""/>
        <dsp:cNvSpPr/>
      </dsp:nvSpPr>
      <dsp:spPr>
        <a:xfrm>
          <a:off x="351727" y="2315771"/>
          <a:ext cx="454181" cy="4541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C8732C-9064-4779-B11E-FA263F689B2B}">
      <dsp:nvSpPr>
        <dsp:cNvPr id="0" name=""/>
        <dsp:cNvSpPr/>
      </dsp:nvSpPr>
      <dsp:spPr>
        <a:xfrm>
          <a:off x="279942" y="2906138"/>
          <a:ext cx="8208949" cy="363344"/>
        </a:xfrm>
        <a:prstGeom prst="rect">
          <a:avLst/>
        </a:prstGeom>
        <a:gradFill rotWithShape="1">
          <a:gsLst>
            <a:gs pos="0">
              <a:schemeClr val="accent1">
                <a:tint val="96000"/>
                <a:satMod val="120000"/>
                <a:lumMod val="120000"/>
              </a:schemeClr>
            </a:gs>
            <a:gs pos="100000">
              <a:schemeClr val="accent1"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shade val="25000"/>
              <a:satMod val="18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8840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Другие вопросы в области образования 5 209,6 тыс. рублей</a:t>
          </a:r>
          <a:endParaRPr lang="ru-RU" sz="16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9942" y="2906138"/>
        <a:ext cx="8208949" cy="363344"/>
      </dsp:txXfrm>
    </dsp:sp>
    <dsp:sp modelId="{22575A18-223C-4A93-B3F0-1CA215286AC0}">
      <dsp:nvSpPr>
        <dsp:cNvPr id="0" name=""/>
        <dsp:cNvSpPr/>
      </dsp:nvSpPr>
      <dsp:spPr>
        <a:xfrm>
          <a:off x="52851" y="2860720"/>
          <a:ext cx="454181" cy="4541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4D84D-83B0-4115-B1BA-BB76086E6A0A}">
      <dsp:nvSpPr>
        <dsp:cNvPr id="0" name=""/>
        <dsp:cNvSpPr/>
      </dsp:nvSpPr>
      <dsp:spPr>
        <a:xfrm>
          <a:off x="-3901053" y="-599010"/>
          <a:ext cx="4649246" cy="4649246"/>
        </a:xfrm>
        <a:prstGeom prst="blockArc">
          <a:avLst>
            <a:gd name="adj1" fmla="val 18900000"/>
            <a:gd name="adj2" fmla="val 2700000"/>
            <a:gd name="adj3" fmla="val 465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6C3E9D-37B6-4091-B940-C72C7EB043F6}">
      <dsp:nvSpPr>
        <dsp:cNvPr id="0" name=""/>
        <dsp:cNvSpPr/>
      </dsp:nvSpPr>
      <dsp:spPr>
        <a:xfrm>
          <a:off x="546199" y="144460"/>
          <a:ext cx="7835800" cy="434062"/>
        </a:xfrm>
        <a:prstGeom prst="rect">
          <a:avLst/>
        </a:prstGeom>
        <a:gradFill rotWithShape="1">
          <a:gsLst>
            <a:gs pos="0">
              <a:schemeClr val="accent4">
                <a:tint val="0"/>
              </a:schemeClr>
            </a:gs>
            <a:gs pos="44000">
              <a:schemeClr val="accent4">
                <a:tint val="60000"/>
                <a:satMod val="120000"/>
              </a:schemeClr>
            </a:gs>
            <a:gs pos="100000">
              <a:schemeClr val="accent4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8840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Проведение </a:t>
          </a:r>
          <a:r>
            <a:rPr lang="ru-RU" sz="1600" b="1" kern="1200" baseline="0" dirty="0" err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общерайонных</a:t>
          </a:r>
          <a:r>
            <a:rPr lang="ru-RU" sz="16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праздников и мероприятий 1 315,4 тыс. рублей</a:t>
          </a:r>
          <a:endParaRPr lang="ru-RU" sz="16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6199" y="144460"/>
        <a:ext cx="7835800" cy="434062"/>
      </dsp:txXfrm>
    </dsp:sp>
    <dsp:sp modelId="{55455E02-F49A-458F-9ACC-1718D8D45F00}">
      <dsp:nvSpPr>
        <dsp:cNvPr id="0" name=""/>
        <dsp:cNvSpPr/>
      </dsp:nvSpPr>
      <dsp:spPr>
        <a:xfrm>
          <a:off x="172737" y="144462"/>
          <a:ext cx="454181" cy="4541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595AD2-FE45-4B8B-A2C1-75FE0D6BA4CF}">
      <dsp:nvSpPr>
        <dsp:cNvPr id="0" name=""/>
        <dsp:cNvSpPr/>
      </dsp:nvSpPr>
      <dsp:spPr>
        <a:xfrm>
          <a:off x="578818" y="691331"/>
          <a:ext cx="7757673" cy="434062"/>
        </a:xfrm>
        <a:prstGeom prst="rect">
          <a:avLst/>
        </a:prstGeom>
        <a:gradFill rotWithShape="1">
          <a:gsLst>
            <a:gs pos="0">
              <a:schemeClr val="accent4">
                <a:tint val="0"/>
              </a:schemeClr>
            </a:gs>
            <a:gs pos="44000">
              <a:schemeClr val="accent4">
                <a:tint val="60000"/>
                <a:satMod val="120000"/>
              </a:schemeClr>
            </a:gs>
            <a:gs pos="100000">
              <a:schemeClr val="accent4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8840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 Содержание музеев 1 336,0 тыс. рублей</a:t>
          </a:r>
          <a:endParaRPr lang="ru-RU" sz="16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8818" y="691331"/>
        <a:ext cx="7757673" cy="434062"/>
      </dsp:txXfrm>
    </dsp:sp>
    <dsp:sp modelId="{2CC09460-0385-4576-B212-932E023A1EEB}">
      <dsp:nvSpPr>
        <dsp:cNvPr id="0" name=""/>
        <dsp:cNvSpPr/>
      </dsp:nvSpPr>
      <dsp:spPr>
        <a:xfrm>
          <a:off x="351727" y="681271"/>
          <a:ext cx="454181" cy="4541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66844-5D70-47CC-8F2D-622A3F956373}">
      <dsp:nvSpPr>
        <dsp:cNvPr id="0" name=""/>
        <dsp:cNvSpPr/>
      </dsp:nvSpPr>
      <dsp:spPr>
        <a:xfrm>
          <a:off x="715486" y="1236279"/>
          <a:ext cx="7621004" cy="434062"/>
        </a:xfrm>
        <a:prstGeom prst="rect">
          <a:avLst/>
        </a:prstGeom>
        <a:gradFill rotWithShape="1">
          <a:gsLst>
            <a:gs pos="0">
              <a:schemeClr val="accent6">
                <a:tint val="0"/>
              </a:schemeClr>
            </a:gs>
            <a:gs pos="44000">
              <a:schemeClr val="accent6">
                <a:tint val="60000"/>
                <a:satMod val="120000"/>
              </a:schemeClr>
            </a:gs>
            <a:gs pos="100000">
              <a:schemeClr val="accent6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8840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Содержание аппарата Управления культуры 834,5 тыс. рублей</a:t>
          </a:r>
          <a:endParaRPr lang="ru-RU" sz="16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15486" y="1236279"/>
        <a:ext cx="7621004" cy="434062"/>
      </dsp:txXfrm>
    </dsp:sp>
    <dsp:sp modelId="{666F0470-AA64-4EAB-A3C2-C237F6CC60A4}">
      <dsp:nvSpPr>
        <dsp:cNvPr id="0" name=""/>
        <dsp:cNvSpPr/>
      </dsp:nvSpPr>
      <dsp:spPr>
        <a:xfrm>
          <a:off x="488396" y="1226220"/>
          <a:ext cx="454181" cy="4541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23594B-622C-4AAA-B00F-1961072950D7}">
      <dsp:nvSpPr>
        <dsp:cNvPr id="0" name=""/>
        <dsp:cNvSpPr/>
      </dsp:nvSpPr>
      <dsp:spPr>
        <a:xfrm>
          <a:off x="715486" y="1780882"/>
          <a:ext cx="7621004" cy="434062"/>
        </a:xfrm>
        <a:prstGeom prst="rect">
          <a:avLst/>
        </a:prstGeom>
        <a:gradFill rotWithShape="1">
          <a:gsLst>
            <a:gs pos="0">
              <a:schemeClr val="accent1">
                <a:tint val="0"/>
              </a:schemeClr>
            </a:gs>
            <a:gs pos="44000">
              <a:schemeClr val="accent1">
                <a:tint val="60000"/>
                <a:satMod val="120000"/>
              </a:schemeClr>
            </a:gs>
            <a:gs pos="100000">
              <a:schemeClr val="accent1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8840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Развитие туризма и народного творчества 4 593,1 тыс. рублей</a:t>
          </a:r>
          <a:endParaRPr lang="ru-RU" sz="16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15486" y="1780882"/>
        <a:ext cx="7621004" cy="434062"/>
      </dsp:txXfrm>
    </dsp:sp>
    <dsp:sp modelId="{7FF197B5-19DF-437E-8EA4-F5EF1D7448A3}">
      <dsp:nvSpPr>
        <dsp:cNvPr id="0" name=""/>
        <dsp:cNvSpPr/>
      </dsp:nvSpPr>
      <dsp:spPr>
        <a:xfrm>
          <a:off x="488396" y="1770823"/>
          <a:ext cx="454181" cy="4541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4F6CBD-BEC7-4BB2-8CA8-4AB62F12DFF9}">
      <dsp:nvSpPr>
        <dsp:cNvPr id="0" name=""/>
        <dsp:cNvSpPr/>
      </dsp:nvSpPr>
      <dsp:spPr>
        <a:xfrm>
          <a:off x="578818" y="2325831"/>
          <a:ext cx="7757673" cy="434062"/>
        </a:xfrm>
        <a:prstGeom prst="rect">
          <a:avLst/>
        </a:prstGeom>
        <a:gradFill rotWithShape="1">
          <a:gsLst>
            <a:gs pos="0">
              <a:schemeClr val="accent1">
                <a:tint val="0"/>
              </a:schemeClr>
            </a:gs>
            <a:gs pos="44000">
              <a:schemeClr val="accent1">
                <a:tint val="60000"/>
                <a:satMod val="120000"/>
              </a:schemeClr>
            </a:gs>
            <a:gs pos="100000">
              <a:schemeClr val="accent1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8840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Содержание библиотечной системы 18 073,7 тыс. рублей</a:t>
          </a:r>
          <a:endParaRPr lang="ru-RU" sz="16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8818" y="2325831"/>
        <a:ext cx="7757673" cy="434062"/>
      </dsp:txXfrm>
    </dsp:sp>
    <dsp:sp modelId="{22575A18-223C-4A93-B3F0-1CA215286AC0}">
      <dsp:nvSpPr>
        <dsp:cNvPr id="0" name=""/>
        <dsp:cNvSpPr/>
      </dsp:nvSpPr>
      <dsp:spPr>
        <a:xfrm>
          <a:off x="351727" y="2315771"/>
          <a:ext cx="454181" cy="4541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21E583-BAE3-4507-BD24-52408A068D6F}">
      <dsp:nvSpPr>
        <dsp:cNvPr id="0" name=""/>
        <dsp:cNvSpPr/>
      </dsp:nvSpPr>
      <dsp:spPr>
        <a:xfrm>
          <a:off x="279942" y="2870779"/>
          <a:ext cx="8056549" cy="434062"/>
        </a:xfrm>
        <a:prstGeom prst="rect">
          <a:avLst/>
        </a:prstGeom>
        <a:gradFill rotWithShape="1">
          <a:gsLst>
            <a:gs pos="0">
              <a:schemeClr val="accent1">
                <a:tint val="0"/>
              </a:schemeClr>
            </a:gs>
            <a:gs pos="44000">
              <a:schemeClr val="accent1">
                <a:tint val="60000"/>
                <a:satMod val="120000"/>
              </a:schemeClr>
            </a:gs>
            <a:gs pos="100000">
              <a:schemeClr val="accent1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8840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Содержание домов культуры 47 246,2 тыс. рублей</a:t>
          </a:r>
          <a:endParaRPr lang="ru-RU" sz="16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9942" y="2870779"/>
        <a:ext cx="8056549" cy="434062"/>
      </dsp:txXfrm>
    </dsp:sp>
    <dsp:sp modelId="{40BF02B9-9F94-4357-980E-8F3E7121E9A6}">
      <dsp:nvSpPr>
        <dsp:cNvPr id="0" name=""/>
        <dsp:cNvSpPr/>
      </dsp:nvSpPr>
      <dsp:spPr>
        <a:xfrm>
          <a:off x="52851" y="2860720"/>
          <a:ext cx="454181" cy="4541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FF0B6-DE0A-4F27-8E63-E56E857A5C17}">
      <dsp:nvSpPr>
        <dsp:cNvPr id="0" name=""/>
        <dsp:cNvSpPr/>
      </dsp:nvSpPr>
      <dsp:spPr>
        <a:xfrm>
          <a:off x="-4891832" y="-749635"/>
          <a:ext cx="5826220" cy="5826220"/>
        </a:xfrm>
        <a:prstGeom prst="blockArc">
          <a:avLst>
            <a:gd name="adj1" fmla="val 18900000"/>
            <a:gd name="adj2" fmla="val 2700000"/>
            <a:gd name="adj3" fmla="val 371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83AB5E-E564-463C-B267-CC607A7C5A15}">
      <dsp:nvSpPr>
        <dsp:cNvPr id="0" name=""/>
        <dsp:cNvSpPr/>
      </dsp:nvSpPr>
      <dsp:spPr>
        <a:xfrm>
          <a:off x="326165" y="213607"/>
          <a:ext cx="7821568" cy="455541"/>
        </a:xfrm>
        <a:prstGeom prst="rect">
          <a:avLst/>
        </a:prstGeom>
        <a:gradFill rotWithShape="1">
          <a:gsLst>
            <a:gs pos="0">
              <a:schemeClr val="accent4">
                <a:tint val="0"/>
              </a:schemeClr>
            </a:gs>
            <a:gs pos="44000">
              <a:schemeClr val="accent4">
                <a:tint val="60000"/>
                <a:satMod val="120000"/>
              </a:schemeClr>
            </a:gs>
            <a:gs pos="100000">
              <a:schemeClr val="accent4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6158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Функционирование высшего должностного лица муниципального образования  2 049,5 тыс. рублей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6165" y="213607"/>
        <a:ext cx="7821568" cy="455541"/>
      </dsp:txXfrm>
    </dsp:sp>
    <dsp:sp modelId="{28BFEB6D-855D-4BBB-AE26-37D88D2FDD0B}">
      <dsp:nvSpPr>
        <dsp:cNvPr id="0" name=""/>
        <dsp:cNvSpPr/>
      </dsp:nvSpPr>
      <dsp:spPr>
        <a:xfrm>
          <a:off x="63978" y="170914"/>
          <a:ext cx="569426" cy="5694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583722-9FF0-4553-941E-64B9573CAE59}">
      <dsp:nvSpPr>
        <dsp:cNvPr id="0" name=""/>
        <dsp:cNvSpPr/>
      </dsp:nvSpPr>
      <dsp:spPr>
        <a:xfrm>
          <a:off x="723405" y="911082"/>
          <a:ext cx="7446854" cy="455541"/>
        </a:xfrm>
        <a:prstGeom prst="rect">
          <a:avLst/>
        </a:prstGeom>
        <a:gradFill rotWithShape="1">
          <a:gsLst>
            <a:gs pos="0">
              <a:schemeClr val="accent4">
                <a:tint val="0"/>
              </a:schemeClr>
            </a:gs>
            <a:gs pos="44000">
              <a:schemeClr val="accent4">
                <a:tint val="60000"/>
                <a:satMod val="120000"/>
              </a:schemeClr>
            </a:gs>
            <a:gs pos="100000">
              <a:schemeClr val="accent4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6158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Функционирование Совета депутатов  1 371,5 тыс. рублей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23405" y="911082"/>
        <a:ext cx="7446854" cy="455541"/>
      </dsp:txXfrm>
    </dsp:sp>
    <dsp:sp modelId="{CEF61A5A-A404-4503-8C18-096A012E075D}">
      <dsp:nvSpPr>
        <dsp:cNvPr id="0" name=""/>
        <dsp:cNvSpPr/>
      </dsp:nvSpPr>
      <dsp:spPr>
        <a:xfrm>
          <a:off x="438692" y="854139"/>
          <a:ext cx="569426" cy="5694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91D33-ED31-4E11-B569-038E9B5E1ECA}">
      <dsp:nvSpPr>
        <dsp:cNvPr id="0" name=""/>
        <dsp:cNvSpPr/>
      </dsp:nvSpPr>
      <dsp:spPr>
        <a:xfrm>
          <a:off x="894752" y="1594307"/>
          <a:ext cx="7275507" cy="455541"/>
        </a:xfrm>
        <a:prstGeom prst="rect">
          <a:avLst/>
        </a:prstGeom>
        <a:gradFill rotWithShape="1">
          <a:gsLst>
            <a:gs pos="0">
              <a:schemeClr val="accent4">
                <a:tint val="0"/>
              </a:schemeClr>
            </a:gs>
            <a:gs pos="44000">
              <a:schemeClr val="accent4">
                <a:tint val="60000"/>
                <a:satMod val="120000"/>
              </a:schemeClr>
            </a:gs>
            <a:gs pos="100000">
              <a:schemeClr val="accent4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6158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Функционирование Администрации  42 274,0 тыс. рублей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94752" y="1594307"/>
        <a:ext cx="7275507" cy="455541"/>
      </dsp:txXfrm>
    </dsp:sp>
    <dsp:sp modelId="{71F09C3E-EAA5-43D9-AB34-6004D936D625}">
      <dsp:nvSpPr>
        <dsp:cNvPr id="0" name=""/>
        <dsp:cNvSpPr/>
      </dsp:nvSpPr>
      <dsp:spPr>
        <a:xfrm>
          <a:off x="610039" y="1537365"/>
          <a:ext cx="569426" cy="5694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9A3B5F-D157-46FB-9326-8A99C4749BF5}">
      <dsp:nvSpPr>
        <dsp:cNvPr id="0" name=""/>
        <dsp:cNvSpPr/>
      </dsp:nvSpPr>
      <dsp:spPr>
        <a:xfrm>
          <a:off x="838222" y="2310824"/>
          <a:ext cx="7275507" cy="455541"/>
        </a:xfrm>
        <a:prstGeom prst="rect">
          <a:avLst/>
        </a:prstGeom>
        <a:gradFill rotWithShape="1">
          <a:gsLst>
            <a:gs pos="0">
              <a:schemeClr val="accent1">
                <a:tint val="0"/>
              </a:schemeClr>
            </a:gs>
            <a:gs pos="44000">
              <a:schemeClr val="accent1">
                <a:tint val="60000"/>
                <a:satMod val="120000"/>
              </a:schemeClr>
            </a:gs>
            <a:gs pos="100000">
              <a:schemeClr val="accent1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6158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Судебная система  (составление (изменение) списков кандидатов в присяжные заседатели) 9,4 тыс. рублей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8222" y="2310824"/>
        <a:ext cx="7275507" cy="455541"/>
      </dsp:txXfrm>
    </dsp:sp>
    <dsp:sp modelId="{04416FE6-8E75-4AE2-8CB6-1266DD65FACD}">
      <dsp:nvSpPr>
        <dsp:cNvPr id="0" name=""/>
        <dsp:cNvSpPr/>
      </dsp:nvSpPr>
      <dsp:spPr>
        <a:xfrm>
          <a:off x="610039" y="2220158"/>
          <a:ext cx="569426" cy="5694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1691D8-7D16-45EA-B36D-C889ACCECC39}">
      <dsp:nvSpPr>
        <dsp:cNvPr id="0" name=""/>
        <dsp:cNvSpPr/>
      </dsp:nvSpPr>
      <dsp:spPr>
        <a:xfrm>
          <a:off x="723405" y="2960326"/>
          <a:ext cx="7446854" cy="455541"/>
        </a:xfrm>
        <a:prstGeom prst="rect">
          <a:avLst/>
        </a:prstGeom>
        <a:gradFill rotWithShape="1">
          <a:gsLst>
            <a:gs pos="0">
              <a:schemeClr val="accent1">
                <a:tint val="0"/>
              </a:schemeClr>
            </a:gs>
            <a:gs pos="44000">
              <a:schemeClr val="accent1">
                <a:tint val="60000"/>
                <a:satMod val="120000"/>
              </a:schemeClr>
            </a:gs>
            <a:gs pos="100000">
              <a:schemeClr val="accent1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6158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деятельности финансовых и контрольно-счетных органов  6 900,7 тыс. рублей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23405" y="2960326"/>
        <a:ext cx="7446854" cy="455541"/>
      </dsp:txXfrm>
    </dsp:sp>
    <dsp:sp modelId="{508DA39C-ADBA-48D3-8BF1-2428AF75CDD5}">
      <dsp:nvSpPr>
        <dsp:cNvPr id="0" name=""/>
        <dsp:cNvSpPr/>
      </dsp:nvSpPr>
      <dsp:spPr>
        <a:xfrm>
          <a:off x="438692" y="2903383"/>
          <a:ext cx="569426" cy="5694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59339B-3476-47F7-B256-E613C0254E79}">
      <dsp:nvSpPr>
        <dsp:cNvPr id="0" name=""/>
        <dsp:cNvSpPr/>
      </dsp:nvSpPr>
      <dsp:spPr>
        <a:xfrm>
          <a:off x="348691" y="3643551"/>
          <a:ext cx="7821568" cy="4555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58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Другие общегосударственные вопросы (в том числе функционирование подведомственных учреждений) 69 430,1 тыс. рублей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8691" y="3643551"/>
        <a:ext cx="7821568" cy="455541"/>
      </dsp:txXfrm>
    </dsp:sp>
    <dsp:sp modelId="{A55542A5-B230-4E3D-A8E4-87AD73F79EFF}">
      <dsp:nvSpPr>
        <dsp:cNvPr id="0" name=""/>
        <dsp:cNvSpPr/>
      </dsp:nvSpPr>
      <dsp:spPr>
        <a:xfrm>
          <a:off x="63978" y="3586608"/>
          <a:ext cx="569426" cy="5694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0.5339</cdr:x>
      <cdr:y>0.09859</cdr:y>
    </cdr:from>
    <cdr:to>
      <cdr:x>0.9661</cdr:x>
      <cdr:y>0.43521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800615" y="533392"/>
          <a:ext cx="3886170" cy="1821181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  <a:ln xmlns:a="http://schemas.openxmlformats.org/drawingml/2006/main">
          <a:solidFill>
            <a:srgbClr val="95D1DB"/>
          </a:solidFill>
        </a:ln>
        <a:effectLst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dirty="0" smtClean="0">
              <a:solidFill>
                <a:schemeClr val="tx1"/>
              </a:solidFill>
            </a:rPr>
            <a:t>Основной источник налоговых и неналоговых доходов – налог на доходы физических лиц. В 2019 году поступление налога на доходы физических лиц в бюджет муниципального образования «Малопургинский район» составило</a:t>
          </a:r>
        </a:p>
        <a:p xmlns:a="http://schemas.openxmlformats.org/drawingml/2006/main">
          <a:pPr algn="ctr"/>
          <a:r>
            <a:rPr lang="ru-RU" sz="1600" dirty="0" smtClean="0">
              <a:solidFill>
                <a:schemeClr val="tx1"/>
              </a:solidFill>
            </a:rPr>
            <a:t>  </a:t>
          </a:r>
          <a:r>
            <a:rPr lang="ru-RU" b="1" dirty="0" smtClean="0">
              <a:solidFill>
                <a:schemeClr val="tx1"/>
              </a:solidFill>
            </a:rPr>
            <a:t>172 185,0 </a:t>
          </a:r>
          <a:r>
            <a:rPr lang="ru-RU" sz="1600" dirty="0" smtClean="0">
              <a:solidFill>
                <a:schemeClr val="tx1"/>
              </a:solidFill>
            </a:rPr>
            <a:t>тыс. рублей.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0.6038</cdr:x>
      <cdr:y>0.085</cdr:y>
    </cdr:from>
    <cdr:to>
      <cdr:x>0.82284</cdr:x>
      <cdr:y>0.16375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69767" y="388640"/>
          <a:ext cx="1440108" cy="360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Дотации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0.76606</cdr:x>
      <cdr:y>0.56667</cdr:y>
    </cdr:from>
    <cdr:to>
      <cdr:x>0.95225</cdr:x>
      <cdr:y>0.66683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36567" y="2590800"/>
          <a:ext cx="1224130" cy="4579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Субсидии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0.21143</cdr:x>
      <cdr:y>0.77822</cdr:y>
    </cdr:from>
    <cdr:to>
      <cdr:x>0.44143</cdr:x>
      <cdr:y>0.91997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90055" y="3558009"/>
          <a:ext cx="1512159" cy="6480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Субвенции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0.11265</cdr:x>
      <cdr:y>0.11673</cdr:y>
    </cdr:from>
    <cdr:to>
      <cdr:x>0.325</cdr:x>
      <cdr:y>0.19931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40632" y="533690"/>
          <a:ext cx="1396143" cy="3775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800" dirty="0"/>
        </a:p>
      </cdr:txBody>
    </cdr:sp>
  </cdr:relSizeAnchor>
  <cdr:relSizeAnchor xmlns:cdr="http://schemas.openxmlformats.org/drawingml/2006/chartDrawing">
    <cdr:from>
      <cdr:x>0.91238</cdr:x>
      <cdr:y>0.03798</cdr:y>
    </cdr:from>
    <cdr:to>
      <cdr:x>0.98858</cdr:x>
      <cdr:y>0.96711</cdr:y>
    </cdr:to>
    <cdr:sp macro="" textlink="">
      <cdr:nvSpPr>
        <cdr:cNvPr id="7" name="Правая фигурная скобка 6"/>
        <cdr:cNvSpPr/>
      </cdr:nvSpPr>
      <cdr:spPr>
        <a:xfrm xmlns:a="http://schemas.openxmlformats.org/drawingml/2006/main">
          <a:off x="5998567" y="173633"/>
          <a:ext cx="500969" cy="4248000"/>
        </a:xfrm>
        <a:prstGeom xmlns:a="http://schemas.openxmlformats.org/drawingml/2006/main" prst="rightBrace">
          <a:avLst>
            <a:gd name="adj1" fmla="val 8333"/>
            <a:gd name="adj2" fmla="val 49783"/>
          </a:avLst>
        </a:prstGeom>
        <a:ln xmlns:a="http://schemas.openxmlformats.org/drawingml/2006/main" w="38100">
          <a:solidFill>
            <a:srgbClr val="6699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endParaRPr lang="ru-RU" b="1" cap="none" spc="0" dirty="0">
            <a:ln w="11430">
              <a:solidFill>
                <a:sysClr val="windowText" lastClr="000000"/>
              </a:solidFill>
            </a:ln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0.27928</cdr:x>
      <cdr:y>0.07945</cdr:y>
    </cdr:from>
    <cdr:to>
      <cdr:x>0.46472</cdr:x>
      <cdr:y>0.14778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36167" y="363240"/>
          <a:ext cx="1219199" cy="312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dirty="0" smtClean="0"/>
            <a:t>Иные МБТ</a:t>
          </a:r>
          <a:endParaRPr lang="ru-RU" sz="18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0.06195</cdr:x>
      <cdr:y>0.61429</cdr:y>
    </cdr:from>
    <cdr:to>
      <cdr:x>0.9292</cdr:x>
      <cdr:y>0.87582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533400" y="3276600"/>
          <a:ext cx="7467600" cy="1395046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273AF">
            <a:alpha val="0"/>
          </a:srgbClr>
        </a:solidFill>
        <a:ln xmlns:a="http://schemas.openxmlformats.org/drawingml/2006/main">
          <a:prstDash val="solid"/>
        </a:ln>
        <a:effectLst xmlns:a="http://schemas.openxmlformats.org/drawingml/2006/main">
          <a:glow rad="63500">
            <a:schemeClr val="accent1">
              <a:satMod val="175000"/>
              <a:alpha val="40000"/>
            </a:schemeClr>
          </a:glow>
        </a:effectLst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2019 году сохранилась социальная направленность бюджета муниципального образования «</a:t>
          </a:r>
          <a:r>
            <a: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</a:t>
          </a:r>
          <a:r>
            <a:rPr 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алопургинский район». 80,8 % всех расходов бюджета – это расходы на финансирование социальной сферы (образование, культуру, социальную политику, физическую культуру и спорт)</a:t>
          </a:r>
          <a:endParaRPr lang="ru-RU" sz="1600" b="1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0.74107</cdr:x>
      <cdr:y>0.39742</cdr:y>
    </cdr:from>
    <cdr:to>
      <cdr:x>0.79464</cdr:x>
      <cdr:y>0.46366</cdr:y>
    </cdr:to>
    <cdr:sp macro="" textlink="">
      <cdr:nvSpPr>
        <cdr:cNvPr id="2" name="TextBox 1"/>
        <cdr:cNvSpPr txBox="1"/>
      </cdr:nvSpPr>
      <cdr:spPr>
        <a:xfrm xmlns:a="http://schemas.openxmlformats.org/drawingml/2006/main" rot="13097177" flipV="1">
          <a:off x="6324600" y="1371600"/>
          <a:ext cx="4572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0.6875</cdr:x>
      <cdr:y>0.35327</cdr:y>
    </cdr:from>
    <cdr:to>
      <cdr:x>0.79464</cdr:x>
      <cdr:y>0.61822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867400" y="1219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378AE-47F6-4CF3-99F7-41DE5E005EA0}" type="datetimeFigureOut">
              <a:rPr lang="ru-RU" smtClean="0"/>
              <a:pPr/>
              <a:t>23.03.2020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52F5E-54B1-493C-A8EC-56FCA59DDC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6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BFE69-1005-4923-805C-B57929B32BD0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160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52F5E-54B1-493C-A8EC-56FCA59DDC22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667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BFE69-1005-4923-805C-B57929B32BD0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4434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52F5E-54B1-493C-A8EC-56FCA59DDC22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5748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BFE69-1005-4923-805C-B57929B32BD0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728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BFE69-1005-4923-805C-B57929B32BD0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8479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8B44B4-8A59-4247-A73F-0EA3BD31722C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8C3DF0-3E39-41C6-AF0A-F4DE5BCA67E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740945-AE74-4E97-BC73-8B93EA020ED2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D9BE2-D30B-476E-B33D-EECC05711F8D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2752629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2ED3D-AE6F-4B50-891F-AF21B83345F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C0DED-1D59-4565-971A-72EFE641D4CE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40551-6719-423A-A66C-EADCFD3CF8BE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23E2B-451B-462D-9AA6-D649AC1A16B2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3286FB-90DD-4C52-BDAA-6C75EDF76CF8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CA5CD5-649D-499F-9CFC-13BE9103EA3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8EA64-D86A-4AB4-8F7C-B33916CCFDE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13FA5-84CB-4ECE-A5D5-BD24261976F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57C1408-2C2B-4E95-8ED4-2A456171D074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hyperlink" Target="mailto:rfompurga@udm.net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wm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wmf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duotone>
              <a:schemeClr val="bg2">
                <a:tint val="96000"/>
                <a:satMod val="130000"/>
                <a:lumMod val="50000"/>
              </a:schemeClr>
              <a:schemeClr val="bg2">
                <a:tint val="96000"/>
                <a:satMod val="114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683125"/>
          </a:xfrm>
          <a:solidFill>
            <a:srgbClr val="CCFFCC">
              <a:alpha val="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dirty="0" smtClean="0">
              <a:solidFill>
                <a:srgbClr val="FF3300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b="1" u="sng" dirty="0" smtClean="0">
                <a:solidFill>
                  <a:srgbClr val="000000"/>
                </a:solidFill>
                <a:latin typeface="Times New Roman" pitchFamily="18" charset="0"/>
              </a:rPr>
              <a:t>БЮДЖЕТ ДЛЯ ГРАЖДАН</a:t>
            </a:r>
          </a:p>
          <a:p>
            <a:pPr algn="ctr">
              <a:lnSpc>
                <a:spcPct val="150000"/>
              </a:lnSpc>
              <a:buNone/>
            </a:pP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</a:rPr>
              <a:t>(к проекту Решения Совета депутатов муниципального образования «</a:t>
            </a:r>
            <a:r>
              <a:rPr lang="ru-RU" b="1" i="1" dirty="0" err="1">
                <a:solidFill>
                  <a:srgbClr val="000000"/>
                </a:solidFill>
                <a:latin typeface="Times New Roman" pitchFamily="18" charset="0"/>
              </a:rPr>
              <a:t>Малопургинский</a:t>
            </a: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</a:rPr>
              <a:t> район» «Об исполнении бюджета муниципального образования «</a:t>
            </a:r>
            <a:r>
              <a:rPr lang="ru-RU" b="1" i="1" dirty="0" err="1">
                <a:solidFill>
                  <a:srgbClr val="000000"/>
                </a:solidFill>
                <a:latin typeface="Times New Roman" pitchFamily="18" charset="0"/>
              </a:rPr>
              <a:t>Малопургинский</a:t>
            </a: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</a:rPr>
              <a:t> район» за 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</a:rPr>
              <a:t>2019 </a:t>
            </a: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</a:rPr>
              <a:t>год»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6288" y="304800"/>
            <a:ext cx="8229600" cy="1252728"/>
          </a:xfrm>
          <a:solidFill>
            <a:srgbClr val="DBFDEB">
              <a:alpha val="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</a:rPr>
              <a:t>Муниципальное образование «Малопургинский район»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5300" y="5410200"/>
            <a:ext cx="8278688" cy="1331170"/>
          </a:xfrm>
          <a:prstGeom prst="rect">
            <a:avLst/>
          </a:prstGeom>
          <a:solidFill>
            <a:srgbClr val="98A32D">
              <a:alpha val="0"/>
            </a:srgbClr>
          </a:solidFill>
          <a:ln>
            <a:solidFill>
              <a:srgbClr val="DCEEA7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Управление финансов администрации</a:t>
            </a:r>
          </a:p>
          <a:p>
            <a:r>
              <a:rPr lang="ru-RU" dirty="0">
                <a:solidFill>
                  <a:schemeClr val="tx1"/>
                </a:solidFill>
              </a:rPr>
              <a:t>м</a:t>
            </a:r>
            <a:r>
              <a:rPr lang="ru-RU" dirty="0" smtClean="0">
                <a:solidFill>
                  <a:schemeClr val="tx1"/>
                </a:solidFill>
              </a:rPr>
              <a:t>униципального образования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«Малопургинский район»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53000" y="5410200"/>
            <a:ext cx="3624681" cy="1331170"/>
          </a:xfrm>
          <a:prstGeom prst="rect">
            <a:avLst/>
          </a:prstGeom>
          <a:solidFill>
            <a:srgbClr val="98A32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</a:rPr>
              <a:t>Телефон (34138) 4-12-79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Факс         (34138) 4-12-79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E-mail       </a:t>
            </a:r>
            <a:r>
              <a:rPr lang="en-US" sz="1100" dirty="0" smtClean="0">
                <a:solidFill>
                  <a:schemeClr val="tx1"/>
                </a:solidFill>
                <a:hlinkClick r:id="rId5"/>
              </a:rPr>
              <a:t>rfompurga@udm</a:t>
            </a:r>
            <a:r>
              <a:rPr lang="ru-RU" sz="1100" dirty="0" smtClean="0">
                <a:solidFill>
                  <a:schemeClr val="tx1"/>
                </a:solidFill>
                <a:hlinkClick r:id="rId5"/>
              </a:rPr>
              <a:t>.</a:t>
            </a:r>
            <a:r>
              <a:rPr lang="en-US" sz="1100" dirty="0" smtClean="0">
                <a:solidFill>
                  <a:schemeClr val="tx1"/>
                </a:solidFill>
                <a:hlinkClick r:id="rId5"/>
              </a:rPr>
              <a:t>net</a:t>
            </a:r>
            <a:endParaRPr lang="en-US" sz="1100" dirty="0" smtClean="0">
              <a:solidFill>
                <a:schemeClr val="tx1"/>
              </a:solidFill>
            </a:endParaRPr>
          </a:p>
          <a:p>
            <a:r>
              <a:rPr lang="ru-RU" sz="1100" dirty="0" smtClean="0">
                <a:solidFill>
                  <a:schemeClr val="tx1"/>
                </a:solidFill>
              </a:rPr>
              <a:t>Адрес        427820,УР, с.Малая Пурга, пл.Победы,д.1</a:t>
            </a:r>
          </a:p>
          <a:p>
            <a:r>
              <a:rPr lang="ru-RU" sz="1100" dirty="0">
                <a:solidFill>
                  <a:schemeClr val="tx1"/>
                </a:solidFill>
              </a:rPr>
              <a:t>Н</a:t>
            </a:r>
            <a:r>
              <a:rPr lang="ru-RU" sz="1100" dirty="0" smtClean="0">
                <a:solidFill>
                  <a:schemeClr val="tx1"/>
                </a:solidFill>
              </a:rPr>
              <a:t>ачальник </a:t>
            </a:r>
            <a:r>
              <a:rPr lang="ru-RU" sz="1100" dirty="0">
                <a:solidFill>
                  <a:schemeClr val="tx1"/>
                </a:solidFill>
              </a:rPr>
              <a:t>У</a:t>
            </a:r>
            <a:r>
              <a:rPr lang="ru-RU" sz="1100" dirty="0" smtClean="0">
                <a:solidFill>
                  <a:schemeClr val="tx1"/>
                </a:solidFill>
              </a:rPr>
              <a:t>правления финансов  Минагулова Р.Р.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Исп. Кузнецов С.А.</a:t>
            </a:r>
            <a:endParaRPr lang="ru-RU" sz="11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101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6714391"/>
              </p:ext>
            </p:extLst>
          </p:nvPr>
        </p:nvGraphicFramePr>
        <p:xfrm>
          <a:off x="9427" y="1447800"/>
          <a:ext cx="89916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solidFill>
                  <a:prstClr val="black"/>
                </a:solidFill>
              </a:rPr>
              <a:t>Структура налоговых и неналоговых доходов </a:t>
            </a:r>
            <a:br>
              <a:rPr lang="ru-RU" sz="2000" b="1" dirty="0">
                <a:solidFill>
                  <a:prstClr val="black"/>
                </a:solidFill>
              </a:rPr>
            </a:br>
            <a:r>
              <a:rPr lang="ru-RU" sz="2000" b="1" dirty="0">
                <a:solidFill>
                  <a:prstClr val="black"/>
                </a:solidFill>
              </a:rPr>
              <a:t>бюджета муниципального образования </a:t>
            </a:r>
            <a:br>
              <a:rPr lang="ru-RU" sz="2000" b="1" dirty="0">
                <a:solidFill>
                  <a:prstClr val="black"/>
                </a:solidFill>
              </a:rPr>
            </a:br>
            <a:r>
              <a:rPr lang="ru-RU" sz="2000" b="1" dirty="0">
                <a:solidFill>
                  <a:prstClr val="black"/>
                </a:solidFill>
              </a:rPr>
              <a:t>«</a:t>
            </a:r>
            <a:r>
              <a:rPr lang="ru-RU" sz="2000" b="1" dirty="0" err="1">
                <a:solidFill>
                  <a:prstClr val="black"/>
                </a:solidFill>
              </a:rPr>
              <a:t>Малопургинский</a:t>
            </a:r>
            <a:r>
              <a:rPr lang="ru-RU" sz="2000" b="1" dirty="0">
                <a:solidFill>
                  <a:prstClr val="black"/>
                </a:solidFill>
              </a:rPr>
              <a:t> район» в </a:t>
            </a:r>
            <a:r>
              <a:rPr lang="ru-RU" sz="2000" b="1" dirty="0" smtClean="0">
                <a:solidFill>
                  <a:prstClr val="black"/>
                </a:solidFill>
              </a:rPr>
              <a:t>2019 </a:t>
            </a:r>
            <a:r>
              <a:rPr lang="ru-RU" sz="2000" b="1" dirty="0">
                <a:solidFill>
                  <a:prstClr val="black"/>
                </a:solidFill>
              </a:rPr>
              <a:t>году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0478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1000" y="381000"/>
            <a:ext cx="8382000" cy="1139825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источники формирования налоговых и 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неналоговых доходов бюджета муниципального образования «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Малопургинский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район» в 2019 году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34946"/>
              </p:ext>
            </p:extLst>
          </p:nvPr>
        </p:nvGraphicFramePr>
        <p:xfrm>
          <a:off x="228600" y="1354470"/>
          <a:ext cx="8534400" cy="533260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962400"/>
                <a:gridCol w="979079"/>
                <a:gridCol w="1078321"/>
                <a:gridCol w="838200"/>
                <a:gridCol w="838200"/>
                <a:gridCol w="838200"/>
              </a:tblGrid>
              <a:tr h="238707">
                <a:tc gridSpan="6"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692823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b="1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pPr algn="l" fontAlgn="b"/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01.01.2019г.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на </a:t>
                      </a:r>
                    </a:p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01.01.2020г.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роста,</a:t>
                      </a: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9303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доходы, всего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201 584,1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214 510,8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220 350,6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102,7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109,3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179734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200" b="1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24266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192 291,4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201 526,5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201 872,1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100,2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105,0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179734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1200" b="1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36528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 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163 816,9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172 102,5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172 185,0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105,1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37351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14 006,9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16 545,0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16 476,8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99,6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108,2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37351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12 010,7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10 554,0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10 906,9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103,3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117,6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23780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Налоги, сборы и регулярные платежи за пользование природными ресурсами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5,4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5353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200" b="1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2 446,5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2 304,0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2 302,9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78647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Задолженность и перерасчеты</a:t>
                      </a:r>
                      <a:r>
                        <a:rPr lang="ru-RU" sz="12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 отмененным налогам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28868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9 292,7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12 984,3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18 478,5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142,3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198,8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57506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6 078,8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6 139,8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8 081,3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131,6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132,9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02315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Платежи за пользование природными ресурсами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368,5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703,1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787,8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112,0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213,8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37351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и компенсации затрат государства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510,2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802,3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789,2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98,4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154,7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48065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825,1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3 214,0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5 959,7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185,4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722,3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29611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санкции,возмещение ущерба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1 486,6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2 125,1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2 808,9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132,2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190,3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10074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218,6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458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8421720"/>
              </p:ext>
            </p:extLst>
          </p:nvPr>
        </p:nvGraphicFramePr>
        <p:xfrm>
          <a:off x="228601" y="1524000"/>
          <a:ext cx="8610600" cy="501248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733800"/>
                <a:gridCol w="1676400"/>
                <a:gridCol w="1743636"/>
                <a:gridCol w="1456764"/>
              </a:tblGrid>
              <a:tr h="526848"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трансферта</a:t>
                      </a:r>
                      <a:endParaRPr lang="ru-RU" sz="12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 план на 2019 год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2019 год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на 01.01.2020 г.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35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из бюджета УР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599 199,3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929 839,2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912 036,3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149 718,0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199 523,8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199 523,8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94 050,5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80 451,5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Субвенции, всего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449 481,3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542 718,4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538 729,5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выполнение передаваемых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полномочий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422 872,1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515 672,4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511 983,4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271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из бюджета Удмуртской Республики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93 546,5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93 331,5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928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из бюджетов поселений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12 793,8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15 147,6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15 074,6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9664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 в бюджеты муниципальных районов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бюджетов муниципальных районов от возврата бюджетными учреждениями остатков субсидий прошлых лет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1 285,0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5384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субвенций иных МБТ прошлых лет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-4 378,3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866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611 993,1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946 486,8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925 517,6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9144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 в бюджет муниципального образования «Малопругинский район» в 2019 году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</a:t>
            </a:r>
            <a:r>
              <a:rPr lang="ru-RU" sz="1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0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46409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Безвозмездные поступления в бюджет района в 2019 году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94042697"/>
              </p:ext>
            </p:extLst>
          </p:nvPr>
        </p:nvGraphicFramePr>
        <p:xfrm>
          <a:off x="373633" y="1600200"/>
          <a:ext cx="6574631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948264" y="1988840"/>
            <a:ext cx="2088232" cy="2990374"/>
          </a:xfrm>
          <a:prstGeom prst="roundRect">
            <a:avLst/>
          </a:prstGeom>
          <a:solidFill>
            <a:srgbClr val="31B6FD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Объем безвозмездных поступлений от других бюджетов бюджетной системы Российской Федерации в 2019 году составил         927 110,9</a:t>
            </a:r>
            <a:endParaRPr lang="ru-RU" dirty="0"/>
          </a:p>
          <a:p>
            <a:pPr algn="ctr"/>
            <a:r>
              <a:rPr lang="ru-RU" dirty="0" smtClean="0"/>
              <a:t> тыс. рублей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885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8665598"/>
              </p:ext>
            </p:extLst>
          </p:nvPr>
        </p:nvGraphicFramePr>
        <p:xfrm>
          <a:off x="304800" y="1447800"/>
          <a:ext cx="8610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889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 бюджета муниципального образования «Малопургинский район» в 2019 году</a:t>
            </a:r>
            <a:endParaRPr lang="ru-RU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34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1733087"/>
              </p:ext>
            </p:extLst>
          </p:nvPr>
        </p:nvGraphicFramePr>
        <p:xfrm>
          <a:off x="228600" y="1295749"/>
          <a:ext cx="8686800" cy="543998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66800"/>
                <a:gridCol w="4876800"/>
                <a:gridCol w="1447800"/>
                <a:gridCol w="1295400"/>
              </a:tblGrid>
              <a:tr h="685451">
                <a:tc gridSpan="2"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Расходы, всего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28 726,5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34 127,6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вопросы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1 960,5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3 657,0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правоохранительная деятельность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12,7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экономика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737,2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776,8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453,4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970,0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6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20 298,4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23 768,0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2 622,8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2 317,5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1 092,9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1 232,6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772,8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258,5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73,6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23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поселений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586,6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969,2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14528"/>
            <a:ext cx="8229600" cy="728472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</a:rPr>
              <a:t>РАСХОДЫ БЮДЖЕТА МУНИЦИПАЛЬНОГО ОБРАЗОВАНИЯ</a:t>
            </a:r>
            <a:br>
              <a:rPr lang="ru-RU" sz="2000" b="1" i="1" dirty="0" smtClean="0">
                <a:solidFill>
                  <a:schemeClr val="tx1"/>
                </a:solidFill>
              </a:rPr>
            </a:br>
            <a:r>
              <a:rPr lang="ru-RU" sz="2000" b="1" i="1" dirty="0" smtClean="0">
                <a:solidFill>
                  <a:schemeClr val="tx1"/>
                </a:solidFill>
              </a:rPr>
              <a:t>«МАЛОПУРГИНСКИЙ РАЙОН»</a:t>
            </a:r>
            <a:br>
              <a:rPr lang="ru-RU" sz="2000" b="1" i="1" dirty="0" smtClean="0">
                <a:solidFill>
                  <a:schemeClr val="tx1"/>
                </a:solidFill>
              </a:rPr>
            </a:br>
            <a:r>
              <a:rPr lang="ru-RU" sz="2000" b="1" i="1" dirty="0" smtClean="0">
                <a:solidFill>
                  <a:schemeClr val="tx1"/>
                </a:solidFill>
              </a:rPr>
              <a:t>В РАСЧЕТЕ НА ДУШУ НАСЕЛЕНИЯ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43" y="6248400"/>
            <a:ext cx="82587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43" y="5267838"/>
            <a:ext cx="74275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20" y="4953000"/>
            <a:ext cx="762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21" y="4611278"/>
            <a:ext cx="762000" cy="26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79" y="4211228"/>
            <a:ext cx="770642" cy="28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22" y="3886200"/>
            <a:ext cx="772996" cy="24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79" y="3505200"/>
            <a:ext cx="755864" cy="28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79" y="3048000"/>
            <a:ext cx="771721" cy="42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79" y="2667001"/>
            <a:ext cx="755864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49" y="2311923"/>
            <a:ext cx="755864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 descr="C:\Program Files (x86)\Microsoft Office\MEDIA\CAGCAT10\j0285750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85" y="5562599"/>
            <a:ext cx="910392" cy="31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C:\Program Files (x86)\Microsoft Office\MEDIA\CAGCAT10\j0205462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43" y="5862159"/>
            <a:ext cx="814877" cy="38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C:\Program Files (x86)\Microsoft Office\MEDIA\CAGCAT10\j0300840.wm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43" y="1981200"/>
            <a:ext cx="814877" cy="33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48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9903800"/>
              </p:ext>
            </p:extLst>
          </p:nvPr>
        </p:nvGraphicFramePr>
        <p:xfrm>
          <a:off x="228600" y="2037972"/>
          <a:ext cx="8610600" cy="4591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28472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социальной направленности бюджета муниципального образования «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Малопургинский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на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3596788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Образование 86,2%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966193"/>
            <a:ext cx="2589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Культура 8,4%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5941191"/>
            <a:ext cx="3238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Социальная </a:t>
            </a:r>
          </a:p>
          <a:p>
            <a:pPr algn="ctr"/>
            <a:r>
              <a:rPr lang="ru-RU" sz="2000" b="1" dirty="0" smtClean="0"/>
              <a:t>политика  4,5 %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34100" y="342900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/>
              <a:t>Физическая культура и спорт 0,9 %</a:t>
            </a:r>
          </a:p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1447800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/>
              <a:t>Расходы бюджета </a:t>
            </a:r>
            <a:endParaRPr lang="ru-RU" sz="2000" b="1" u="sng" dirty="0" smtClean="0"/>
          </a:p>
          <a:p>
            <a:pPr algn="ctr"/>
            <a:r>
              <a:rPr lang="ru-RU" sz="2000" b="1" u="sng" dirty="0" smtClean="0"/>
              <a:t>ВСЕГО</a:t>
            </a:r>
            <a:endParaRPr lang="ru-RU" sz="2000" b="1" u="sng" dirty="0"/>
          </a:p>
          <a:p>
            <a:pPr algn="ctr"/>
            <a:r>
              <a:rPr lang="ru-RU" sz="2000" b="1" u="sng" dirty="0" smtClean="0"/>
              <a:t>1 138 839,4 тыс</a:t>
            </a:r>
            <a:r>
              <a:rPr lang="ru-RU" sz="2000" b="1" u="sng" dirty="0"/>
              <a:t>. рублей</a:t>
            </a:r>
          </a:p>
          <a:p>
            <a:endParaRPr lang="ru-RU" sz="2000" dirty="0"/>
          </a:p>
        </p:txBody>
      </p:sp>
      <p:sp>
        <p:nvSpPr>
          <p:cNvPr id="12" name="Стрелка вправо 11"/>
          <p:cNvSpPr/>
          <p:nvPr/>
        </p:nvSpPr>
        <p:spPr>
          <a:xfrm rot="20772032">
            <a:off x="6006997" y="3112395"/>
            <a:ext cx="673815" cy="295024"/>
          </a:xfrm>
          <a:prstGeom prst="rightArrow">
            <a:avLst/>
          </a:prstGeom>
          <a:gradFill flip="none" rotWithShape="1">
            <a:gsLst>
              <a:gs pos="0">
                <a:schemeClr val="accent1"/>
              </a:gs>
              <a:gs pos="52000">
                <a:schemeClr val="accent1">
                  <a:tint val="44500"/>
                  <a:satMod val="160000"/>
                </a:schemeClr>
              </a:gs>
              <a:gs pos="100000">
                <a:srgbClr val="FF0000"/>
              </a:gs>
            </a:gsLst>
            <a:lin ang="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8193448">
            <a:off x="6191590" y="4498179"/>
            <a:ext cx="276492" cy="838200"/>
          </a:xfrm>
          <a:prstGeom prst="downArrow">
            <a:avLst/>
          </a:prstGeom>
          <a:gradFill>
            <a:gsLst>
              <a:gs pos="0">
                <a:srgbClr val="FF0000"/>
              </a:gs>
              <a:gs pos="59000">
                <a:schemeClr val="accent1"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6619392">
            <a:off x="2722580" y="2862764"/>
            <a:ext cx="304800" cy="757322"/>
          </a:xfrm>
          <a:prstGeom prst="downArrow">
            <a:avLst/>
          </a:prstGeom>
          <a:gradFill>
            <a:gsLst>
              <a:gs pos="0">
                <a:srgbClr val="FF0000"/>
              </a:gs>
              <a:gs pos="60000">
                <a:schemeClr val="accent1"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3783559">
            <a:off x="2771962" y="4524284"/>
            <a:ext cx="284180" cy="743882"/>
          </a:xfrm>
          <a:prstGeom prst="downArrow">
            <a:avLst/>
          </a:prstGeom>
          <a:gradFill>
            <a:gsLst>
              <a:gs pos="0">
                <a:srgbClr val="FF0000"/>
              </a:gs>
              <a:gs pos="60000">
                <a:schemeClr val="accent1"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44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0428343"/>
              </p:ext>
            </p:extLst>
          </p:nvPr>
        </p:nvGraphicFramePr>
        <p:xfrm>
          <a:off x="228601" y="1752600"/>
          <a:ext cx="8686799" cy="4989101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685799"/>
                <a:gridCol w="3781697"/>
                <a:gridCol w="1247503"/>
                <a:gridCol w="1432995"/>
                <a:gridCol w="1538805"/>
              </a:tblGrid>
              <a:tr h="445974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12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2019 год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2019 год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на 01.01.2020 г.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6710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827 604,2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1 194 600,2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1 138 839,4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8339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Обшегосударственные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вопросы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97 985,0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123 409,5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122 035,2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4597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0102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должностного лица субъекта Российской Федерации и муниципального образования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1 956,9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2 061,4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2 049,5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60855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0103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1 402,7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1 380,3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1 371,5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622686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0104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39 754,0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43 216,9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42 274,0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1952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0105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Судебная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система</a:t>
                      </a:r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9,4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9,4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961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0106</a:t>
                      </a:r>
                    </a:p>
                    <a:p>
                      <a:pPr>
                        <a:lnSpc>
                          <a:spcPct val="70000"/>
                        </a:lnSpc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6 684,4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6 996,2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6 900,7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8339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0111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 резервного фонда расходуются с подраздела 1003 «Социальное обеспечение населения»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8339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0113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общегосударственные вопросы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47 924,0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69 745,4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69 430,1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8339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0200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1 910,8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1 910,8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1 910,8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8339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0203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Мобилизационная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вневойсковая оборона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1 910,8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1 910,8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1 910,8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799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«Малопургинский район» по разделам и подразделам 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2019 году, тыс. руб.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«Малопургинский район» по разделам и подразделам 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2019 году, тыс. руб. (продолжение)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757350553"/>
              </p:ext>
            </p:extLst>
          </p:nvPr>
        </p:nvGraphicFramePr>
        <p:xfrm>
          <a:off x="228600" y="1676400"/>
          <a:ext cx="8686799" cy="449060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965200"/>
                <a:gridCol w="3606799"/>
                <a:gridCol w="1371600"/>
                <a:gridCol w="1371600"/>
                <a:gridCol w="1371600"/>
              </a:tblGrid>
              <a:tr h="31824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12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2019 год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2019 год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на 01.01.2020 г.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правоохранительная деятельность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700,0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462,4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425,0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0309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 природного и техногенного характера,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гражданская оборона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450,0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349,4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312,0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0314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безопасности и правоохранительной деятельности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113,0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113,0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экономика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17 060,0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27 636,0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25 923,1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0405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 и рыболовство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0409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16 100,0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24 169,3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23 700,0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0412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960,0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3 464,7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2 221,1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3 463,9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33 455,2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33 270,6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0501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630,0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2 694,8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2 565,2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0502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Коммунальное хозяйство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1 590,0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29 143,5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29 139,4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0503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578,4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258,4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258,4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0505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665,5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1 358,6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1 307,6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861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«Малопургинский район» по разделам и подразделам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 2019 году, тыс. руб.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(продолжение)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2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679754561"/>
              </p:ext>
            </p:extLst>
          </p:nvPr>
        </p:nvGraphicFramePr>
        <p:xfrm>
          <a:off x="228597" y="1600200"/>
          <a:ext cx="8686803" cy="491732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965201"/>
                <a:gridCol w="3606799"/>
                <a:gridCol w="1371601"/>
                <a:gridCol w="1371601"/>
                <a:gridCol w="1371601"/>
              </a:tblGrid>
              <a:tr h="31824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12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2019 год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2019 год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на 01.01.2020 г.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0700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557 266,9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837 698,3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793 136,6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0701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103 112,2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235 194,3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207 193,0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08386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0702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403 423,3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535 023,8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519 829,5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0703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45 056,2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55 350,3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54 375,7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0705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Профессиональная подготовка, переподготовка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повышение квалификации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324,9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252,3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0707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 и оздоровление детей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1 578,7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6 500,6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6 276,5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0709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области образования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4 096,5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5 304,3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5 209,6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78 724,3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78 171,7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77 336,1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0801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77 753,3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76 791,4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76 501,5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0804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971,0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1 380,3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834,5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36 323,9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43 845,1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41 132,2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1 090,0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1 130,9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1 130,9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13 115,6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6 310,3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6 310,3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22 118,3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36 403,8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33 690,9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119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3450857"/>
              </p:ext>
            </p:extLst>
          </p:nvPr>
        </p:nvGraphicFramePr>
        <p:xfrm>
          <a:off x="228600" y="1524000"/>
          <a:ext cx="8686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286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Основные направления бюджетной политики на 2019 год и на плановый период 2020 и 2021 годов</a:t>
            </a:r>
            <a:r>
              <a:rPr lang="ru-RU" sz="2400" b="1" dirty="0" smtClean="0">
                <a:latin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(установлены Постановлением Администрации муниципального образования «Малопургинский район» от 24 октября 2018 года № 1273)</a:t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5105400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повышения оплаты труда работников в сфере образования, культуры в соответствии с указами Президента Российской </a:t>
            </a:r>
            <a:r>
              <a:rPr lang="ru-RU" b="1" dirty="0" smtClean="0"/>
              <a:t>Федерации и </a:t>
            </a:r>
            <a:r>
              <a:rPr lang="ru-RU" b="1" dirty="0"/>
              <a:t>сохранения в 2019 - 2021 годах достигнутых в 2018 году </a:t>
            </a:r>
            <a:r>
              <a:rPr lang="ru-RU" b="1" dirty="0" smtClean="0"/>
              <a:t>результатов;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ежегодного изменения объемов целевых межбюджетных трансфертов, предоставляемых из республиканского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25808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«Малопургинский район» по разделам и подразделам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2019 году, тыс. руб.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(продолжение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solidFill>
                <a:srgbClr val="0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502203567"/>
              </p:ext>
            </p:extLst>
          </p:nvPr>
        </p:nvGraphicFramePr>
        <p:xfrm>
          <a:off x="228600" y="1676400"/>
          <a:ext cx="8686802" cy="4318513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965201"/>
                <a:gridCol w="3606798"/>
                <a:gridCol w="1371601"/>
                <a:gridCol w="1371601"/>
                <a:gridCol w="1371601"/>
              </a:tblGrid>
              <a:tr h="46002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2019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2019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на 01.01.2020г.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2232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3 586,0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12 937,4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8 625,3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2232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1101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</a:t>
                      </a:r>
                      <a:r>
                        <a:rPr lang="ru-RU" sz="1200" b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культура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9 644,5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5 401,8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2232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1102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Массовый спорт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3 586,0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3 293,0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3 223,5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2232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244,6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244,6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244,0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80222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1204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средств массовой информации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244,6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244,6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244,0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3770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1300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449,9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2 486,5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2 457,7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07238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1301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внутреннего и муниципального долга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449,9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2 486,5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2 457,7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1987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1400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поселений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29 888,9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32 342,7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32 342,7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98432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1401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29 888,9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29 888,9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29 888,9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5968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1402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дотации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2 453,8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2 453,8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369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1306145"/>
              </p:ext>
            </p:extLst>
          </p:nvPr>
        </p:nvGraphicFramePr>
        <p:xfrm>
          <a:off x="228600" y="1752600"/>
          <a:ext cx="8686798" cy="487505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296537"/>
                <a:gridCol w="5704763"/>
                <a:gridCol w="1685498"/>
              </a:tblGrid>
              <a:tr h="33745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lang="ru-RU" sz="1400" b="1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400" b="1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5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5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Обшегосударственные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вопросы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10,7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429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5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правоохранительная деятельность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0,06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5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04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экономика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5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5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69,6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5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6,8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5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5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5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0,04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5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5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поселений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252728"/>
          </a:xfrm>
          <a:solidFill>
            <a:srgbClr val="CCFFCC">
              <a:alpha val="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муниципального образования «Малопургинский район» по разделам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2019 году в % к общему объему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042787"/>
              </p:ext>
            </p:extLst>
          </p:nvPr>
        </p:nvGraphicFramePr>
        <p:xfrm>
          <a:off x="304800" y="2674938"/>
          <a:ext cx="8534400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00" y="413512"/>
            <a:ext cx="8229600" cy="1252728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образование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 2019 год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300" y="2014825"/>
            <a:ext cx="7924800" cy="40011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Расходы на образование всего 793 136,6 тыс. рублей, в том числе:</a:t>
            </a:r>
          </a:p>
        </p:txBody>
      </p:sp>
    </p:spTree>
    <p:extLst>
      <p:ext uri="{BB962C8B-B14F-4D97-AF65-F5344CB8AC3E}">
        <p14:creationId xmlns:p14="http://schemas.microsoft.com/office/powerpoint/2010/main" val="41887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4598738"/>
              </p:ext>
            </p:extLst>
          </p:nvPr>
        </p:nvGraphicFramePr>
        <p:xfrm>
          <a:off x="381000" y="2674938"/>
          <a:ext cx="8382000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381000"/>
            <a:ext cx="8229600" cy="1252728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в области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культуры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 2019 году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4900" y="2057400"/>
            <a:ext cx="7162800" cy="40011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Расходы на культуру  77 336,1 тыс. рублей, в том числе 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80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9730691"/>
              </p:ext>
            </p:extLst>
          </p:nvPr>
        </p:nvGraphicFramePr>
        <p:xfrm>
          <a:off x="457200" y="1803975"/>
          <a:ext cx="8229600" cy="4326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 в 2019 году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403758"/>
            <a:ext cx="7467600" cy="338554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общегосударственных расходов в 2019 году 122 035,2 тыс. рублей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68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2648670"/>
              </p:ext>
            </p:extLst>
          </p:nvPr>
        </p:nvGraphicFramePr>
        <p:xfrm>
          <a:off x="457200" y="1600200"/>
          <a:ext cx="8229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в области социальной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политики в 2019 году</a:t>
            </a:r>
            <a:r>
              <a:rPr lang="ru-RU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399064"/>
            <a:ext cx="8077200" cy="36933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Расходы на социальную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политику 41 132,2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тыс. рублей, в том числе: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07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Источники финансирования дефицита бюджета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муниципального образования «Малопургинский район»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70353394"/>
              </p:ext>
            </p:extLst>
          </p:nvPr>
        </p:nvGraphicFramePr>
        <p:xfrm>
          <a:off x="3347864" y="1628801"/>
          <a:ext cx="5328592" cy="3600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389384" y="2801382"/>
            <a:ext cx="4104456" cy="1562472"/>
          </a:xfrm>
          <a:prstGeom prst="roundRect">
            <a:avLst/>
          </a:prstGeom>
          <a:solidFill>
            <a:srgbClr val="B3D8EF"/>
          </a:solidFill>
          <a:ln>
            <a:prstDash val="soli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7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внутреннего финансирования дефицита бюджета </a:t>
            </a:r>
          </a:p>
          <a:p>
            <a:pPr algn="ctr"/>
            <a:r>
              <a:rPr lang="ru-RU" sz="2000" dirty="0">
                <a:solidFill>
                  <a:srgbClr val="007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solidFill>
                  <a:srgbClr val="007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 «–» 7 028,8 тыс. руб</a:t>
            </a:r>
            <a:r>
              <a:rPr lang="ru-RU" sz="2000" dirty="0" smtClean="0">
                <a:solidFill>
                  <a:srgbClr val="007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7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72200" y="5445223"/>
            <a:ext cx="2762790" cy="1260377"/>
          </a:xfrm>
          <a:prstGeom prst="rect">
            <a:avLst/>
          </a:prstGeom>
          <a:solidFill>
            <a:srgbClr val="FFFF00">
              <a:alpha val="63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муниципального долга по состоянию на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01.01.2020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составил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63 487,7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000" y="5659912"/>
            <a:ext cx="3073400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муниципального долга по состоянию на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01.01.2019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составил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48 117,7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3276600" y="5200410"/>
            <a:ext cx="2895600" cy="16068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Погашение бюджетных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кредитов</a:t>
            </a:r>
            <a:r>
              <a:rPr lang="ru-RU" sz="1200" dirty="0" smtClean="0"/>
              <a:t>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48 117,7 тыс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Привлечение коммерческих кредитов -63 487,7 тыс. руб.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19832423">
            <a:off x="4518111" y="2539072"/>
            <a:ext cx="459160" cy="228600"/>
          </a:xfrm>
          <a:prstGeom prst="rightArrow">
            <a:avLst>
              <a:gd name="adj1" fmla="val 50000"/>
              <a:gd name="adj2" fmla="val 7424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4576683" y="3284456"/>
            <a:ext cx="507702" cy="24954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84385" y="3962400"/>
            <a:ext cx="3373815" cy="1143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Получение кредитов от кредитных организаций  63 487,7 тыс. руб.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 rot="18167545">
            <a:off x="4677429" y="4059054"/>
            <a:ext cx="253851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59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2072606"/>
              </p:ext>
            </p:extLst>
          </p:nvPr>
        </p:nvGraphicFramePr>
        <p:xfrm>
          <a:off x="838200" y="1752600"/>
          <a:ext cx="7924800" cy="42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9906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Динамика муниципального долга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тыс. рублей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86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1396469"/>
              </p:ext>
            </p:extLst>
          </p:nvPr>
        </p:nvGraphicFramePr>
        <p:xfrm>
          <a:off x="228600" y="1219200"/>
          <a:ext cx="8686799" cy="534924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501341"/>
                <a:gridCol w="3237807"/>
                <a:gridCol w="947651"/>
              </a:tblGrid>
              <a:tr h="43320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Количество,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чел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.; семьи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721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Выплата</a:t>
                      </a:r>
                      <a:r>
                        <a:rPr lang="ru-RU" sz="1400" b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денежных средств на содержание усыновленных (удочеренных) детей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240,0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312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Компенсация части родительской платы за содержание ребенка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детских садах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первого ребенка (20%) –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319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второго ребенка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(50%) 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-467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третьего и посл. детей (70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%)-234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4 012,4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13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мер социальной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поддержки, проживающим и работающим в сельской местности (льготы педагогическим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работникам на оплату коммунальных услуг)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1 272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19 687,9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13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Доплата к пенсии муниципальных служащих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1 130,9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88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многодетных семей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Питание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1 110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Проезд-397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9 484,1</a:t>
                      </a:r>
                    </a:p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1 265,4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13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Выплата пособия на содержание опекаемых детей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10 629,4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312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поддержка детей-сирот и детей, оставшихся без попечения родителей, переданных в приёмные семьи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 (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ребенка)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5 872,3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312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Выплата единовременного пособия при всех формах устройства детей, лишенных родительского попечения, в семью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849,9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91440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</a:rPr>
              <a:t>Сведения о мерах социальной поддержки отдельных целевых групп населения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33800" y="1828800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16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8642418"/>
              </p:ext>
            </p:extLst>
          </p:nvPr>
        </p:nvGraphicFramePr>
        <p:xfrm>
          <a:off x="228600" y="1349283"/>
          <a:ext cx="8686800" cy="2232117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501341"/>
                <a:gridCol w="3237808"/>
                <a:gridCol w="947651"/>
              </a:tblGrid>
              <a:tr h="54330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Количество,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чел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.; семьи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12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материальной помощи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973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безвозмездных субсидий многодетным семьям, признанным нуждающимися  в улучшении жилищных условий, на строительство, реконструкцию, капитальный ремонт и приобретение жилых помещений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1 031,0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493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жильем молодых семей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6 195,1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91440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</a:rPr>
              <a:t>Сведения о мерах социальной поддержки отдельных целевых групп населения (продолжение)</a:t>
            </a:r>
            <a:endParaRPr lang="ru-RU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19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8956129"/>
              </p:ext>
            </p:extLst>
          </p:nvPr>
        </p:nvGraphicFramePr>
        <p:xfrm>
          <a:off x="228600" y="1295400"/>
          <a:ext cx="86868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5707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Основные направления бюджетной политики на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2019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2020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2021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годов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(продолжение)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841242"/>
            <a:ext cx="8610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b="1" dirty="0"/>
              <a:t>развития муниципальных программ муниципального образования «</a:t>
            </a:r>
            <a:r>
              <a:rPr lang="ru-RU" b="1" dirty="0" err="1"/>
              <a:t>Малопургинский</a:t>
            </a:r>
            <a:r>
              <a:rPr lang="ru-RU" b="1" dirty="0"/>
              <a:t> район» с учетом интеграции, предусмотренных Указом Президента Российской Федерации от 7 мая 2018 года № 204 «О национальных целях и стратегических задачах развития Российской Федерации на период до 2024 года» национальных проектов (программ</a:t>
            </a:r>
            <a:r>
              <a:rPr lang="ru-RU" b="1" dirty="0" smtClean="0"/>
              <a:t>);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/>
              <a:t>оптимизации деятельности органов местного самоуправления муниципального образования «</a:t>
            </a:r>
            <a:r>
              <a:rPr lang="ru-RU" b="1" dirty="0" err="1"/>
              <a:t>Малопургинский</a:t>
            </a:r>
            <a:r>
              <a:rPr lang="ru-RU" b="1" dirty="0"/>
              <a:t> район» и муниципальных учреждений муниципального образования «</a:t>
            </a:r>
            <a:r>
              <a:rPr lang="ru-RU" b="1" dirty="0" err="1"/>
              <a:t>Малопургинский</a:t>
            </a:r>
            <a:r>
              <a:rPr lang="ru-RU" b="1" dirty="0"/>
              <a:t> район» путем повышения эффективности использования финансовых, кадровых и информационно-коммуникационных ресурсов</a:t>
            </a:r>
            <a:r>
              <a:rPr lang="ru-RU" b="1" dirty="0" smtClean="0"/>
              <a:t>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/>
              <a:t>формирования муниципальных заданий муниципальными учреждениям муниципального образования «</a:t>
            </a:r>
            <a:r>
              <a:rPr lang="ru-RU" b="1" dirty="0" err="1"/>
              <a:t>Малопургинский</a:t>
            </a:r>
            <a:r>
              <a:rPr lang="ru-RU" b="1" dirty="0"/>
              <a:t> район» в соответствии с общероссийскими и региональными перечнями услуг и работ, не включенных в общероссийские базовые (отраслевые) перечни;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/>
              <a:t>обеспечения открытости бюджетного процесса в муниципальном образовании «</a:t>
            </a:r>
            <a:r>
              <a:rPr lang="ru-RU" b="1" dirty="0" err="1"/>
              <a:t>Малопургинский</a:t>
            </a:r>
            <a:r>
              <a:rPr lang="ru-RU" b="1" dirty="0"/>
              <a:t> район» и вовлечения в него граждан;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/>
              <a:t>дальнейшего развития контрактной системы в сфере закупок товаров, работ, услуг для обеспечения муниципальных нужд муниципального образования «</a:t>
            </a:r>
            <a:r>
              <a:rPr lang="ru-RU" b="1" dirty="0" err="1"/>
              <a:t>Малопургинский</a:t>
            </a:r>
            <a:r>
              <a:rPr lang="ru-RU" b="1" dirty="0"/>
              <a:t> район</a:t>
            </a:r>
            <a:r>
              <a:rPr lang="ru-RU" b="1" dirty="0" smtClean="0"/>
              <a:t>» посредством централизации закупок и увеличения доли конкурентных процедур.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2873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7607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в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ациональных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проектах РФ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46" y="1219200"/>
            <a:ext cx="8724754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31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700991"/>
              </p:ext>
            </p:extLst>
          </p:nvPr>
        </p:nvGraphicFramePr>
        <p:xfrm>
          <a:off x="457200" y="2057400"/>
          <a:ext cx="8534400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муниципальных 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58520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3592485"/>
              </p:ext>
            </p:extLst>
          </p:nvPr>
        </p:nvGraphicFramePr>
        <p:xfrm>
          <a:off x="228601" y="1736486"/>
          <a:ext cx="8686798" cy="4969114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884766"/>
                <a:gridCol w="5710766"/>
                <a:gridCol w="2091266"/>
              </a:tblGrid>
              <a:tr h="650240"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0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20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на </a:t>
                      </a: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01.01.2020 </a:t>
                      </a: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20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49501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r>
                        <a:rPr lang="ru-RU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расходов на реализацию программ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b="1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081 801,7</a:t>
                      </a:r>
                      <a:endParaRPr lang="ru-RU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5961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образования и воспитание в муниципальном образовании «Малопургинский район» на 2015-2020 годы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721 317,7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91923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здоровья и формирование здорового образа жизни</a:t>
                      </a:r>
                      <a:r>
                        <a:rPr lang="ru-RU" sz="16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населения муниципального образования «Малопургинский район» на 2015-2020 годы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7 992,1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1365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 в муниципальном образовании «Малопургинский район» на 2015-2020 годы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73 177,9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5961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населения муниципального образования «Малопургинский район» на 2015-2020 годы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38 722,3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5961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условий для устойчивого экономического развития на 2015-2020 годы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68942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безопасности на территории муниципального образования «Малопургинский район» на </a:t>
                      </a:r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2015-2024 </a:t>
                      </a:r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627,0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7588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</a:t>
                      </a:r>
                      <a:r>
                        <a:rPr lang="ru-RU" sz="16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хозяйство на 2015-2020 годы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45 895,1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1550987"/>
          </a:xfrm>
          <a:solidFill>
            <a:srgbClr val="DBFDEB">
              <a:alpha val="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муниципального образования 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«Малопургинский  район» за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реализацию муниципальных программ (1)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b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тыс.руб.</a:t>
            </a:r>
            <a:endParaRPr lang="ru-RU" sz="1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6802949"/>
              </p:ext>
            </p:extLst>
          </p:nvPr>
        </p:nvGraphicFramePr>
        <p:xfrm>
          <a:off x="228601" y="1677441"/>
          <a:ext cx="8686798" cy="5124268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884766"/>
                <a:gridCol w="5710766"/>
                <a:gridCol w="2091266"/>
              </a:tblGrid>
              <a:tr h="627410"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8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8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на </a:t>
                      </a:r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01.01.2020 </a:t>
                      </a:r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8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6453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5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Энергосбережение и повышение энергетической эффективности муниципального образования «Малопургинский район» на 2015-2020 годы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2 225,5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585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</a:t>
                      </a:r>
                      <a:r>
                        <a:rPr lang="ru-RU" sz="15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управление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190 696,2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717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Благоустройство и охрана окружающей среды муниципального образования</a:t>
                      </a:r>
                      <a:r>
                        <a:rPr lang="ru-RU" sz="15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«Малопургинский район» на 2015-2020 годы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258,4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717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Профилактика правонарушений и безнадзорности в муниципальном образовании "</a:t>
                      </a:r>
                      <a:r>
                        <a:rPr lang="ru-RU" sz="1500" b="1" i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Малопургинский</a:t>
                      </a:r>
                      <a:r>
                        <a:rPr lang="ru-RU" sz="15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район" на 2015-2024 годы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823,5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780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Противодействие</a:t>
                      </a:r>
                      <a:r>
                        <a:rPr lang="ru-RU" sz="15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коррупции в муниципальном образовании «Малопургинский район» на 2016-2020 годы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8439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Комплексные меры противодействия злоупотреблению</a:t>
                      </a:r>
                      <a:r>
                        <a:rPr lang="ru-RU" sz="15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наркотиками и их незаконному обороту в муниципальном образовании «Малопургинский район» на 2016-2020 годы»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717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Профилактика природно-очаговых инфекций в муниципальном образовании «Малопургинский район» на 2016-2020 годы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49,0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50987"/>
          </a:xfrm>
          <a:solidFill>
            <a:srgbClr val="DBFDEB">
              <a:alpha val="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муниципального образования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Малопургинский  район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за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реализацию муниципальных программ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(2)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64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3511675"/>
              </p:ext>
            </p:extLst>
          </p:nvPr>
        </p:nvGraphicFramePr>
        <p:xfrm>
          <a:off x="228600" y="1193800"/>
          <a:ext cx="86868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2847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Основные направления бюджетной политики на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2019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2020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2021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годов(продолжение)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02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3297089"/>
              </p:ext>
            </p:extLst>
          </p:nvPr>
        </p:nvGraphicFramePr>
        <p:xfrm>
          <a:off x="228600" y="1600200"/>
          <a:ext cx="8610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2954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налоговой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на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и на плановый период 2020 и 2021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(установлены Постановлением Администрации муниципального образования «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Малопургинский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от 24 октября 2018 года № 1273)</a:t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96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1156538"/>
              </p:ext>
            </p:extLst>
          </p:nvPr>
        </p:nvGraphicFramePr>
        <p:xfrm>
          <a:off x="228600" y="1193800"/>
          <a:ext cx="86868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2847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Основные направления бюджетной политики на 2018 год и на плановый период 2019 и 2020 годов(продолжение)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13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7" descr="\\Worksnew\Документы отделов УФ\Аналитический отдел\Общие документы отдела\ГРАФИКИ СЛАЙДЫ\Презентация_2013\Для граждан\Картинки\БюджетВЕСЫ.jpg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200"/>
                    </a14:imgEffect>
                    <a14:imgEffect>
                      <a14:saturation sat="1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704856" cy="5184576"/>
          </a:xfrm>
          <a:prstGeom prst="rect">
            <a:avLst/>
          </a:prstGeom>
          <a:solidFill>
            <a:srgbClr val="000000">
              <a:alpha val="0"/>
            </a:srgbClr>
          </a:solidFill>
          <a:ln w="28575">
            <a:noFill/>
            <a:miter lim="800000"/>
            <a:headEnd/>
            <a:tailEnd/>
          </a:ln>
          <a:extLst/>
        </p:spPr>
      </p:pic>
      <p:sp>
        <p:nvSpPr>
          <p:cNvPr id="2" name="Прямоугольник 1"/>
          <p:cNvSpPr/>
          <p:nvPr/>
        </p:nvSpPr>
        <p:spPr>
          <a:xfrm>
            <a:off x="1331640" y="692696"/>
            <a:ext cx="662473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914400"/>
            <a:ext cx="8064896" cy="215456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</a:rPr>
              <a:t>Бюджет муниципального образования</a:t>
            </a:r>
          </a:p>
          <a:p>
            <a:pPr algn="ctr"/>
            <a:r>
              <a:rPr lang="ru-RU" sz="2400" b="1" dirty="0" smtClean="0">
                <a:solidFill>
                  <a:srgbClr val="000000"/>
                </a:solidFill>
              </a:rPr>
              <a:t>«Малопургинский район»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утвержден решением Совета депутатов муниципального образования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«</a:t>
            </a:r>
            <a:r>
              <a:rPr lang="ru-RU" b="1" dirty="0" err="1">
                <a:solidFill>
                  <a:schemeClr val="tx1"/>
                </a:solidFill>
              </a:rPr>
              <a:t>Малопургинский</a:t>
            </a:r>
            <a:r>
              <a:rPr lang="ru-RU" b="1" dirty="0">
                <a:solidFill>
                  <a:schemeClr val="tx1"/>
                </a:solidFill>
              </a:rPr>
              <a:t> район» от </a:t>
            </a:r>
            <a:r>
              <a:rPr lang="ru-RU" b="1" dirty="0" smtClean="0">
                <a:solidFill>
                  <a:schemeClr val="tx1"/>
                </a:solidFill>
              </a:rPr>
              <a:t>13 </a:t>
            </a:r>
            <a:r>
              <a:rPr lang="ru-RU" b="1" dirty="0">
                <a:solidFill>
                  <a:schemeClr val="tx1"/>
                </a:solidFill>
              </a:rPr>
              <a:t>декабря </a:t>
            </a:r>
            <a:r>
              <a:rPr lang="ru-RU" b="1" dirty="0" smtClean="0">
                <a:solidFill>
                  <a:schemeClr val="tx1"/>
                </a:solidFill>
              </a:rPr>
              <a:t>2018  </a:t>
            </a:r>
            <a:r>
              <a:rPr lang="ru-RU" b="1" dirty="0">
                <a:solidFill>
                  <a:schemeClr val="tx1"/>
                </a:solidFill>
              </a:rPr>
              <a:t>года № </a:t>
            </a:r>
            <a:r>
              <a:rPr lang="ru-RU" b="1" dirty="0" smtClean="0">
                <a:solidFill>
                  <a:schemeClr val="tx1"/>
                </a:solidFill>
              </a:rPr>
              <a:t>20-5-182 </a:t>
            </a:r>
            <a:r>
              <a:rPr lang="ru-RU" b="1" dirty="0">
                <a:solidFill>
                  <a:schemeClr val="tx1"/>
                </a:solidFill>
              </a:rPr>
              <a:t>«О бюджете муниципального образования «</a:t>
            </a:r>
            <a:r>
              <a:rPr lang="ru-RU" b="1" dirty="0" err="1">
                <a:solidFill>
                  <a:schemeClr val="tx1"/>
                </a:solidFill>
              </a:rPr>
              <a:t>Малопургинский</a:t>
            </a:r>
            <a:r>
              <a:rPr lang="ru-RU" b="1" dirty="0">
                <a:solidFill>
                  <a:schemeClr val="tx1"/>
                </a:solidFill>
              </a:rPr>
              <a:t> район»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на </a:t>
            </a:r>
            <a:r>
              <a:rPr lang="ru-RU" b="1" dirty="0" smtClean="0">
                <a:solidFill>
                  <a:schemeClr val="tx1"/>
                </a:solidFill>
              </a:rPr>
              <a:t>2019 </a:t>
            </a:r>
            <a:r>
              <a:rPr lang="ru-RU" b="1" dirty="0">
                <a:solidFill>
                  <a:schemeClr val="tx1"/>
                </a:solidFill>
              </a:rPr>
              <a:t>год и на плановый период </a:t>
            </a:r>
            <a:r>
              <a:rPr lang="ru-RU" b="1" dirty="0" smtClean="0">
                <a:solidFill>
                  <a:schemeClr val="tx1"/>
                </a:solidFill>
              </a:rPr>
              <a:t>2020 </a:t>
            </a:r>
            <a:r>
              <a:rPr lang="ru-RU" b="1" dirty="0">
                <a:solidFill>
                  <a:schemeClr val="tx1"/>
                </a:solidFill>
              </a:rPr>
              <a:t>и </a:t>
            </a:r>
            <a:r>
              <a:rPr lang="ru-RU" b="1" dirty="0" smtClean="0">
                <a:solidFill>
                  <a:schemeClr val="tx1"/>
                </a:solidFill>
              </a:rPr>
              <a:t>2021 </a:t>
            </a:r>
            <a:r>
              <a:rPr lang="ru-RU" b="1" dirty="0">
                <a:solidFill>
                  <a:schemeClr val="tx1"/>
                </a:solidFill>
              </a:rPr>
              <a:t>годов»</a:t>
            </a:r>
          </a:p>
          <a:p>
            <a:pPr algn="ctr"/>
            <a:endParaRPr lang="ru-RU" sz="1600" b="1" dirty="0" smtClean="0">
              <a:solidFill>
                <a:srgbClr val="000000"/>
              </a:solidFill>
            </a:endParaRPr>
          </a:p>
          <a:p>
            <a:pPr algn="ctr"/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5800" y="2971800"/>
            <a:ext cx="7774632" cy="3276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</a:rPr>
              <a:t>Публичные слушания по проекту бюджета муниципального образования «</a:t>
            </a:r>
            <a:r>
              <a:rPr lang="ru-RU" sz="1800" b="1" dirty="0" err="1">
                <a:solidFill>
                  <a:schemeClr val="tx1"/>
                </a:solidFill>
              </a:rPr>
              <a:t>Малопургинский</a:t>
            </a:r>
            <a:r>
              <a:rPr lang="ru-RU" sz="1800" b="1" dirty="0">
                <a:solidFill>
                  <a:schemeClr val="tx1"/>
                </a:solidFill>
              </a:rPr>
              <a:t> район» на </a:t>
            </a:r>
            <a:r>
              <a:rPr lang="ru-RU" sz="1800" b="1" dirty="0" smtClean="0">
                <a:solidFill>
                  <a:schemeClr val="tx1"/>
                </a:solidFill>
              </a:rPr>
              <a:t>2019 </a:t>
            </a:r>
            <a:r>
              <a:rPr lang="ru-RU" sz="1800" b="1" dirty="0">
                <a:solidFill>
                  <a:schemeClr val="tx1"/>
                </a:solidFill>
              </a:rPr>
              <a:t>год и на плановый период </a:t>
            </a:r>
            <a:r>
              <a:rPr lang="ru-RU" sz="1800" b="1" dirty="0" smtClean="0">
                <a:solidFill>
                  <a:schemeClr val="tx1"/>
                </a:solidFill>
              </a:rPr>
              <a:t>2020 </a:t>
            </a:r>
            <a:r>
              <a:rPr lang="ru-RU" sz="1800" b="1" dirty="0">
                <a:solidFill>
                  <a:schemeClr val="tx1"/>
                </a:solidFill>
              </a:rPr>
              <a:t>и </a:t>
            </a:r>
            <a:r>
              <a:rPr lang="ru-RU" sz="1800" b="1" dirty="0" smtClean="0">
                <a:solidFill>
                  <a:schemeClr val="tx1"/>
                </a:solidFill>
              </a:rPr>
              <a:t>2021 </a:t>
            </a:r>
            <a:r>
              <a:rPr lang="ru-RU" sz="1800" b="1" dirty="0">
                <a:solidFill>
                  <a:schemeClr val="tx1"/>
                </a:solidFill>
              </a:rPr>
              <a:t>год проведены </a:t>
            </a:r>
          </a:p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3 </a:t>
            </a:r>
            <a:r>
              <a:rPr lang="ru-RU" sz="1800" b="1" dirty="0">
                <a:solidFill>
                  <a:schemeClr val="tx1"/>
                </a:solidFill>
              </a:rPr>
              <a:t>декабря </a:t>
            </a:r>
            <a:r>
              <a:rPr lang="ru-RU" sz="1800" b="1" dirty="0" smtClean="0">
                <a:solidFill>
                  <a:schemeClr val="tx1"/>
                </a:solidFill>
              </a:rPr>
              <a:t>2018 </a:t>
            </a:r>
            <a:r>
              <a:rPr lang="ru-RU" sz="1800" b="1" dirty="0">
                <a:solidFill>
                  <a:schemeClr val="tx1"/>
                </a:solidFill>
              </a:rPr>
              <a:t>года</a:t>
            </a:r>
            <a:r>
              <a:rPr lang="ru-RU" sz="1800" b="1" dirty="0" smtClean="0">
                <a:solidFill>
                  <a:schemeClr val="tx1"/>
                </a:solidFill>
              </a:rPr>
              <a:t>.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32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6506495"/>
              </p:ext>
            </p:extLst>
          </p:nvPr>
        </p:nvGraphicFramePr>
        <p:xfrm>
          <a:off x="228600" y="1557754"/>
          <a:ext cx="8686800" cy="4817646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524706"/>
                <a:gridCol w="2523294"/>
                <a:gridCol w="1676400"/>
                <a:gridCol w="1371600"/>
                <a:gridCol w="1295400"/>
                <a:gridCol w="1295400"/>
              </a:tblGrid>
              <a:tr h="1033046"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6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Первоначально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утвержденный план на 2019 год</a:t>
                      </a:r>
                      <a:endParaRPr lang="ru-RU" sz="16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2019 год </a:t>
                      </a:r>
                      <a:endParaRPr lang="ru-RU" sz="16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на 01.01.2020 г.</a:t>
                      </a:r>
                      <a:endParaRPr lang="ru-RU" sz="16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 к уточнен-ному плану</a:t>
                      </a:r>
                      <a:endParaRPr lang="ru-RU" sz="16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Общий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объем доходов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821 381,1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1 160 997,6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1 145 868,2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98,7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209 388,0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214 510,8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220 350,6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102,7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75364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611 993,1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946 486,8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925 517,6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97,8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827 604,2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1 194 600,1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1 138 839,4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95,3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 (-)/</a:t>
                      </a:r>
                    </a:p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ПРОФИЦИТ (+)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-6 223,1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-33 602,5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7 028,8</a:t>
                      </a:r>
                    </a:p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582" y="227013"/>
            <a:ext cx="8229600" cy="1017587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характеристики бюджета муниципального образования «</a:t>
            </a:r>
            <a:r>
              <a:rPr lang="ru-RU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Малопургинский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на 2019 год.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62800" y="12192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Тыс. рублей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6588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1139825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муниципального образования «Малопургинский район» в 2019 году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211655955"/>
              </p:ext>
            </p:extLst>
          </p:nvPr>
        </p:nvGraphicFramePr>
        <p:xfrm>
          <a:off x="381000" y="1524000"/>
          <a:ext cx="8153400" cy="439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281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14511</TotalTime>
  <Words>3276</Words>
  <Application>Microsoft Office PowerPoint</Application>
  <PresentationFormat>Экран (4:3)</PresentationFormat>
  <Paragraphs>774</Paragraphs>
  <Slides>33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Волна</vt:lpstr>
      <vt:lpstr>Муниципальное образование «Малопургинский район»</vt:lpstr>
      <vt:lpstr>Основные направления бюджетной политики на 2019 год и на плановый период 2020 и 2021 годов (установлены Постановлением Администрации муниципального образования «Малопургинский район» от 24 октября 2018 года № 1273) </vt:lpstr>
      <vt:lpstr>Основные направления бюджетной политики на 2019 год и на плановый период 2020 и 2021 годов(продолжение)</vt:lpstr>
      <vt:lpstr>Основные направления бюджетной политики на 2019 год и на плановый период 2020 и 2021 годов(продолжение)</vt:lpstr>
      <vt:lpstr>Основные направления налоговой политики на 2019 год и на плановый период 2020 и 2021 годов (установлены Постановлением Администрации муниципального образования «Малопургинский район» от 24 октября 2018 года № 1273) </vt:lpstr>
      <vt:lpstr>Основные направления бюджетной политики на 2018 год и на плановый период 2019 и 2020 годов(продолжение)</vt:lpstr>
      <vt:lpstr>Презентация PowerPoint</vt:lpstr>
      <vt:lpstr> Основные характеристики бюджета муниципального образования «Малопургинский район» на 2019 год.  </vt:lpstr>
      <vt:lpstr>Структура доходов бюджета муниципального образования «Малопургинский район» в 2019 году</vt:lpstr>
      <vt:lpstr>Структура налоговых и неналоговых доходов  бюджета муниципального образования  «Малопургинский район» в 2019 году</vt:lpstr>
      <vt:lpstr>Основные источники формирования налоговых и  неналоговых доходов бюджета муниципального образования «Малопургинский район» в 2019 году </vt:lpstr>
      <vt:lpstr>Безвозмездные поступления  в бюджет муниципального образования «Малопругинский район» в 2019 году                                                                                                                                            тыс.руб. </vt:lpstr>
      <vt:lpstr>Безвозмездные поступления в бюджет района в 2019 году</vt:lpstr>
      <vt:lpstr>Структура расходов  бюджета муниципального образования «Малопургинский район» в 2019 году</vt:lpstr>
      <vt:lpstr>РАСХОДЫ БЮДЖЕТА МУНИЦИПАЛЬНОГО ОБРАЗОВАНИЯ «МАЛОПУРГИНСКИЙ РАЙОН» В РАСЧЕТЕ НА ДУШУ НАСЕЛЕНИЯ</vt:lpstr>
      <vt:lpstr>Расходы социальной направленности бюджета муниципального образования «Малопургинский район» на 2019 год</vt:lpstr>
      <vt:lpstr>Расходы бюджета муниципального образования «Малопургинский район» по разделам и подразделам  в 2019 году, тыс. руб.                                                                                             </vt:lpstr>
      <vt:lpstr>Расходы бюджета муниципального образования «Малопургинский район» по разделам и подразделам  в 2019 году, тыс. руб. (продолжение) </vt:lpstr>
      <vt:lpstr>Расходы бюджета муниципального образования «Малопургинский район» по разделам и подразделам  в  2019 году, тыс. руб. (продолжение) </vt:lpstr>
      <vt:lpstr>Расходы бюджета муниципального образования «Малопургинский район» по разделам и подразделам  в 2019 году, тыс. руб. (продолжение)</vt:lpstr>
      <vt:lpstr>Структура расходов бюджета муниципального образования «Малопургинский район» по разделам в 2019 году в % к общему объему</vt:lpstr>
      <vt:lpstr>Расходы на образование за 2019 год</vt:lpstr>
      <vt:lpstr>Основные направления расходов в области  культуры  в  2019 году </vt:lpstr>
      <vt:lpstr>Общегосударственные вопросы в 2019 году </vt:lpstr>
      <vt:lpstr>Основные направления расходов в области социальной политики в 2019 году </vt:lpstr>
      <vt:lpstr>Источники финансирования дефицита бюджета муниципального образования «Малопургинский район»</vt:lpstr>
      <vt:lpstr>Динамика муниципального долга  тыс. рублей</vt:lpstr>
      <vt:lpstr>Сведения о мерах социальной поддержки отдельных целевых групп населения</vt:lpstr>
      <vt:lpstr>Сведения о мерах социальной поддержки отдельных целевых групп населения (продолжение)</vt:lpstr>
      <vt:lpstr>Участие в национальных проектах РФ</vt:lpstr>
      <vt:lpstr>Расходы на реализацию муниципальных программ</vt:lpstr>
      <vt:lpstr>Расходы муниципального образования  «Малопургинский  район» за 2019 год  на реализацию муниципальных программ (1)                                                                                                                                                                   тыс.руб.</vt:lpstr>
      <vt:lpstr>Расходы муниципального образования  «Малопургинский  район» за 2019 год  на реализацию муниципальных программ (2)                                                                                                                      тыс.руб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Кабалина</cp:lastModifiedBy>
  <cp:revision>868</cp:revision>
  <cp:lastPrinted>2019-01-30T09:12:42Z</cp:lastPrinted>
  <dcterms:created xsi:type="dcterms:W3CDTF">1601-01-01T00:00:00Z</dcterms:created>
  <dcterms:modified xsi:type="dcterms:W3CDTF">2020-03-23T09:40:29Z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