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7"/>
  </p:notesMasterIdLst>
  <p:sldIdLst>
    <p:sldId id="256" r:id="rId2"/>
    <p:sldId id="345" r:id="rId3"/>
    <p:sldId id="337" r:id="rId4"/>
    <p:sldId id="338" r:id="rId5"/>
    <p:sldId id="347" r:id="rId6"/>
    <p:sldId id="340" r:id="rId7"/>
    <p:sldId id="305" r:id="rId8"/>
    <p:sldId id="271" r:id="rId9"/>
    <p:sldId id="272" r:id="rId10"/>
    <p:sldId id="325" r:id="rId11"/>
    <p:sldId id="273" r:id="rId12"/>
    <p:sldId id="341" r:id="rId13"/>
    <p:sldId id="288" r:id="rId14"/>
    <p:sldId id="317" r:id="rId15"/>
    <p:sldId id="299" r:id="rId16"/>
    <p:sldId id="344" r:id="rId17"/>
    <p:sldId id="330" r:id="rId18"/>
    <p:sldId id="277" r:id="rId19"/>
    <p:sldId id="306" r:id="rId20"/>
    <p:sldId id="307" r:id="rId21"/>
    <p:sldId id="308" r:id="rId22"/>
    <p:sldId id="278" r:id="rId23"/>
    <p:sldId id="319" r:id="rId24"/>
    <p:sldId id="301" r:id="rId25"/>
    <p:sldId id="302" r:id="rId26"/>
    <p:sldId id="318" r:id="rId27"/>
    <p:sldId id="303" r:id="rId28"/>
    <p:sldId id="320" r:id="rId29"/>
    <p:sldId id="321" r:id="rId30"/>
    <p:sldId id="342" r:id="rId31"/>
    <p:sldId id="343" r:id="rId32"/>
    <p:sldId id="346" r:id="rId33"/>
    <p:sldId id="314" r:id="rId34"/>
    <p:sldId id="285" r:id="rId35"/>
    <p:sldId id="286" r:id="rId3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273AF"/>
    <a:srgbClr val="009E47"/>
    <a:srgbClr val="007033"/>
    <a:srgbClr val="31B6FD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228" autoAdjust="0"/>
  </p:normalViewPr>
  <p:slideViewPr>
    <p:cSldViewPr>
      <p:cViewPr>
        <p:scale>
          <a:sx n="100" d="100"/>
          <a:sy n="100" d="100"/>
        </p:scale>
        <p:origin x="-708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230953.7</c:v>
                </c:pt>
                <c:pt idx="1">
                  <c:v>18211</c:v>
                </c:pt>
                <c:pt idx="2">
                  <c:v>936254.9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186599.5</c:v>
                </c:pt>
                <c:pt idx="1">
                  <c:v>34960.1</c:v>
                </c:pt>
                <c:pt idx="2">
                  <c:v>6467.1</c:v>
                </c:pt>
                <c:pt idx="3">
                  <c:v>2801.1</c:v>
                </c:pt>
                <c:pt idx="4">
                  <c:v>128.80000000000001</c:v>
                </c:pt>
                <c:pt idx="5">
                  <c:v>8770.7999999999993</c:v>
                </c:pt>
                <c:pt idx="6">
                  <c:v>248.6</c:v>
                </c:pt>
                <c:pt idx="7">
                  <c:v>70.8</c:v>
                </c:pt>
                <c:pt idx="8">
                  <c:v>7574.6</c:v>
                </c:pt>
                <c:pt idx="9">
                  <c:v>1546.6</c:v>
                </c:pt>
                <c:pt idx="10">
                  <c:v>-0.4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2485875706214688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3580346849166"/>
          <c:y val="2.1730959173200757E-2"/>
          <c:w val="0.77972774784730858"/>
          <c:h val="0.530701598530036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0469017459774048E-2"/>
                  <c:y val="-3.020292239589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11559968047472E-2"/>
                  <c:y val="-6.194676225173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64030583133628E-3"/>
                  <c:y val="2.357699690523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675369526177644E-2"/>
                  <c:y val="-4.0000760774468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755744347746009E-2"/>
                  <c:y val="-6.2460725018068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27160493827161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97398151318042E-2"/>
                  <c:y val="4.035883574254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854630013353485E-2"/>
                  <c:y val="-2.600308113659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288598793571855E-2"/>
                  <c:y val="4.124215451329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85669781931463E-2"/>
                  <c:y val="-2.522775052557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07512547773623E-2"/>
                  <c:y val="-3.1400966183574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  <c:pt idx="9">
                  <c:v>2021 год (исполнение)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57329.8</c:v>
                </c:pt>
                <c:pt idx="1">
                  <c:v>68272</c:v>
                </c:pt>
                <c:pt idx="2">
                  <c:v>147574</c:v>
                </c:pt>
                <c:pt idx="3">
                  <c:v>170074.2</c:v>
                </c:pt>
                <c:pt idx="4">
                  <c:v>178234</c:v>
                </c:pt>
                <c:pt idx="5">
                  <c:v>178106</c:v>
                </c:pt>
                <c:pt idx="6">
                  <c:v>192291.4</c:v>
                </c:pt>
                <c:pt idx="7" formatCode="0.00">
                  <c:v>201872.1</c:v>
                </c:pt>
                <c:pt idx="8">
                  <c:v>201454</c:v>
                </c:pt>
                <c:pt idx="9">
                  <c:v>230953.7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555555555555516E-2"/>
                  <c:y val="-4.204625087596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00867282893985E-2"/>
                  <c:y val="-3.98742507932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5432098765468E-2"/>
                  <c:y val="-3.924316748423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38888888888902E-2"/>
                  <c:y val="-4.484933426769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08641975308678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79012345679056E-2"/>
                  <c:y val="-5.6061667834618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707303034489107E-2"/>
                  <c:y val="-3.566491688538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46851620182992E-2"/>
                  <c:y val="-3.924316748423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56435050881797E-2"/>
                  <c:y val="-3.40246871314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1424229865896E-3"/>
                  <c:y val="-3.3637072539845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711101901735975E-3"/>
                  <c:y val="-2.4154589371980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  <c:pt idx="9">
                  <c:v>2021 год (исполнение)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9860.2000000000007</c:v>
                </c:pt>
                <c:pt idx="1">
                  <c:v>11276</c:v>
                </c:pt>
                <c:pt idx="2">
                  <c:v>13247</c:v>
                </c:pt>
                <c:pt idx="3">
                  <c:v>9975.2000000000007</c:v>
                </c:pt>
                <c:pt idx="4">
                  <c:v>13595.2</c:v>
                </c:pt>
                <c:pt idx="5">
                  <c:v>10262</c:v>
                </c:pt>
                <c:pt idx="6">
                  <c:v>9292.7999999999993</c:v>
                </c:pt>
                <c:pt idx="7">
                  <c:v>18478.5</c:v>
                </c:pt>
                <c:pt idx="8">
                  <c:v>17440.2</c:v>
                </c:pt>
                <c:pt idx="9">
                  <c:v>18211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07872"/>
        <c:axId val="201009408"/>
      </c:lineChart>
      <c:catAx>
        <c:axId val="20100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009408"/>
        <c:crosses val="autoZero"/>
        <c:auto val="1"/>
        <c:lblAlgn val="ctr"/>
        <c:lblOffset val="100"/>
        <c:noMultiLvlLbl val="0"/>
      </c:catAx>
      <c:valAx>
        <c:axId val="20100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00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6876640420018"/>
          <c:y val="0.84223143095200004"/>
          <c:w val="0.32337197433654191"/>
          <c:h val="0.10040026706542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1873472442788044"/>
                  <c:y val="-0.1254293525809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164554786420713"/>
                  <c:y val="-0.15816994750656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188737284267361E-2"/>
                  <c:y val="7.46062992125984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196252.3</c:v>
                </c:pt>
                <c:pt idx="1">
                  <c:v>119633.2</c:v>
                </c:pt>
                <c:pt idx="2">
                  <c:v>535764.69999999995</c:v>
                </c:pt>
                <c:pt idx="3">
                  <c:v>85626.6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861959.70000000007</c:v>
                </c:pt>
                <c:pt idx="1">
                  <c:v>27072.1</c:v>
                </c:pt>
                <c:pt idx="2">
                  <c:v>125165.3</c:v>
                </c:pt>
                <c:pt idx="3">
                  <c:v>347.5</c:v>
                </c:pt>
                <c:pt idx="4">
                  <c:v>102374.39999999999</c:v>
                </c:pt>
                <c:pt idx="5">
                  <c:v>71474</c:v>
                </c:pt>
                <c:pt idx="6">
                  <c:v>532.6</c:v>
                </c:pt>
                <c:pt idx="7">
                  <c:v>4168.7</c:v>
                </c:pt>
                <c:pt idx="8">
                  <c:v>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72562969102544"/>
          <c:y val="2.5831668429506013E-2"/>
          <c:w val="0.33550490399226413"/>
          <c:h val="0.50919141029418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CC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-6.2409761853162847E-2"/>
                  <c:y val="-3.699770803297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24441681631901E-3"/>
                  <c:y val="2.4875235665964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967352765114891E-3"/>
                  <c:y val="2.487562189054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 и ЖКХ</c:v>
                </c:pt>
                <c:pt idx="2">
                  <c:v>Образование</c:v>
                </c:pt>
                <c:pt idx="3">
                  <c:v>Культура и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Межбюджетные трансферты поселениям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125165.3</c:v>
                </c:pt>
                <c:pt idx="1">
                  <c:v>173848.4</c:v>
                </c:pt>
                <c:pt idx="2">
                  <c:v>729621.8</c:v>
                </c:pt>
                <c:pt idx="3">
                  <c:v>85894.8</c:v>
                </c:pt>
                <c:pt idx="4">
                  <c:v>42229.599999999999</c:v>
                </c:pt>
                <c:pt idx="5">
                  <c:v>4213.5</c:v>
                </c:pt>
                <c:pt idx="6">
                  <c:v>532.6</c:v>
                </c:pt>
                <c:pt idx="7">
                  <c:v>4168.7</c:v>
                </c:pt>
                <c:pt idx="8">
                  <c:v>27072.1</c:v>
                </c:pt>
                <c:pt idx="9">
                  <c:v>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01071232"/>
        <c:axId val="201069696"/>
      </c:barChart>
      <c:valAx>
        <c:axId val="20106969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201071232"/>
        <c:crosses val="autoZero"/>
        <c:crossBetween val="between"/>
      </c:valAx>
      <c:catAx>
        <c:axId val="201071232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010696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35897435897436E-2"/>
                  <c:y val="-5.615071382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30769230769232E-2"/>
                  <c:y val="-4.728481163913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  <c:pt idx="4">
                  <c:v>63487.7</c:v>
                </c:pt>
                <c:pt idx="5" formatCode="#,##0.00">
                  <c:v>61887.7</c:v>
                </c:pt>
                <c:pt idx="6">
                  <c:v>70587.7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245376"/>
        <c:axId val="194246912"/>
        <c:axId val="0"/>
      </c:bar3DChart>
      <c:catAx>
        <c:axId val="19424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4246912"/>
        <c:crosses val="autoZero"/>
        <c:auto val="1"/>
        <c:lblAlgn val="ctr"/>
        <c:lblOffset val="100"/>
        <c:noMultiLvlLbl val="0"/>
      </c:catAx>
      <c:valAx>
        <c:axId val="19424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245376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</a:t>
            </a:r>
            <a:r>
              <a:rPr lang="ru-RU" sz="2160" b="1" i="0" u="none" strike="noStrike" baseline="0" dirty="0" smtClean="0">
                <a:effectLst/>
              </a:rPr>
              <a:t>1 193 338,7</a:t>
            </a:r>
            <a:r>
              <a:rPr lang="ru-RU" sz="2160" b="1" i="0" u="none" strike="noStrike" baseline="0" dirty="0" smtClean="0"/>
              <a:t> </a:t>
            </a:r>
            <a:r>
              <a:rPr lang="ru-RU" dirty="0" smtClean="0"/>
              <a:t>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(1 155 333,4 тыс.руб)</c:v>
                </c:pt>
                <c:pt idx="1">
                  <c:v>Непрограммные направления деятельности (38 005,3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1155333.3999999999</c:v>
                </c:pt>
                <c:pt idx="1">
                  <c:v>38005.300000000003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7D50D-E1F9-41BA-B957-EEEADC79E823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AB67A-0C47-4DEC-98B2-43640F702720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5A5B3D0-2990-4187-943C-D3D196F38E4B}" type="parTrans" cxnId="{68790955-1F56-433A-9E02-74979411D141}">
      <dgm:prSet/>
      <dgm:spPr/>
      <dgm:t>
        <a:bodyPr/>
        <a:lstStyle/>
        <a:p>
          <a:endParaRPr lang="ru-RU"/>
        </a:p>
      </dgm:t>
    </dgm:pt>
    <dgm:pt modelId="{6A06E8CF-4266-4609-8B8A-9C0C1CAE99B5}" type="sibTrans" cxnId="{68790955-1F56-433A-9E02-74979411D141}">
      <dgm:prSet/>
      <dgm:spPr/>
      <dgm:t>
        <a:bodyPr/>
        <a:lstStyle/>
        <a:p>
          <a:endParaRPr lang="ru-RU"/>
        </a:p>
      </dgm:t>
    </dgm:pt>
    <dgm:pt modelId="{314756F8-A469-413A-981D-6B3506591C51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CC8AB1CD-437C-4171-B32C-70648E75485B}" type="parTrans" cxnId="{3B9F2FB7-F2C7-47B6-9DF5-CAE679B99C3F}">
      <dgm:prSet/>
      <dgm:spPr/>
      <dgm:t>
        <a:bodyPr/>
        <a:lstStyle/>
        <a:p>
          <a:endParaRPr lang="ru-RU"/>
        </a:p>
      </dgm:t>
    </dgm:pt>
    <dgm:pt modelId="{B42B5A86-6763-4091-B4AC-D7EC388B38BB}" type="sibTrans" cxnId="{3B9F2FB7-F2C7-47B6-9DF5-CAE679B99C3F}">
      <dgm:prSet/>
      <dgm:spPr/>
      <dgm:t>
        <a:bodyPr/>
        <a:lstStyle/>
        <a:p>
          <a:endParaRPr lang="ru-RU"/>
        </a:p>
      </dgm:t>
    </dgm:pt>
    <dgm:pt modelId="{CBC38DEF-7EAB-416E-A39A-C6C38E9ADAF7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 sz="1000"/>
        </a:p>
      </dgm:t>
    </dgm:pt>
    <dgm:pt modelId="{4002D1CC-D3BB-4DA5-9547-BBC40FB954BB}" type="parTrans" cxnId="{E91DC4AC-F356-4292-A8F1-037D0F3C4400}">
      <dgm:prSet/>
      <dgm:spPr/>
      <dgm:t>
        <a:bodyPr/>
        <a:lstStyle/>
        <a:p>
          <a:endParaRPr lang="ru-RU"/>
        </a:p>
      </dgm:t>
    </dgm:pt>
    <dgm:pt modelId="{BAF9CF51-BCA8-4B7A-84D9-59E53DA4912A}" type="sibTrans" cxnId="{E91DC4AC-F356-4292-A8F1-037D0F3C4400}">
      <dgm:prSet/>
      <dgm:spPr/>
      <dgm:t>
        <a:bodyPr/>
        <a:lstStyle/>
        <a:p>
          <a:endParaRPr lang="ru-RU"/>
        </a:p>
      </dgm:t>
    </dgm:pt>
    <dgm:pt modelId="{49DCBAE3-CFCC-4915-A28E-042737349623}">
      <dgm:prSet/>
      <dgm:spPr/>
      <dgm:t>
        <a:bodyPr/>
        <a:lstStyle/>
        <a:p>
          <a:endParaRPr lang="ru-RU"/>
        </a:p>
      </dgm:t>
    </dgm:pt>
    <dgm:pt modelId="{7901B516-4646-45C7-9E5B-0445C772FD70}" type="parTrans" cxnId="{83C0BE01-39B2-42E3-A8EE-A2959D075FE6}">
      <dgm:prSet/>
      <dgm:spPr/>
      <dgm:t>
        <a:bodyPr/>
        <a:lstStyle/>
        <a:p>
          <a:endParaRPr lang="ru-RU"/>
        </a:p>
      </dgm:t>
    </dgm:pt>
    <dgm:pt modelId="{B80A5128-5857-4213-AB55-548064721A25}" type="sibTrans" cxnId="{83C0BE01-39B2-42E3-A8EE-A2959D075FE6}">
      <dgm:prSet/>
      <dgm:spPr/>
      <dgm:t>
        <a:bodyPr/>
        <a:lstStyle/>
        <a:p>
          <a:endParaRPr lang="ru-RU"/>
        </a:p>
      </dgm:t>
    </dgm:pt>
    <dgm:pt modelId="{677E4EFE-B967-4E74-BDA3-6DDC06A63BCC}">
      <dgm:prSet/>
      <dgm:spPr/>
      <dgm:t>
        <a:bodyPr/>
        <a:lstStyle/>
        <a:p>
          <a:endParaRPr lang="ru-RU"/>
        </a:p>
      </dgm:t>
    </dgm:pt>
    <dgm:pt modelId="{D59D14DE-DE7D-4FDA-8ED7-8AB3717BD9C6}" type="parTrans" cxnId="{99D81CF0-7FA1-4979-9B8C-0E61EDA5970D}">
      <dgm:prSet/>
      <dgm:spPr/>
      <dgm:t>
        <a:bodyPr/>
        <a:lstStyle/>
        <a:p>
          <a:endParaRPr lang="ru-RU"/>
        </a:p>
      </dgm:t>
    </dgm:pt>
    <dgm:pt modelId="{D8D89C47-B84E-4995-A337-F440B5D11429}" type="sibTrans" cxnId="{99D81CF0-7FA1-4979-9B8C-0E61EDA5970D}">
      <dgm:prSet/>
      <dgm:spPr/>
      <dgm:t>
        <a:bodyPr/>
        <a:lstStyle/>
        <a:p>
          <a:endParaRPr lang="ru-RU"/>
        </a:p>
      </dgm:t>
    </dgm:pt>
    <dgm:pt modelId="{EA5C5EB6-7270-4F6F-A863-FF9B319C3A98}">
      <dgm:prSet/>
      <dgm:spPr/>
      <dgm:t>
        <a:bodyPr/>
        <a:lstStyle/>
        <a:p>
          <a:endParaRPr lang="ru-RU"/>
        </a:p>
      </dgm:t>
    </dgm:pt>
    <dgm:pt modelId="{9A4710DD-4CFB-48A7-B715-0E630AF350B1}" type="parTrans" cxnId="{4727B86F-2188-4F0D-8DB1-72D11B3EE79B}">
      <dgm:prSet/>
      <dgm:spPr/>
      <dgm:t>
        <a:bodyPr/>
        <a:lstStyle/>
        <a:p>
          <a:endParaRPr lang="ru-RU"/>
        </a:p>
      </dgm:t>
    </dgm:pt>
    <dgm:pt modelId="{CAC27624-0439-4C4A-B236-34FE70806909}" type="sibTrans" cxnId="{4727B86F-2188-4F0D-8DB1-72D11B3EE79B}">
      <dgm:prSet/>
      <dgm:spPr/>
      <dgm:t>
        <a:bodyPr/>
        <a:lstStyle/>
        <a:p>
          <a:endParaRPr lang="ru-RU"/>
        </a:p>
      </dgm:t>
    </dgm:pt>
    <dgm:pt modelId="{1682B91E-929E-462B-8859-3371DBF4EDD0}">
      <dgm:prSet/>
      <dgm:spPr/>
      <dgm:t>
        <a:bodyPr/>
        <a:lstStyle/>
        <a:p>
          <a:endParaRPr lang="ru-RU"/>
        </a:p>
      </dgm:t>
    </dgm:pt>
    <dgm:pt modelId="{2CC9C116-06D5-4C68-905D-8C13F63D5390}" type="parTrans" cxnId="{75DAD703-7304-45C9-896C-7D237FB83A2D}">
      <dgm:prSet/>
      <dgm:spPr/>
      <dgm:t>
        <a:bodyPr/>
        <a:lstStyle/>
        <a:p>
          <a:endParaRPr lang="ru-RU"/>
        </a:p>
      </dgm:t>
    </dgm:pt>
    <dgm:pt modelId="{FEF538D9-C753-42A4-8F3D-A199B2DFFA53}" type="sibTrans" cxnId="{75DAD703-7304-45C9-896C-7D237FB83A2D}">
      <dgm:prSet/>
      <dgm:spPr/>
      <dgm:t>
        <a:bodyPr/>
        <a:lstStyle/>
        <a:p>
          <a:endParaRPr lang="ru-RU"/>
        </a:p>
      </dgm:t>
    </dgm:pt>
    <dgm:pt modelId="{99C1167E-FD21-4BE1-8BE0-3EF297501C52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муниципального образования «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 </a:t>
          </a:r>
          <a:endParaRPr lang="ru-RU" sz="1200" i="1" dirty="0"/>
        </a:p>
      </dgm:t>
    </dgm:pt>
    <dgm:pt modelId="{4DE5BE6C-81B5-4466-8AF4-6A60321A2045}" type="parTrans" cxnId="{CF72F4C0-F3E5-49FE-A241-F97940A7F394}">
      <dgm:prSet/>
      <dgm:spPr/>
      <dgm:t>
        <a:bodyPr/>
        <a:lstStyle/>
        <a:p>
          <a:endParaRPr lang="ru-RU"/>
        </a:p>
      </dgm:t>
    </dgm:pt>
    <dgm:pt modelId="{CA10EDFE-334E-423E-865E-10BC6F99C98B}" type="sibTrans" cxnId="{CF72F4C0-F3E5-49FE-A241-F97940A7F394}">
      <dgm:prSet/>
      <dgm:spPr/>
      <dgm:t>
        <a:bodyPr/>
        <a:lstStyle/>
        <a:p>
          <a:endParaRPr lang="ru-RU"/>
        </a:p>
      </dgm:t>
    </dgm:pt>
    <dgm:pt modelId="{1CFF4CCC-6E30-46E8-A86F-687E6592DF4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повышение устойчивости бюджета муниципального образования «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район», в том числе за счет мер бюджетной консолидации</a:t>
          </a:r>
          <a:endParaRPr lang="ru-RU" sz="1200" i="1" dirty="0"/>
        </a:p>
      </dgm:t>
    </dgm:pt>
    <dgm:pt modelId="{41020A1E-10C0-4AD9-B22C-AF075340FAD4}" type="parTrans" cxnId="{C8FCB43D-E117-4501-A461-B344996DBE07}">
      <dgm:prSet/>
      <dgm:spPr/>
      <dgm:t>
        <a:bodyPr/>
        <a:lstStyle/>
        <a:p>
          <a:endParaRPr lang="ru-RU"/>
        </a:p>
      </dgm:t>
    </dgm:pt>
    <dgm:pt modelId="{E7E7B28E-AC2D-4AA7-B035-78D87D036B50}" type="sibTrans" cxnId="{C8FCB43D-E117-4501-A461-B344996DBE07}">
      <dgm:prSet/>
      <dgm:spPr/>
      <dgm:t>
        <a:bodyPr/>
        <a:lstStyle/>
        <a:p>
          <a:endParaRPr lang="ru-RU"/>
        </a:p>
      </dgm:t>
    </dgm:pt>
    <dgm:pt modelId="{0CFA2947-3E34-40FA-A0FF-AED5BC92B71C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Недопущение необоснованного роста муниципального долга и неисполнения долговых обязательств</a:t>
          </a:r>
          <a:endParaRPr lang="ru-RU" sz="1200" i="1" dirty="0"/>
        </a:p>
      </dgm:t>
    </dgm:pt>
    <dgm:pt modelId="{947B05D3-A9DC-4DDD-B91A-6922F5A6408A}" type="parTrans" cxnId="{D3B94ABF-2073-431F-8BAF-7AF86F361147}">
      <dgm:prSet/>
      <dgm:spPr/>
      <dgm:t>
        <a:bodyPr/>
        <a:lstStyle/>
        <a:p>
          <a:endParaRPr lang="ru-RU"/>
        </a:p>
      </dgm:t>
    </dgm:pt>
    <dgm:pt modelId="{7A88FC3E-1D9F-4609-A0E7-74A09BB3AC36}" type="sibTrans" cxnId="{D3B94ABF-2073-431F-8BAF-7AF86F361147}">
      <dgm:prSet/>
      <dgm:spPr/>
      <dgm:t>
        <a:bodyPr/>
        <a:lstStyle/>
        <a:p>
          <a:endParaRPr lang="ru-RU"/>
        </a:p>
      </dgm:t>
    </dgm:pt>
    <dgm:pt modelId="{8F5633C3-8D71-40A0-B4D2-1AA9DFE552D8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», а также Указа Президента Российской Федерации от 21 июля 2020 года № 474 «О национальных целях развития Российской Федерации на период до 2030 года» </a:t>
          </a:r>
          <a:endParaRPr lang="ru-RU" sz="1200" i="1" dirty="0"/>
        </a:p>
      </dgm:t>
    </dgm:pt>
    <dgm:pt modelId="{1E108F44-D5FA-4039-A154-86A419EDFF48}" type="parTrans" cxnId="{F3BC2EBC-602C-4FB2-8A23-5243AD3A9FAD}">
      <dgm:prSet/>
      <dgm:spPr/>
      <dgm:t>
        <a:bodyPr/>
        <a:lstStyle/>
        <a:p>
          <a:endParaRPr lang="ru-RU"/>
        </a:p>
      </dgm:t>
    </dgm:pt>
    <dgm:pt modelId="{C6EA1936-6B71-4840-A4A9-CECA1860B14C}" type="sibTrans" cxnId="{F3BC2EBC-602C-4FB2-8A23-5243AD3A9FAD}">
      <dgm:prSet/>
      <dgm:spPr/>
      <dgm:t>
        <a:bodyPr/>
        <a:lstStyle/>
        <a:p>
          <a:endParaRPr lang="ru-RU"/>
        </a:p>
      </dgm:t>
    </dgm:pt>
    <dgm:pt modelId="{8047B651-6D1B-4DBE-A8EA-1CBDA257A9BE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объема муниципальных заимствований, способных обеспечить решение социально-экономических задач по развитию района</a:t>
          </a:r>
          <a:endParaRPr lang="ru-RU" sz="1200" i="1" dirty="0"/>
        </a:p>
      </dgm:t>
    </dgm:pt>
    <dgm:pt modelId="{7AD9330C-3D55-46EB-BC1F-57A77271EE46}" type="parTrans" cxnId="{788CC8BA-A2A8-4D4A-925A-6C31F94F02BA}">
      <dgm:prSet/>
      <dgm:spPr/>
      <dgm:t>
        <a:bodyPr/>
        <a:lstStyle/>
        <a:p>
          <a:endParaRPr lang="ru-RU"/>
        </a:p>
      </dgm:t>
    </dgm:pt>
    <dgm:pt modelId="{AFE13F8D-D6DF-4313-8F31-0CE87F1D5C42}" type="sibTrans" cxnId="{788CC8BA-A2A8-4D4A-925A-6C31F94F02BA}">
      <dgm:prSet/>
      <dgm:spPr/>
      <dgm:t>
        <a:bodyPr/>
        <a:lstStyle/>
        <a:p>
          <a:endParaRPr lang="ru-RU"/>
        </a:p>
      </dgm:t>
    </dgm:pt>
    <dgm:pt modelId="{E8823A68-BB1B-40A8-B70D-ED1E1893EBB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12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7BA52-2440-4FDD-A681-959BEB811F81}" type="parTrans" cxnId="{390DC450-A1E6-436C-9DC0-F822FFDADE88}">
      <dgm:prSet/>
      <dgm:spPr/>
      <dgm:t>
        <a:bodyPr/>
        <a:lstStyle/>
        <a:p>
          <a:endParaRPr lang="ru-RU"/>
        </a:p>
      </dgm:t>
    </dgm:pt>
    <dgm:pt modelId="{4812756D-D3D5-49B7-81A5-BDB0F4AB38D5}" type="sibTrans" cxnId="{390DC450-A1E6-436C-9DC0-F822FFDADE88}">
      <dgm:prSet/>
      <dgm:spPr/>
      <dgm:t>
        <a:bodyPr/>
        <a:lstStyle/>
        <a:p>
          <a:endParaRPr lang="ru-RU"/>
        </a:p>
      </dgm:t>
    </dgm:pt>
    <dgm:pt modelId="{00C4DCAF-D9ED-48FB-AA78-413B4048AB35}" type="pres">
      <dgm:prSet presAssocID="{5447D50D-E1F9-41BA-B957-EEEADC79E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E067B-C5FD-4EBB-B37F-FF12426D209C}" type="pres">
      <dgm:prSet presAssocID="{53DAB67A-0C47-4DEC-98B2-43640F702720}" presName="composite" presStyleCnt="0"/>
      <dgm:spPr/>
    </dgm:pt>
    <dgm:pt modelId="{C82B6C2D-5C94-4D8D-A8C1-A2D05AB58CAD}" type="pres">
      <dgm:prSet presAssocID="{53DAB67A-0C47-4DEC-98B2-43640F70272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0D35-D395-48DF-9790-035A6B2CE923}" type="pres">
      <dgm:prSet presAssocID="{53DAB67A-0C47-4DEC-98B2-43640F70272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CAD46-10CF-45A0-ABC0-DAF97BCFA27C}" type="pres">
      <dgm:prSet presAssocID="{6A06E8CF-4266-4609-8B8A-9C0C1CAE99B5}" presName="sp" presStyleCnt="0"/>
      <dgm:spPr/>
    </dgm:pt>
    <dgm:pt modelId="{F70F3D9B-0172-4C3E-A6A9-CBD473E719AE}" type="pres">
      <dgm:prSet presAssocID="{314756F8-A469-413A-981D-6B3506591C51}" presName="composite" presStyleCnt="0"/>
      <dgm:spPr/>
    </dgm:pt>
    <dgm:pt modelId="{79832C61-0AB0-43C1-A0C2-8121EE3F9AC5}" type="pres">
      <dgm:prSet presAssocID="{314756F8-A469-413A-981D-6B3506591C5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60421-1F32-43D2-AA00-9DB5F89B4981}" type="pres">
      <dgm:prSet presAssocID="{314756F8-A469-413A-981D-6B3506591C5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CD88-E564-4A23-BF79-5E1C38D36CF1}" type="pres">
      <dgm:prSet presAssocID="{B42B5A86-6763-4091-B4AC-D7EC388B38BB}" presName="sp" presStyleCnt="0"/>
      <dgm:spPr/>
    </dgm:pt>
    <dgm:pt modelId="{C178C484-104F-4101-85AF-97EA56723D6B}" type="pres">
      <dgm:prSet presAssocID="{1682B91E-929E-462B-8859-3371DBF4EDD0}" presName="composite" presStyleCnt="0"/>
      <dgm:spPr/>
    </dgm:pt>
    <dgm:pt modelId="{224D6733-C1A4-472D-AC2F-56D6A18B61B4}" type="pres">
      <dgm:prSet presAssocID="{1682B91E-929E-462B-8859-3371DBF4EDD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3CB67-818E-4BE4-8D6B-1EA1AAF15DF3}" type="pres">
      <dgm:prSet presAssocID="{1682B91E-929E-462B-8859-3371DBF4EDD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DF268-6377-40C7-8DF9-5009F4876AF1}" type="pres">
      <dgm:prSet presAssocID="{FEF538D9-C753-42A4-8F3D-A199B2DFFA53}" presName="sp" presStyleCnt="0"/>
      <dgm:spPr/>
    </dgm:pt>
    <dgm:pt modelId="{7DB2D2C6-B279-4101-A149-238296531BFB}" type="pres">
      <dgm:prSet presAssocID="{677E4EFE-B967-4E74-BDA3-6DDC06A63BCC}" presName="composite" presStyleCnt="0"/>
      <dgm:spPr/>
    </dgm:pt>
    <dgm:pt modelId="{5B724B42-E66F-4182-89CF-A4117DEE43A1}" type="pres">
      <dgm:prSet presAssocID="{677E4EFE-B967-4E74-BDA3-6DDC06A63BC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C5DB-CFF6-496F-83C4-25B7F76B8E3D}" type="pres">
      <dgm:prSet presAssocID="{677E4EFE-B967-4E74-BDA3-6DDC06A63BCC}" presName="descendantText" presStyleLbl="alignAcc1" presStyleIdx="3" presStyleCnt="6" custScaleY="15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BE507-3F04-4D76-8AC3-C022268A0079}" type="pres">
      <dgm:prSet presAssocID="{D8D89C47-B84E-4995-A337-F440B5D11429}" presName="sp" presStyleCnt="0"/>
      <dgm:spPr/>
    </dgm:pt>
    <dgm:pt modelId="{DB37EEE2-9B28-4076-8C64-A5759D03F16A}" type="pres">
      <dgm:prSet presAssocID="{EA5C5EB6-7270-4F6F-A863-FF9B319C3A98}" presName="composite" presStyleCnt="0"/>
      <dgm:spPr/>
    </dgm:pt>
    <dgm:pt modelId="{272156AC-1EED-47E5-91FF-2B71723DE54A}" type="pres">
      <dgm:prSet presAssocID="{EA5C5EB6-7270-4F6F-A863-FF9B319C3A9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986D2-CB70-42B6-B384-35A7C078E597}" type="pres">
      <dgm:prSet presAssocID="{EA5C5EB6-7270-4F6F-A863-FF9B319C3A98}" presName="descendantText" presStyleLbl="alignAcc1" presStyleIdx="4" presStyleCnt="6" custScaleY="6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3DE57-D652-4C8B-8B39-90F23404654C}" type="pres">
      <dgm:prSet presAssocID="{CAC27624-0439-4C4A-B236-34FE70806909}" presName="sp" presStyleCnt="0"/>
      <dgm:spPr/>
    </dgm:pt>
    <dgm:pt modelId="{BE47B13D-8956-4419-A8D2-5EB4F64232C8}" type="pres">
      <dgm:prSet presAssocID="{49DCBAE3-CFCC-4915-A28E-042737349623}" presName="composite" presStyleCnt="0"/>
      <dgm:spPr/>
    </dgm:pt>
    <dgm:pt modelId="{11C35D6D-5C92-4360-9276-BC093D706417}" type="pres">
      <dgm:prSet presAssocID="{49DCBAE3-CFCC-4915-A28E-04273734962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3F29-B21D-4481-8BBA-75CF8EFB0560}" type="pres">
      <dgm:prSet presAssocID="{49DCBAE3-CFCC-4915-A28E-04273734962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84E5B-CD62-4B6E-B389-DF6B57E309DF}" type="presOf" srcId="{1CFF4CCC-6E30-46E8-A86F-687E6592DF4A}" destId="{8CE60421-1F32-43D2-AA00-9DB5F89B4981}" srcOrd="0" destOrd="0" presId="urn:microsoft.com/office/officeart/2005/8/layout/chevron2"/>
    <dgm:cxn modelId="{75DAD703-7304-45C9-896C-7D237FB83A2D}" srcId="{5447D50D-E1F9-41BA-B957-EEEADC79E823}" destId="{1682B91E-929E-462B-8859-3371DBF4EDD0}" srcOrd="2" destOrd="0" parTransId="{2CC9C116-06D5-4C68-905D-8C13F63D5390}" sibTransId="{FEF538D9-C753-42A4-8F3D-A199B2DFFA53}"/>
    <dgm:cxn modelId="{4469AF98-BBD2-4781-B1D4-B74F70945F81}" type="presOf" srcId="{99C1167E-FD21-4BE1-8BE0-3EF297501C52}" destId="{05400D35-D395-48DF-9790-035A6B2CE923}" srcOrd="0" destOrd="0" presId="urn:microsoft.com/office/officeart/2005/8/layout/chevron2"/>
    <dgm:cxn modelId="{83C0BE01-39B2-42E3-A8EE-A2959D075FE6}" srcId="{5447D50D-E1F9-41BA-B957-EEEADC79E823}" destId="{49DCBAE3-CFCC-4915-A28E-042737349623}" srcOrd="5" destOrd="0" parTransId="{7901B516-4646-45C7-9E5B-0445C772FD70}" sibTransId="{B80A5128-5857-4213-AB55-548064721A25}"/>
    <dgm:cxn modelId="{701567FA-E333-4775-B439-D0941280BF80}" type="presOf" srcId="{8047B651-6D1B-4DBE-A8EA-1CBDA257A9BE}" destId="{049986D2-CB70-42B6-B384-35A7C078E597}" srcOrd="0" destOrd="0" presId="urn:microsoft.com/office/officeart/2005/8/layout/chevron2"/>
    <dgm:cxn modelId="{63D6296E-0CE2-4802-B332-3CFA238529D5}" type="presOf" srcId="{8F5633C3-8D71-40A0-B4D2-1AA9DFE552D8}" destId="{7C10C5DB-CFF6-496F-83C4-25B7F76B8E3D}" srcOrd="0" destOrd="0" presId="urn:microsoft.com/office/officeart/2005/8/layout/chevron2"/>
    <dgm:cxn modelId="{D1132BC4-600A-4820-9534-D7ABBFF2B713}" type="presOf" srcId="{49DCBAE3-CFCC-4915-A28E-042737349623}" destId="{11C35D6D-5C92-4360-9276-BC093D706417}" srcOrd="0" destOrd="0" presId="urn:microsoft.com/office/officeart/2005/8/layout/chevron2"/>
    <dgm:cxn modelId="{E2C89312-D6D3-483F-9CE9-C90288BE7E37}" type="presOf" srcId="{677E4EFE-B967-4E74-BDA3-6DDC06A63BCC}" destId="{5B724B42-E66F-4182-89CF-A4117DEE43A1}" srcOrd="0" destOrd="0" presId="urn:microsoft.com/office/officeart/2005/8/layout/chevron2"/>
    <dgm:cxn modelId="{29B0DED4-90DB-41F4-B914-B1C47F61C781}" type="presOf" srcId="{53DAB67A-0C47-4DEC-98B2-43640F702720}" destId="{C82B6C2D-5C94-4D8D-A8C1-A2D05AB58CAD}" srcOrd="0" destOrd="0" presId="urn:microsoft.com/office/officeart/2005/8/layout/chevron2"/>
    <dgm:cxn modelId="{9BF2BB13-0DDC-452F-8C92-116BFE83C877}" type="presOf" srcId="{5447D50D-E1F9-41BA-B957-EEEADC79E823}" destId="{00C4DCAF-D9ED-48FB-AA78-413B4048AB35}" srcOrd="0" destOrd="0" presId="urn:microsoft.com/office/officeart/2005/8/layout/chevron2"/>
    <dgm:cxn modelId="{CF72F4C0-F3E5-49FE-A241-F97940A7F394}" srcId="{53DAB67A-0C47-4DEC-98B2-43640F702720}" destId="{99C1167E-FD21-4BE1-8BE0-3EF297501C52}" srcOrd="0" destOrd="0" parTransId="{4DE5BE6C-81B5-4466-8AF4-6A60321A2045}" sibTransId="{CA10EDFE-334E-423E-865E-10BC6F99C98B}"/>
    <dgm:cxn modelId="{187F367A-F29A-433D-A85F-1137A1376CD2}" type="presOf" srcId="{CBC38DEF-7EAB-416E-A39A-C6C38E9ADAF7}" destId="{A8573F29-B21D-4481-8BBA-75CF8EFB0560}" srcOrd="0" destOrd="0" presId="urn:microsoft.com/office/officeart/2005/8/layout/chevron2"/>
    <dgm:cxn modelId="{99D81CF0-7FA1-4979-9B8C-0E61EDA5970D}" srcId="{5447D50D-E1F9-41BA-B957-EEEADC79E823}" destId="{677E4EFE-B967-4E74-BDA3-6DDC06A63BCC}" srcOrd="3" destOrd="0" parTransId="{D59D14DE-DE7D-4FDA-8ED7-8AB3717BD9C6}" sibTransId="{D8D89C47-B84E-4995-A337-F440B5D11429}"/>
    <dgm:cxn modelId="{23C977A4-A8BC-4D3A-8839-97FBD1C4FC8F}" type="presOf" srcId="{E8823A68-BB1B-40A8-B70D-ED1E1893EBB7}" destId="{A8573F29-B21D-4481-8BBA-75CF8EFB0560}" srcOrd="0" destOrd="1" presId="urn:microsoft.com/office/officeart/2005/8/layout/chevron2"/>
    <dgm:cxn modelId="{81134E4B-4F8B-4BCB-82C6-2FCCF38C2D11}" type="presOf" srcId="{0CFA2947-3E34-40FA-A0FF-AED5BC92B71C}" destId="{5573CB67-818E-4BE4-8D6B-1EA1AAF15DF3}" srcOrd="0" destOrd="0" presId="urn:microsoft.com/office/officeart/2005/8/layout/chevron2"/>
    <dgm:cxn modelId="{9EE12BD5-EDEE-4BC8-ABBF-3606827BD2F1}" type="presOf" srcId="{EA5C5EB6-7270-4F6F-A863-FF9B319C3A98}" destId="{272156AC-1EED-47E5-91FF-2B71723DE54A}" srcOrd="0" destOrd="0" presId="urn:microsoft.com/office/officeart/2005/8/layout/chevron2"/>
    <dgm:cxn modelId="{4727B86F-2188-4F0D-8DB1-72D11B3EE79B}" srcId="{5447D50D-E1F9-41BA-B957-EEEADC79E823}" destId="{EA5C5EB6-7270-4F6F-A863-FF9B319C3A98}" srcOrd="4" destOrd="0" parTransId="{9A4710DD-4CFB-48A7-B715-0E630AF350B1}" sibTransId="{CAC27624-0439-4C4A-B236-34FE70806909}"/>
    <dgm:cxn modelId="{E91DC4AC-F356-4292-A8F1-037D0F3C4400}" srcId="{49DCBAE3-CFCC-4915-A28E-042737349623}" destId="{CBC38DEF-7EAB-416E-A39A-C6C38E9ADAF7}" srcOrd="0" destOrd="0" parTransId="{4002D1CC-D3BB-4DA5-9547-BBC40FB954BB}" sibTransId="{BAF9CF51-BCA8-4B7A-84D9-59E53DA4912A}"/>
    <dgm:cxn modelId="{D3B94ABF-2073-431F-8BAF-7AF86F361147}" srcId="{1682B91E-929E-462B-8859-3371DBF4EDD0}" destId="{0CFA2947-3E34-40FA-A0FF-AED5BC92B71C}" srcOrd="0" destOrd="0" parTransId="{947B05D3-A9DC-4DDD-B91A-6922F5A6408A}" sibTransId="{7A88FC3E-1D9F-4609-A0E7-74A09BB3AC36}"/>
    <dgm:cxn modelId="{788CC8BA-A2A8-4D4A-925A-6C31F94F02BA}" srcId="{EA5C5EB6-7270-4F6F-A863-FF9B319C3A98}" destId="{8047B651-6D1B-4DBE-A8EA-1CBDA257A9BE}" srcOrd="0" destOrd="0" parTransId="{7AD9330C-3D55-46EB-BC1F-57A77271EE46}" sibTransId="{AFE13F8D-D6DF-4313-8F31-0CE87F1D5C42}"/>
    <dgm:cxn modelId="{68790955-1F56-433A-9E02-74979411D141}" srcId="{5447D50D-E1F9-41BA-B957-EEEADC79E823}" destId="{53DAB67A-0C47-4DEC-98B2-43640F702720}" srcOrd="0" destOrd="0" parTransId="{75A5B3D0-2990-4187-943C-D3D196F38E4B}" sibTransId="{6A06E8CF-4266-4609-8B8A-9C0C1CAE99B5}"/>
    <dgm:cxn modelId="{F21F80A0-83BE-42D6-BA0A-6A3427D21F25}" type="presOf" srcId="{1682B91E-929E-462B-8859-3371DBF4EDD0}" destId="{224D6733-C1A4-472D-AC2F-56D6A18B61B4}" srcOrd="0" destOrd="0" presId="urn:microsoft.com/office/officeart/2005/8/layout/chevron2"/>
    <dgm:cxn modelId="{628608EB-F710-49F7-9224-C3AF91408405}" type="presOf" srcId="{314756F8-A469-413A-981D-6B3506591C51}" destId="{79832C61-0AB0-43C1-A0C2-8121EE3F9AC5}" srcOrd="0" destOrd="0" presId="urn:microsoft.com/office/officeart/2005/8/layout/chevron2"/>
    <dgm:cxn modelId="{C8FCB43D-E117-4501-A461-B344996DBE07}" srcId="{314756F8-A469-413A-981D-6B3506591C51}" destId="{1CFF4CCC-6E30-46E8-A86F-687E6592DF4A}" srcOrd="0" destOrd="0" parTransId="{41020A1E-10C0-4AD9-B22C-AF075340FAD4}" sibTransId="{E7E7B28E-AC2D-4AA7-B035-78D87D036B50}"/>
    <dgm:cxn modelId="{390DC450-A1E6-436C-9DC0-F822FFDADE88}" srcId="{49DCBAE3-CFCC-4915-A28E-042737349623}" destId="{E8823A68-BB1B-40A8-B70D-ED1E1893EBB7}" srcOrd="1" destOrd="0" parTransId="{DB57BA52-2440-4FDD-A681-959BEB811F81}" sibTransId="{4812756D-D3D5-49B7-81A5-BDB0F4AB38D5}"/>
    <dgm:cxn modelId="{F3BC2EBC-602C-4FB2-8A23-5243AD3A9FAD}" srcId="{677E4EFE-B967-4E74-BDA3-6DDC06A63BCC}" destId="{8F5633C3-8D71-40A0-B4D2-1AA9DFE552D8}" srcOrd="0" destOrd="0" parTransId="{1E108F44-D5FA-4039-A154-86A419EDFF48}" sibTransId="{C6EA1936-6B71-4840-A4A9-CECA1860B14C}"/>
    <dgm:cxn modelId="{3B9F2FB7-F2C7-47B6-9DF5-CAE679B99C3F}" srcId="{5447D50D-E1F9-41BA-B957-EEEADC79E823}" destId="{314756F8-A469-413A-981D-6B3506591C51}" srcOrd="1" destOrd="0" parTransId="{CC8AB1CD-437C-4171-B32C-70648E75485B}" sibTransId="{B42B5A86-6763-4091-B4AC-D7EC388B38BB}"/>
    <dgm:cxn modelId="{97BF9783-AD82-49AB-B613-7BC943385C4F}" type="presParOf" srcId="{00C4DCAF-D9ED-48FB-AA78-413B4048AB35}" destId="{828E067B-C5FD-4EBB-B37F-FF12426D209C}" srcOrd="0" destOrd="0" presId="urn:microsoft.com/office/officeart/2005/8/layout/chevron2"/>
    <dgm:cxn modelId="{A03DDD10-75AC-4BC3-B690-AC46C72F3638}" type="presParOf" srcId="{828E067B-C5FD-4EBB-B37F-FF12426D209C}" destId="{C82B6C2D-5C94-4D8D-A8C1-A2D05AB58CAD}" srcOrd="0" destOrd="0" presId="urn:microsoft.com/office/officeart/2005/8/layout/chevron2"/>
    <dgm:cxn modelId="{954AA330-D085-4A7F-8BBC-74A96AED4BF0}" type="presParOf" srcId="{828E067B-C5FD-4EBB-B37F-FF12426D209C}" destId="{05400D35-D395-48DF-9790-035A6B2CE923}" srcOrd="1" destOrd="0" presId="urn:microsoft.com/office/officeart/2005/8/layout/chevron2"/>
    <dgm:cxn modelId="{AFC0A6B8-FE2E-44AA-9FF8-D76028EB8428}" type="presParOf" srcId="{00C4DCAF-D9ED-48FB-AA78-413B4048AB35}" destId="{CAECAD46-10CF-45A0-ABC0-DAF97BCFA27C}" srcOrd="1" destOrd="0" presId="urn:microsoft.com/office/officeart/2005/8/layout/chevron2"/>
    <dgm:cxn modelId="{2B9A4C19-1BB5-4D24-85F1-F8DED79CC1D6}" type="presParOf" srcId="{00C4DCAF-D9ED-48FB-AA78-413B4048AB35}" destId="{F70F3D9B-0172-4C3E-A6A9-CBD473E719AE}" srcOrd="2" destOrd="0" presId="urn:microsoft.com/office/officeart/2005/8/layout/chevron2"/>
    <dgm:cxn modelId="{2DE499EC-67D8-4CA8-BF93-2FF82EA74C39}" type="presParOf" srcId="{F70F3D9B-0172-4C3E-A6A9-CBD473E719AE}" destId="{79832C61-0AB0-43C1-A0C2-8121EE3F9AC5}" srcOrd="0" destOrd="0" presId="urn:microsoft.com/office/officeart/2005/8/layout/chevron2"/>
    <dgm:cxn modelId="{0A906B10-718E-4755-BC51-F9F4E4FF7ED8}" type="presParOf" srcId="{F70F3D9B-0172-4C3E-A6A9-CBD473E719AE}" destId="{8CE60421-1F32-43D2-AA00-9DB5F89B4981}" srcOrd="1" destOrd="0" presId="urn:microsoft.com/office/officeart/2005/8/layout/chevron2"/>
    <dgm:cxn modelId="{04AC1AEC-B45D-4434-9D67-5A2951232A6F}" type="presParOf" srcId="{00C4DCAF-D9ED-48FB-AA78-413B4048AB35}" destId="{21CECD88-E564-4A23-BF79-5E1C38D36CF1}" srcOrd="3" destOrd="0" presId="urn:microsoft.com/office/officeart/2005/8/layout/chevron2"/>
    <dgm:cxn modelId="{FCE5532C-BF4E-443C-B038-21CF47BBFEE5}" type="presParOf" srcId="{00C4DCAF-D9ED-48FB-AA78-413B4048AB35}" destId="{C178C484-104F-4101-85AF-97EA56723D6B}" srcOrd="4" destOrd="0" presId="urn:microsoft.com/office/officeart/2005/8/layout/chevron2"/>
    <dgm:cxn modelId="{61F2213D-194A-4B10-AB83-080B6EC3D33B}" type="presParOf" srcId="{C178C484-104F-4101-85AF-97EA56723D6B}" destId="{224D6733-C1A4-472D-AC2F-56D6A18B61B4}" srcOrd="0" destOrd="0" presId="urn:microsoft.com/office/officeart/2005/8/layout/chevron2"/>
    <dgm:cxn modelId="{13250A16-BBB4-4D1F-B629-5D1BA258984A}" type="presParOf" srcId="{C178C484-104F-4101-85AF-97EA56723D6B}" destId="{5573CB67-818E-4BE4-8D6B-1EA1AAF15DF3}" srcOrd="1" destOrd="0" presId="urn:microsoft.com/office/officeart/2005/8/layout/chevron2"/>
    <dgm:cxn modelId="{2ABAC4E7-D9DB-4E60-B247-C2A060AD8CB2}" type="presParOf" srcId="{00C4DCAF-D9ED-48FB-AA78-413B4048AB35}" destId="{CA6DF268-6377-40C7-8DF9-5009F4876AF1}" srcOrd="5" destOrd="0" presId="urn:microsoft.com/office/officeart/2005/8/layout/chevron2"/>
    <dgm:cxn modelId="{985CF756-08DA-46C8-A7C1-D26EEFA54902}" type="presParOf" srcId="{00C4DCAF-D9ED-48FB-AA78-413B4048AB35}" destId="{7DB2D2C6-B279-4101-A149-238296531BFB}" srcOrd="6" destOrd="0" presId="urn:microsoft.com/office/officeart/2005/8/layout/chevron2"/>
    <dgm:cxn modelId="{055689C2-193A-47D7-91C9-E18BA2A956AD}" type="presParOf" srcId="{7DB2D2C6-B279-4101-A149-238296531BFB}" destId="{5B724B42-E66F-4182-89CF-A4117DEE43A1}" srcOrd="0" destOrd="0" presId="urn:microsoft.com/office/officeart/2005/8/layout/chevron2"/>
    <dgm:cxn modelId="{8DCF5689-8688-443E-B3FA-208B8D1E943B}" type="presParOf" srcId="{7DB2D2C6-B279-4101-A149-238296531BFB}" destId="{7C10C5DB-CFF6-496F-83C4-25B7F76B8E3D}" srcOrd="1" destOrd="0" presId="urn:microsoft.com/office/officeart/2005/8/layout/chevron2"/>
    <dgm:cxn modelId="{525919A8-5FA2-4BE0-AA24-315F84318ED7}" type="presParOf" srcId="{00C4DCAF-D9ED-48FB-AA78-413B4048AB35}" destId="{B1CBE507-3F04-4D76-8AC3-C022268A0079}" srcOrd="7" destOrd="0" presId="urn:microsoft.com/office/officeart/2005/8/layout/chevron2"/>
    <dgm:cxn modelId="{AF29B3A6-8895-4C9E-91AD-7C0D30B12D55}" type="presParOf" srcId="{00C4DCAF-D9ED-48FB-AA78-413B4048AB35}" destId="{DB37EEE2-9B28-4076-8C64-A5759D03F16A}" srcOrd="8" destOrd="0" presId="urn:microsoft.com/office/officeart/2005/8/layout/chevron2"/>
    <dgm:cxn modelId="{A54B626D-B83E-4F1A-8510-86D162C62334}" type="presParOf" srcId="{DB37EEE2-9B28-4076-8C64-A5759D03F16A}" destId="{272156AC-1EED-47E5-91FF-2B71723DE54A}" srcOrd="0" destOrd="0" presId="urn:microsoft.com/office/officeart/2005/8/layout/chevron2"/>
    <dgm:cxn modelId="{45DF45F9-DB44-4B2A-8894-D64E2B79F2A4}" type="presParOf" srcId="{DB37EEE2-9B28-4076-8C64-A5759D03F16A}" destId="{049986D2-CB70-42B6-B384-35A7C078E597}" srcOrd="1" destOrd="0" presId="urn:microsoft.com/office/officeart/2005/8/layout/chevron2"/>
    <dgm:cxn modelId="{75B67EE9-3C66-4398-A7EA-6527FCC6AFF6}" type="presParOf" srcId="{00C4DCAF-D9ED-48FB-AA78-413B4048AB35}" destId="{CF23DE57-D652-4C8B-8B39-90F23404654C}" srcOrd="9" destOrd="0" presId="urn:microsoft.com/office/officeart/2005/8/layout/chevron2"/>
    <dgm:cxn modelId="{AA610F17-A462-42A8-A41B-6F4872B6EBD3}" type="presParOf" srcId="{00C4DCAF-D9ED-48FB-AA78-413B4048AB35}" destId="{BE47B13D-8956-4419-A8D2-5EB4F64232C8}" srcOrd="10" destOrd="0" presId="urn:microsoft.com/office/officeart/2005/8/layout/chevron2"/>
    <dgm:cxn modelId="{87AE79E6-11CF-47FD-9F0D-E947C87A8659}" type="presParOf" srcId="{BE47B13D-8956-4419-A8D2-5EB4F64232C8}" destId="{11C35D6D-5C92-4360-9276-BC093D706417}" srcOrd="0" destOrd="0" presId="urn:microsoft.com/office/officeart/2005/8/layout/chevron2"/>
    <dgm:cxn modelId="{11A15209-D05F-486E-BBB4-AB97DDABC33E}" type="presParOf" srcId="{BE47B13D-8956-4419-A8D2-5EB4F64232C8}" destId="{A8573F29-B21D-4481-8BBA-75CF8EFB05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rgbClr val="66FFFF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- 64 387,7 тыс. рублей.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-780,9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 custLinFactNeighborX="-98328" custLinFactNeighborY="75965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959" custScaleY="54206" custLinFactY="70750" custLinFactNeighborX="36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ScaleY="48258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1" custScaleY="51527" custLinFactY="-100000" custLinFactNeighborY="-105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5204E-22BB-4327-966F-001BB19403B7}" type="presOf" srcId="{390CB856-25D9-4CFB-A2AD-FD0F9CA12B7D}" destId="{FB3B9877-007F-4FF8-A415-B5437830542E}" srcOrd="0" destOrd="0" presId="urn:microsoft.com/office/officeart/2005/8/layout/vList2"/>
    <dgm:cxn modelId="{E231D85F-4A71-4944-B827-6DFCD47F77D2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1AEE0CBB-F5D6-425F-8D44-B26B3B6965B9}" type="presParOf" srcId="{1EDD2E1F-7D23-435C-8498-29151650CCEA}" destId="{FB3B9877-007F-4FF8-A415-B54378305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1" custScaleY="46783" custLinFactY="-100000" custLinFactNeighborY="-122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451F37F8-84F2-4D4C-BDCB-642DA58F4AC3}" type="presOf" srcId="{7B4CAF70-FD7D-4F4E-B149-9CD27B9DCC44}" destId="{7501055E-F915-45B3-A34B-8BF86EDF43BE}" srcOrd="0" destOrd="0" presId="urn:microsoft.com/office/officeart/2005/8/layout/vList2"/>
    <dgm:cxn modelId="{52CF1672-1270-496A-BD63-BD91AC60FC8C}" type="presOf" srcId="{83429FB5-E0E7-4728-BF1D-5693DA5A9B05}" destId="{CECF27C9-391B-4FFF-A627-649ACE127A65}" srcOrd="0" destOrd="0" presId="urn:microsoft.com/office/officeart/2005/8/layout/vList2"/>
    <dgm:cxn modelId="{8F5CC016-F093-401E-A290-0EE6D38217A8}" type="presParOf" srcId="{7501055E-F915-45B3-A34B-8BF86EDF43BE}" destId="{CECF27C9-391B-4FFF-A627-649ACE127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/>
      <dgm:t>
        <a:bodyPr/>
        <a:lstStyle/>
        <a:p>
          <a:pPr algn="l"/>
          <a:endParaRPr lang="ru-RU" sz="1600" b="1" dirty="0" smtClean="0">
            <a:solidFill>
              <a:schemeClr val="tx1"/>
            </a:solidFill>
          </a:endParaRPr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/>
      <dgm:t>
        <a:bodyPr/>
        <a:lstStyle/>
        <a:p>
          <a:pPr algn="l"/>
          <a:endParaRPr lang="ru-RU" sz="1400" b="1" dirty="0" smtClean="0">
            <a:solidFill>
              <a:schemeClr val="tx1"/>
            </a:solidFill>
          </a:endParaRPr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/>
      <dgm:t>
        <a:bodyPr/>
        <a:lstStyle/>
        <a:p>
          <a:pPr algn="l"/>
          <a:endParaRPr lang="ru-RU" sz="1300" b="1" dirty="0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/>
      <dgm:t>
        <a:bodyPr/>
        <a:lstStyle/>
        <a:p>
          <a:pPr algn="l"/>
          <a:endParaRPr lang="ru-RU" sz="1300" b="1" dirty="0">
            <a:solidFill>
              <a:schemeClr val="tx1"/>
            </a:solidFill>
          </a:endParaRPr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C5CD118A-7EF5-4E18-ACF8-6C7A510A253F}">
      <dgm:prSet/>
      <dgm:spPr/>
      <dgm:t>
        <a:bodyPr/>
        <a:lstStyle/>
        <a:p>
          <a:endParaRPr lang="ru-RU" dirty="0"/>
        </a:p>
      </dgm:t>
    </dgm:pt>
    <dgm:pt modelId="{6BC64120-DB83-4315-8501-B40728FEFDD1}" type="parTrans" cxnId="{4D19CA2A-8EF4-4FF4-A51B-0B5A4366063C}">
      <dgm:prSet/>
      <dgm:spPr/>
      <dgm:t>
        <a:bodyPr/>
        <a:lstStyle/>
        <a:p>
          <a:endParaRPr lang="ru-RU"/>
        </a:p>
      </dgm:t>
    </dgm:pt>
    <dgm:pt modelId="{D6D09B19-C9A1-4822-8C74-F841141285B7}" type="sibTrans" cxnId="{4D19CA2A-8EF4-4FF4-A51B-0B5A4366063C}">
      <dgm:prSet/>
      <dgm:spPr/>
      <dgm:t>
        <a:bodyPr/>
        <a:lstStyle/>
        <a:p>
          <a:endParaRPr lang="ru-RU"/>
        </a:p>
      </dgm:t>
    </dgm:pt>
    <dgm:pt modelId="{083BCB6E-9E2C-4A3A-A2E2-2D0A1B80C23B}">
      <dgm:prSet/>
      <dgm:spPr/>
      <dgm:t>
        <a:bodyPr/>
        <a:lstStyle/>
        <a:p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398D4-024A-4804-A75F-313D930EA814}" type="parTrans" cxnId="{4BC8A21D-84B8-496A-934B-3F1449649B6B}">
      <dgm:prSet/>
      <dgm:spPr/>
      <dgm:t>
        <a:bodyPr/>
        <a:lstStyle/>
        <a:p>
          <a:endParaRPr lang="ru-RU"/>
        </a:p>
      </dgm:t>
    </dgm:pt>
    <dgm:pt modelId="{1CE6DF8F-CEE2-4851-8044-4FBC29F108EB}" type="sibTrans" cxnId="{4BC8A21D-84B8-496A-934B-3F1449649B6B}">
      <dgm:prSet/>
      <dgm:spPr/>
      <dgm:t>
        <a:bodyPr/>
        <a:lstStyle/>
        <a:p>
          <a:endParaRPr lang="ru-RU"/>
        </a:p>
      </dgm:t>
    </dgm:pt>
    <dgm:pt modelId="{84A06487-23E1-41E5-94B7-0C2006B960DC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а также в Указе Президента Российской Федерации от 21 июля 2020 года № 474 «О национальных целях развития Российской Федерации на период до 2030 года»;</a:t>
          </a:r>
          <a:endParaRPr lang="ru-RU" sz="1300" dirty="0"/>
        </a:p>
      </dgm:t>
    </dgm:pt>
    <dgm:pt modelId="{FA14CF67-D539-4486-B5B7-8E70142F9B13}" type="parTrans" cxnId="{58010D20-66F2-4501-8C10-4DF208AC7C72}">
      <dgm:prSet/>
      <dgm:spPr/>
      <dgm:t>
        <a:bodyPr/>
        <a:lstStyle/>
        <a:p>
          <a:endParaRPr lang="ru-RU"/>
        </a:p>
      </dgm:t>
    </dgm:pt>
    <dgm:pt modelId="{CA6B5AED-9C33-42BF-85C2-70632E733CD5}" type="sibTrans" cxnId="{58010D20-66F2-4501-8C10-4DF208AC7C72}">
      <dgm:prSet/>
      <dgm:spPr/>
      <dgm:t>
        <a:bodyPr/>
        <a:lstStyle/>
        <a:p>
          <a:endParaRPr lang="ru-RU"/>
        </a:p>
      </dgm:t>
    </dgm:pt>
    <dgm:pt modelId="{E5F933EC-218A-4310-9C8D-486E8766B616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dirty="0"/>
        </a:p>
      </dgm:t>
    </dgm:pt>
    <dgm:pt modelId="{61D73652-095C-4C76-BC70-969621FF9575}" type="parTrans" cxnId="{0D889C45-4B55-46E0-9FF2-57C07227CE4C}">
      <dgm:prSet/>
      <dgm:spPr/>
      <dgm:t>
        <a:bodyPr/>
        <a:lstStyle/>
        <a:p>
          <a:endParaRPr lang="ru-RU"/>
        </a:p>
      </dgm:t>
    </dgm:pt>
    <dgm:pt modelId="{57CDD171-666D-4990-8493-FB021F23639C}" type="sibTrans" cxnId="{0D889C45-4B55-46E0-9FF2-57C07227CE4C}">
      <dgm:prSet/>
      <dgm:spPr/>
      <dgm:t>
        <a:bodyPr/>
        <a:lstStyle/>
        <a:p>
          <a:endParaRPr lang="ru-RU"/>
        </a:p>
      </dgm:t>
    </dgm:pt>
    <dgm:pt modelId="{74166CE3-26DA-427F-A5B8-3CE48F6EB20B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dirty="0"/>
        </a:p>
      </dgm:t>
    </dgm:pt>
    <dgm:pt modelId="{532B0906-0716-49CB-96C2-F1A28ED0C4F2}" type="parTrans" cxnId="{C77AD2E0-335C-4A0B-A343-04D1ADEB3FA1}">
      <dgm:prSet/>
      <dgm:spPr/>
      <dgm:t>
        <a:bodyPr/>
        <a:lstStyle/>
        <a:p>
          <a:endParaRPr lang="ru-RU"/>
        </a:p>
      </dgm:t>
    </dgm:pt>
    <dgm:pt modelId="{6255AE62-E316-4CA7-94E8-A83F9805745A}" type="sibTrans" cxnId="{C77AD2E0-335C-4A0B-A343-04D1ADEB3FA1}">
      <dgm:prSet/>
      <dgm:spPr/>
      <dgm:t>
        <a:bodyPr/>
        <a:lstStyle/>
        <a:p>
          <a:endParaRPr lang="ru-RU"/>
        </a:p>
      </dgm:t>
    </dgm:pt>
    <dgm:pt modelId="{691E4839-FE2D-4C1B-AED4-EE0F24F8FFDE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повышение прозрачности системы формирования доходов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dirty="0"/>
        </a:p>
      </dgm:t>
    </dgm:pt>
    <dgm:pt modelId="{5AB18BF5-4F65-42E6-BC40-D550E38B2AC7}" type="parTrans" cxnId="{C6DB6CB7-39B4-412E-9A39-A211047B8F6F}">
      <dgm:prSet/>
      <dgm:spPr/>
      <dgm:t>
        <a:bodyPr/>
        <a:lstStyle/>
        <a:p>
          <a:endParaRPr lang="ru-RU"/>
        </a:p>
      </dgm:t>
    </dgm:pt>
    <dgm:pt modelId="{AC03E861-494E-4081-9CFC-A86890AD7156}" type="sibTrans" cxnId="{C6DB6CB7-39B4-412E-9A39-A211047B8F6F}">
      <dgm:prSet/>
      <dgm:spPr/>
      <dgm:t>
        <a:bodyPr/>
        <a:lstStyle/>
        <a:p>
          <a:endParaRPr lang="ru-RU"/>
        </a:p>
      </dgm:t>
    </dgm:pt>
    <dgm:pt modelId="{FDA4C9D7-7273-422E-9AEE-B3DC4BEB0A73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эффективности;</a:t>
          </a:r>
          <a:endParaRPr lang="ru-RU" dirty="0"/>
        </a:p>
      </dgm:t>
    </dgm:pt>
    <dgm:pt modelId="{80AB1611-5779-455D-A331-8F22F836F988}" type="parTrans" cxnId="{F392188B-C331-4284-AB65-1B41AF4FD669}">
      <dgm:prSet/>
      <dgm:spPr/>
      <dgm:t>
        <a:bodyPr/>
        <a:lstStyle/>
        <a:p>
          <a:endParaRPr lang="ru-RU"/>
        </a:p>
      </dgm:t>
    </dgm:pt>
    <dgm:pt modelId="{8D5C192B-3ADD-4DEE-BE5C-99B4475ECF5F}" type="sibTrans" cxnId="{F392188B-C331-4284-AB65-1B41AF4FD669}">
      <dgm:prSet/>
      <dgm:spPr/>
      <dgm:t>
        <a:bodyPr/>
        <a:lstStyle/>
        <a:p>
          <a:endParaRPr lang="ru-RU"/>
        </a:p>
      </dgm:t>
    </dgm:pt>
    <dgm:pt modelId="{D9476866-4D0F-4269-9345-A34773BF0065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</a:r>
          <a:endParaRPr lang="ru-RU" dirty="0"/>
        </a:p>
      </dgm:t>
    </dgm:pt>
    <dgm:pt modelId="{B9642230-C274-4ED2-9D74-784C945391DE}" type="parTrans" cxnId="{EED1455F-800A-4DF0-B5E1-FB215A511A26}">
      <dgm:prSet/>
      <dgm:spPr/>
      <dgm:t>
        <a:bodyPr/>
        <a:lstStyle/>
        <a:p>
          <a:endParaRPr lang="ru-RU"/>
        </a:p>
      </dgm:t>
    </dgm:pt>
    <dgm:pt modelId="{6AB537FE-167B-4A34-AE14-7012E4FDE2A1}" type="sibTrans" cxnId="{EED1455F-800A-4DF0-B5E1-FB215A511A26}">
      <dgm:prSet/>
      <dgm:spPr/>
      <dgm:t>
        <a:bodyPr/>
        <a:lstStyle/>
        <a:p>
          <a:endParaRPr lang="ru-RU"/>
        </a:p>
      </dgm:t>
    </dgm:pt>
    <dgm:pt modelId="{23F210E5-D318-4B93-86B2-BCFCDB8E5E40}" type="pres">
      <dgm:prSet presAssocID="{FB75A1A5-0896-433E-BA91-78C3856BD7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EE0D8-CFC1-4AC5-A2BD-8A5211316CF1}" type="pres">
      <dgm:prSet presAssocID="{9748E425-1F62-4E54-AB72-024F4DE93407}" presName="composite" presStyleCnt="0"/>
      <dgm:spPr/>
      <dgm:t>
        <a:bodyPr/>
        <a:lstStyle/>
        <a:p>
          <a:endParaRPr lang="ru-RU"/>
        </a:p>
      </dgm:t>
    </dgm:pt>
    <dgm:pt modelId="{EDF4C371-C09B-4697-A66E-94C5AA04B36B}" type="pres">
      <dgm:prSet presAssocID="{9748E425-1F62-4E54-AB72-024F4DE93407}" presName="parentText" presStyleLbl="alignNode1" presStyleIdx="0" presStyleCnt="6" custScaleX="100476" custScaleY="133341" custLinFactNeighborX="0" custLinFactNeighborY="-13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8AE45-F4AA-44F1-A906-48F3FE2B673E}" type="pres">
      <dgm:prSet presAssocID="{9748E425-1F62-4E54-AB72-024F4DE93407}" presName="descendantText" presStyleLbl="alignAcc1" presStyleIdx="0" presStyleCnt="6" custScaleY="18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3B57-6126-43E8-93F9-ABE7D8E58E6A}" type="pres">
      <dgm:prSet presAssocID="{4C985B15-CCC8-41E5-9AB2-556CFD98936E}" presName="sp" presStyleCnt="0"/>
      <dgm:spPr/>
      <dgm:t>
        <a:bodyPr/>
        <a:lstStyle/>
        <a:p>
          <a:endParaRPr lang="ru-RU"/>
        </a:p>
      </dgm:t>
    </dgm:pt>
    <dgm:pt modelId="{91B7FD1C-6AB5-4419-BDD4-845FCC2A3A6F}" type="pres">
      <dgm:prSet presAssocID="{E948EA84-102C-437F-80FA-896499AE9317}" presName="composite" presStyleCnt="0"/>
      <dgm:spPr/>
      <dgm:t>
        <a:bodyPr/>
        <a:lstStyle/>
        <a:p>
          <a:endParaRPr lang="ru-RU"/>
        </a:p>
      </dgm:t>
    </dgm:pt>
    <dgm:pt modelId="{1E81F90D-7C12-449C-BF74-DFBDC81748F0}" type="pres">
      <dgm:prSet presAssocID="{E948EA84-102C-437F-80FA-896499AE9317}" presName="parentText" presStyleLbl="alignNode1" presStyleIdx="1" presStyleCnt="6" custScaleX="104339" custScaleY="1104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7E39-A97B-4A9B-BDBA-F06392B84135}" type="pres">
      <dgm:prSet presAssocID="{E948EA84-102C-437F-80FA-896499AE9317}" presName="descendantText" presStyleLbl="alignAcc1" presStyleIdx="1" presStyleCnt="6" custScaleY="154622" custLinFactNeighborX="468" custLinFactNeighborY="2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A7D06-3554-456A-B9F8-3421087C6168}" type="pres">
      <dgm:prSet presAssocID="{AFFD2F5B-1ECB-4E46-AC3B-08F56C5DB04C}" presName="sp" presStyleCnt="0"/>
      <dgm:spPr/>
      <dgm:t>
        <a:bodyPr/>
        <a:lstStyle/>
        <a:p>
          <a:endParaRPr lang="ru-RU"/>
        </a:p>
      </dgm:t>
    </dgm:pt>
    <dgm:pt modelId="{35D49679-1475-43AE-B2FF-12AC97097CCB}" type="pres">
      <dgm:prSet presAssocID="{7AF7F297-943D-4165-A8A8-54DA59560CD7}" presName="composite" presStyleCnt="0"/>
      <dgm:spPr/>
      <dgm:t>
        <a:bodyPr/>
        <a:lstStyle/>
        <a:p>
          <a:endParaRPr lang="ru-RU"/>
        </a:p>
      </dgm:t>
    </dgm:pt>
    <dgm:pt modelId="{2A41DBF3-99E0-4EBA-96C1-D30741F1C516}" type="pres">
      <dgm:prSet presAssocID="{7AF7F297-943D-4165-A8A8-54DA59560CD7}" presName="parentText" presStyleLbl="alignNode1" presStyleIdx="2" presStyleCnt="6" custLinFactNeighborX="1085" custLinFactNeighborY="2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2966B-4B80-426D-9FF6-EEF2EC55E311}" type="pres">
      <dgm:prSet presAssocID="{7AF7F297-943D-4165-A8A8-54DA59560CD7}" presName="descendantText" presStyleLbl="alignAcc1" presStyleIdx="2" presStyleCnt="6" custScaleY="94115" custLinFactNeighborX="-89" custLinFactNeighborY="3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9E4A-9593-43D5-A717-BB4CF5B1B509}" type="pres">
      <dgm:prSet presAssocID="{C885DA16-C873-468A-A64B-CC8D27ABB87D}" presName="sp" presStyleCnt="0"/>
      <dgm:spPr/>
      <dgm:t>
        <a:bodyPr/>
        <a:lstStyle/>
        <a:p>
          <a:endParaRPr lang="ru-RU"/>
        </a:p>
      </dgm:t>
    </dgm:pt>
    <dgm:pt modelId="{1C8CB0F8-42A6-419F-B599-033415DCC38D}" type="pres">
      <dgm:prSet presAssocID="{43E791CD-00E1-4D30-BCD5-1EA4857975C7}" presName="composite" presStyleCnt="0"/>
      <dgm:spPr/>
      <dgm:t>
        <a:bodyPr/>
        <a:lstStyle/>
        <a:p>
          <a:endParaRPr lang="ru-RU"/>
        </a:p>
      </dgm:t>
    </dgm:pt>
    <dgm:pt modelId="{85C8A1A4-1AB8-4974-B763-DB81763921CB}" type="pres">
      <dgm:prSet presAssocID="{43E791CD-00E1-4D30-BCD5-1EA4857975C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711F-29FA-4DD0-8F3C-2057DF279F2E}" type="pres">
      <dgm:prSet presAssocID="{43E791CD-00E1-4D30-BCD5-1EA4857975C7}" presName="descendantText" presStyleLbl="alignAcc1" presStyleIdx="3" presStyleCnt="6" custScaleY="68888" custLinFactNeighborX="-89" custLinFactNeighborY="1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7F09C-FAAD-4803-976F-948BD70D193A}" type="pres">
      <dgm:prSet presAssocID="{332F8DA6-6D9C-4BC0-BBC4-0C835E28C1AF}" presName="sp" presStyleCnt="0"/>
      <dgm:spPr/>
    </dgm:pt>
    <dgm:pt modelId="{46316C29-F9D6-4D0C-9820-CBE7B56CDDF2}" type="pres">
      <dgm:prSet presAssocID="{C5CD118A-7EF5-4E18-ACF8-6C7A510A253F}" presName="composite" presStyleCnt="0"/>
      <dgm:spPr/>
    </dgm:pt>
    <dgm:pt modelId="{C15C39F7-9606-417C-97B1-5CF00E40C7D9}" type="pres">
      <dgm:prSet presAssocID="{C5CD118A-7EF5-4E18-ACF8-6C7A510A253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A818-4E03-4876-99AD-8353CE64CEB4}" type="pres">
      <dgm:prSet presAssocID="{C5CD118A-7EF5-4E18-ACF8-6C7A510A253F}" presName="descendantText" presStyleLbl="alignAcc1" presStyleIdx="4" presStyleCnt="6" custLinFactNeighborX="460" custLinFactNeighborY="13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E9A52-E259-4442-B435-9F6269D72AE8}" type="pres">
      <dgm:prSet presAssocID="{D6D09B19-C9A1-4822-8C74-F841141285B7}" presName="sp" presStyleCnt="0"/>
      <dgm:spPr/>
    </dgm:pt>
    <dgm:pt modelId="{5FF78FBD-B020-468F-80D5-ABA1801E1607}" type="pres">
      <dgm:prSet presAssocID="{083BCB6E-9E2C-4A3A-A2E2-2D0A1B80C23B}" presName="composite" presStyleCnt="0"/>
      <dgm:spPr/>
    </dgm:pt>
    <dgm:pt modelId="{F6110385-2734-4118-AF52-B2AA075D0C08}" type="pres">
      <dgm:prSet presAssocID="{083BCB6E-9E2C-4A3A-A2E2-2D0A1B80C23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02DFD-9C9D-4AD7-B9B1-5B8710EDBF02}" type="pres">
      <dgm:prSet presAssocID="{083BCB6E-9E2C-4A3A-A2E2-2D0A1B80C23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AD2E0-335C-4A0B-A343-04D1ADEB3FA1}" srcId="{7AF7F297-943D-4165-A8A8-54DA59560CD7}" destId="{74166CE3-26DA-427F-A5B8-3CE48F6EB20B}" srcOrd="0" destOrd="0" parTransId="{532B0906-0716-49CB-96C2-F1A28ED0C4F2}" sibTransId="{6255AE62-E316-4CA7-94E8-A83F9805745A}"/>
    <dgm:cxn modelId="{F392188B-C331-4284-AB65-1B41AF4FD669}" srcId="{C5CD118A-7EF5-4E18-ACF8-6C7A510A253F}" destId="{FDA4C9D7-7273-422E-9AEE-B3DC4BEB0A73}" srcOrd="0" destOrd="0" parTransId="{80AB1611-5779-455D-A331-8F22F836F988}" sibTransId="{8D5C192B-3ADD-4DEE-BE5C-99B4475ECF5F}"/>
    <dgm:cxn modelId="{1490F79D-5E06-4459-94CD-7D9EFB65D6D5}" type="presOf" srcId="{74166CE3-26DA-427F-A5B8-3CE48F6EB20B}" destId="{F462966B-4B80-426D-9FF6-EEF2EC55E311}" srcOrd="0" destOrd="0" presId="urn:microsoft.com/office/officeart/2005/8/layout/chevron2"/>
    <dgm:cxn modelId="{4BC8A21D-84B8-496A-934B-3F1449649B6B}" srcId="{FB75A1A5-0896-433E-BA91-78C3856BD7D9}" destId="{083BCB6E-9E2C-4A3A-A2E2-2D0A1B80C23B}" srcOrd="5" destOrd="0" parTransId="{BEA398D4-024A-4804-A75F-313D930EA814}" sibTransId="{1CE6DF8F-CEE2-4851-8044-4FBC29F108EB}"/>
    <dgm:cxn modelId="{649BCE12-865A-4486-B8F5-57137496D941}" type="presOf" srcId="{43E791CD-00E1-4D30-BCD5-1EA4857975C7}" destId="{85C8A1A4-1AB8-4974-B763-DB81763921CB}" srcOrd="0" destOrd="0" presId="urn:microsoft.com/office/officeart/2005/8/layout/chevron2"/>
    <dgm:cxn modelId="{58010D20-66F2-4501-8C10-4DF208AC7C72}" srcId="{9748E425-1F62-4E54-AB72-024F4DE93407}" destId="{84A06487-23E1-41E5-94B7-0C2006B960DC}" srcOrd="0" destOrd="0" parTransId="{FA14CF67-D539-4486-B5B7-8E70142F9B13}" sibTransId="{CA6B5AED-9C33-42BF-85C2-70632E733CD5}"/>
    <dgm:cxn modelId="{C1F4CD9A-F71F-4DAB-A090-6E47938FF3E1}" type="presOf" srcId="{C5CD118A-7EF5-4E18-ACF8-6C7A510A253F}" destId="{C15C39F7-9606-417C-97B1-5CF00E40C7D9}" srcOrd="0" destOrd="0" presId="urn:microsoft.com/office/officeart/2005/8/layout/chevron2"/>
    <dgm:cxn modelId="{52D7595E-8746-404A-911F-C86C8B07332F}" type="presOf" srcId="{D9476866-4D0F-4269-9345-A34773BF0065}" destId="{B9402DFD-9C9D-4AD7-B9B1-5B8710EDBF02}" srcOrd="0" destOrd="0" presId="urn:microsoft.com/office/officeart/2005/8/layout/chevron2"/>
    <dgm:cxn modelId="{6D806A76-9E6C-490B-9582-06241FE59847}" type="presOf" srcId="{7AF7F297-943D-4165-A8A8-54DA59560CD7}" destId="{2A41DBF3-99E0-4EBA-96C1-D30741F1C516}" srcOrd="0" destOrd="0" presId="urn:microsoft.com/office/officeart/2005/8/layout/chevron2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EED1455F-800A-4DF0-B5E1-FB215A511A26}" srcId="{083BCB6E-9E2C-4A3A-A2E2-2D0A1B80C23B}" destId="{D9476866-4D0F-4269-9345-A34773BF0065}" srcOrd="0" destOrd="0" parTransId="{B9642230-C274-4ED2-9D74-784C945391DE}" sibTransId="{6AB537FE-167B-4A34-AE14-7012E4FDE2A1}"/>
    <dgm:cxn modelId="{4B3432C0-CA94-4A4A-8713-534EF74B2011}" type="presOf" srcId="{9748E425-1F62-4E54-AB72-024F4DE93407}" destId="{EDF4C371-C09B-4697-A66E-94C5AA04B36B}" srcOrd="0" destOrd="0" presId="urn:microsoft.com/office/officeart/2005/8/layout/chevron2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2F7D5B87-F3B8-4665-A9CE-3AAA19567AFF}" type="presOf" srcId="{84A06487-23E1-41E5-94B7-0C2006B960DC}" destId="{8C28AE45-F4AA-44F1-A906-48F3FE2B673E}" srcOrd="0" destOrd="0" presId="urn:microsoft.com/office/officeart/2005/8/layout/chevron2"/>
    <dgm:cxn modelId="{088B7567-C5C6-4A4E-B02A-112C28A63A2C}" type="presOf" srcId="{691E4839-FE2D-4C1B-AED4-EE0F24F8FFDE}" destId="{FB21711F-29FA-4DD0-8F3C-2057DF279F2E}" srcOrd="0" destOrd="0" presId="urn:microsoft.com/office/officeart/2005/8/layout/chevron2"/>
    <dgm:cxn modelId="{21E7AEBF-B8D1-4EC9-B719-96243F909AC4}" type="presOf" srcId="{FB75A1A5-0896-433E-BA91-78C3856BD7D9}" destId="{23F210E5-D318-4B93-86B2-BCFCDB8E5E40}" srcOrd="0" destOrd="0" presId="urn:microsoft.com/office/officeart/2005/8/layout/chevron2"/>
    <dgm:cxn modelId="{0D889C45-4B55-46E0-9FF2-57C07227CE4C}" srcId="{E948EA84-102C-437F-80FA-896499AE9317}" destId="{E5F933EC-218A-4310-9C8D-486E8766B616}" srcOrd="0" destOrd="0" parTransId="{61D73652-095C-4C76-BC70-969621FF9575}" sibTransId="{57CDD171-666D-4990-8493-FB021F23639C}"/>
    <dgm:cxn modelId="{B47E7075-B190-4A3D-8FD8-E2DE1697D374}" type="presOf" srcId="{E948EA84-102C-437F-80FA-896499AE9317}" destId="{1E81F90D-7C12-449C-BF74-DFBDC81748F0}" srcOrd="0" destOrd="0" presId="urn:microsoft.com/office/officeart/2005/8/layout/chevron2"/>
    <dgm:cxn modelId="{06D8282D-18DF-4C66-BBE8-5A1814C826E4}" type="presOf" srcId="{083BCB6E-9E2C-4A3A-A2E2-2D0A1B80C23B}" destId="{F6110385-2734-4118-AF52-B2AA075D0C08}" srcOrd="0" destOrd="0" presId="urn:microsoft.com/office/officeart/2005/8/layout/chevron2"/>
    <dgm:cxn modelId="{4D19CA2A-8EF4-4FF4-A51B-0B5A4366063C}" srcId="{FB75A1A5-0896-433E-BA91-78C3856BD7D9}" destId="{C5CD118A-7EF5-4E18-ACF8-6C7A510A253F}" srcOrd="4" destOrd="0" parTransId="{6BC64120-DB83-4315-8501-B40728FEFDD1}" sibTransId="{D6D09B19-C9A1-4822-8C74-F841141285B7}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7AD1DF4-32DA-4701-B5B9-9ED00E447824}" type="presOf" srcId="{FDA4C9D7-7273-422E-9AEE-B3DC4BEB0A73}" destId="{8F31A818-4E03-4876-99AD-8353CE64CEB4}" srcOrd="0" destOrd="0" presId="urn:microsoft.com/office/officeart/2005/8/layout/chevron2"/>
    <dgm:cxn modelId="{7DCEC773-E29C-43F4-88FA-8AE09224480E}" type="presOf" srcId="{E5F933EC-218A-4310-9C8D-486E8766B616}" destId="{A01E7E39-A97B-4A9B-BDBA-F06392B84135}" srcOrd="0" destOrd="0" presId="urn:microsoft.com/office/officeart/2005/8/layout/chevron2"/>
    <dgm:cxn modelId="{C6DB6CB7-39B4-412E-9A39-A211047B8F6F}" srcId="{43E791CD-00E1-4D30-BCD5-1EA4857975C7}" destId="{691E4839-FE2D-4C1B-AED4-EE0F24F8FFDE}" srcOrd="0" destOrd="0" parTransId="{5AB18BF5-4F65-42E6-BC40-D550E38B2AC7}" sibTransId="{AC03E861-494E-4081-9CFC-A86890AD7156}"/>
    <dgm:cxn modelId="{BEDF38C9-4124-4247-9C10-D04E7B740546}" type="presParOf" srcId="{23F210E5-D318-4B93-86B2-BCFCDB8E5E40}" destId="{7B4EE0D8-CFC1-4AC5-A2BD-8A5211316CF1}" srcOrd="0" destOrd="0" presId="urn:microsoft.com/office/officeart/2005/8/layout/chevron2"/>
    <dgm:cxn modelId="{8302238E-4BA5-4DF9-B178-D15D5457DB31}" type="presParOf" srcId="{7B4EE0D8-CFC1-4AC5-A2BD-8A5211316CF1}" destId="{EDF4C371-C09B-4697-A66E-94C5AA04B36B}" srcOrd="0" destOrd="0" presId="urn:microsoft.com/office/officeart/2005/8/layout/chevron2"/>
    <dgm:cxn modelId="{C72C6021-68E3-445F-A3F8-8FC072E4A5F7}" type="presParOf" srcId="{7B4EE0D8-CFC1-4AC5-A2BD-8A5211316CF1}" destId="{8C28AE45-F4AA-44F1-A906-48F3FE2B673E}" srcOrd="1" destOrd="0" presId="urn:microsoft.com/office/officeart/2005/8/layout/chevron2"/>
    <dgm:cxn modelId="{0957F34D-E273-4CF3-B271-39967B390C62}" type="presParOf" srcId="{23F210E5-D318-4B93-86B2-BCFCDB8E5E40}" destId="{A8B13B57-6126-43E8-93F9-ABE7D8E58E6A}" srcOrd="1" destOrd="0" presId="urn:microsoft.com/office/officeart/2005/8/layout/chevron2"/>
    <dgm:cxn modelId="{40CD19A9-F572-4BBC-B1A8-BA35D22CA227}" type="presParOf" srcId="{23F210E5-D318-4B93-86B2-BCFCDB8E5E40}" destId="{91B7FD1C-6AB5-4419-BDD4-845FCC2A3A6F}" srcOrd="2" destOrd="0" presId="urn:microsoft.com/office/officeart/2005/8/layout/chevron2"/>
    <dgm:cxn modelId="{4165A19C-9282-43D3-A381-CF506BB998FD}" type="presParOf" srcId="{91B7FD1C-6AB5-4419-BDD4-845FCC2A3A6F}" destId="{1E81F90D-7C12-449C-BF74-DFBDC81748F0}" srcOrd="0" destOrd="0" presId="urn:microsoft.com/office/officeart/2005/8/layout/chevron2"/>
    <dgm:cxn modelId="{5463AC83-F775-402B-BAD1-CD9F0D2314A7}" type="presParOf" srcId="{91B7FD1C-6AB5-4419-BDD4-845FCC2A3A6F}" destId="{A01E7E39-A97B-4A9B-BDBA-F06392B84135}" srcOrd="1" destOrd="0" presId="urn:microsoft.com/office/officeart/2005/8/layout/chevron2"/>
    <dgm:cxn modelId="{FF0FC9F0-AF0D-4D72-928A-14C0CB5BD2F0}" type="presParOf" srcId="{23F210E5-D318-4B93-86B2-BCFCDB8E5E40}" destId="{8CBA7D06-3554-456A-B9F8-3421087C6168}" srcOrd="3" destOrd="0" presId="urn:microsoft.com/office/officeart/2005/8/layout/chevron2"/>
    <dgm:cxn modelId="{207CE4A8-E1A9-4121-8E2A-DA5702F3C066}" type="presParOf" srcId="{23F210E5-D318-4B93-86B2-BCFCDB8E5E40}" destId="{35D49679-1475-43AE-B2FF-12AC97097CCB}" srcOrd="4" destOrd="0" presId="urn:microsoft.com/office/officeart/2005/8/layout/chevron2"/>
    <dgm:cxn modelId="{67969EE8-60E3-4C8A-ACC1-C2BDA55B498C}" type="presParOf" srcId="{35D49679-1475-43AE-B2FF-12AC97097CCB}" destId="{2A41DBF3-99E0-4EBA-96C1-D30741F1C516}" srcOrd="0" destOrd="0" presId="urn:microsoft.com/office/officeart/2005/8/layout/chevron2"/>
    <dgm:cxn modelId="{D811436B-5C2B-4159-9591-E5CAC09A4B09}" type="presParOf" srcId="{35D49679-1475-43AE-B2FF-12AC97097CCB}" destId="{F462966B-4B80-426D-9FF6-EEF2EC55E311}" srcOrd="1" destOrd="0" presId="urn:microsoft.com/office/officeart/2005/8/layout/chevron2"/>
    <dgm:cxn modelId="{DAC1EE0E-B34B-4877-B81A-1BE04F61CBEF}" type="presParOf" srcId="{23F210E5-D318-4B93-86B2-BCFCDB8E5E40}" destId="{6DDF9E4A-9593-43D5-A717-BB4CF5B1B509}" srcOrd="5" destOrd="0" presId="urn:microsoft.com/office/officeart/2005/8/layout/chevron2"/>
    <dgm:cxn modelId="{29B2A90B-B268-4C99-94AD-1EF825CEC33E}" type="presParOf" srcId="{23F210E5-D318-4B93-86B2-BCFCDB8E5E40}" destId="{1C8CB0F8-42A6-419F-B599-033415DCC38D}" srcOrd="6" destOrd="0" presId="urn:microsoft.com/office/officeart/2005/8/layout/chevron2"/>
    <dgm:cxn modelId="{87AFE5F3-4DEA-4910-95EB-F60A563D3FBE}" type="presParOf" srcId="{1C8CB0F8-42A6-419F-B599-033415DCC38D}" destId="{85C8A1A4-1AB8-4974-B763-DB81763921CB}" srcOrd="0" destOrd="0" presId="urn:microsoft.com/office/officeart/2005/8/layout/chevron2"/>
    <dgm:cxn modelId="{CD2B453C-6464-452C-91B4-9C8E499EF2BD}" type="presParOf" srcId="{1C8CB0F8-42A6-419F-B599-033415DCC38D}" destId="{FB21711F-29FA-4DD0-8F3C-2057DF279F2E}" srcOrd="1" destOrd="0" presId="urn:microsoft.com/office/officeart/2005/8/layout/chevron2"/>
    <dgm:cxn modelId="{1CF8F686-3068-472D-B76E-1BE26B477A73}" type="presParOf" srcId="{23F210E5-D318-4B93-86B2-BCFCDB8E5E40}" destId="{2807F09C-FAAD-4803-976F-948BD70D193A}" srcOrd="7" destOrd="0" presId="urn:microsoft.com/office/officeart/2005/8/layout/chevron2"/>
    <dgm:cxn modelId="{9F47C60C-DB83-4E79-82F9-09373BA1B8CC}" type="presParOf" srcId="{23F210E5-D318-4B93-86B2-BCFCDB8E5E40}" destId="{46316C29-F9D6-4D0C-9820-CBE7B56CDDF2}" srcOrd="8" destOrd="0" presId="urn:microsoft.com/office/officeart/2005/8/layout/chevron2"/>
    <dgm:cxn modelId="{02BF37A5-5B1A-434E-BF30-9F37ADDF9AE3}" type="presParOf" srcId="{46316C29-F9D6-4D0C-9820-CBE7B56CDDF2}" destId="{C15C39F7-9606-417C-97B1-5CF00E40C7D9}" srcOrd="0" destOrd="0" presId="urn:microsoft.com/office/officeart/2005/8/layout/chevron2"/>
    <dgm:cxn modelId="{947C65B6-DF7F-4C7D-B481-357054B9E709}" type="presParOf" srcId="{46316C29-F9D6-4D0C-9820-CBE7B56CDDF2}" destId="{8F31A818-4E03-4876-99AD-8353CE64CEB4}" srcOrd="1" destOrd="0" presId="urn:microsoft.com/office/officeart/2005/8/layout/chevron2"/>
    <dgm:cxn modelId="{068D794C-4156-49A8-8326-222BF24C04CB}" type="presParOf" srcId="{23F210E5-D318-4B93-86B2-BCFCDB8E5E40}" destId="{C5BE9A52-E259-4442-B435-9F6269D72AE8}" srcOrd="9" destOrd="0" presId="urn:microsoft.com/office/officeart/2005/8/layout/chevron2"/>
    <dgm:cxn modelId="{481C461A-6C7F-4905-8AD9-A525A8DEE26F}" type="presParOf" srcId="{23F210E5-D318-4B93-86B2-BCFCDB8E5E40}" destId="{5FF78FBD-B020-468F-80D5-ABA1801E1607}" srcOrd="10" destOrd="0" presId="urn:microsoft.com/office/officeart/2005/8/layout/chevron2"/>
    <dgm:cxn modelId="{97045300-458D-403D-9262-829AD51993C3}" type="presParOf" srcId="{5FF78FBD-B020-468F-80D5-ABA1801E1607}" destId="{F6110385-2734-4118-AF52-B2AA075D0C08}" srcOrd="0" destOrd="0" presId="urn:microsoft.com/office/officeart/2005/8/layout/chevron2"/>
    <dgm:cxn modelId="{AABE44E3-14E7-462F-BB7B-1C8684EB50BB}" type="presParOf" srcId="{5FF78FBD-B020-468F-80D5-ABA1801E1607}" destId="{B9402DFD-9C9D-4AD7-B9B1-5B8710EDBF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861 959,7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140 648,9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530 813,7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4 933,9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7 480,2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145,5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45 599,6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99085" custScaleY="8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Безопасность учреждений культуры </a:t>
          </a:r>
          <a:r>
            <a:rPr lang="ru-RU" sz="1600" b="1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Малопургинского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 100,0 тыс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Организация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досуга и предоставление услуг организаций культуры и доступа к музейным фондам 54 868,5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 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творчества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2 418,5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библиотечной системы 24 366,9 тыс.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культуры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2 730,8 тыс. рублей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праздников и мероприятий 235,8 тыс. рублей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FDE6005-9C7B-42F5-BB43-5685478FB0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Молодежное инициативное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бюджетирование 1 174,3 тыс.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2A8476-9EDF-4A3F-AE90-DD951842BBE2}" type="parTrans" cxnId="{9C42C2BF-E0CC-41E9-AC7E-B90C6F88C8D8}">
      <dgm:prSet/>
      <dgm:spPr/>
      <dgm:t>
        <a:bodyPr/>
        <a:lstStyle/>
        <a:p>
          <a:endParaRPr lang="ru-RU"/>
        </a:p>
      </dgm:t>
    </dgm:pt>
    <dgm:pt modelId="{CC3480D4-2198-4005-A5B7-701AEB4574CF}" type="sibTrans" cxnId="{9C42C2BF-E0CC-41E9-AC7E-B90C6F88C8D8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286C3E9D-37B6-4091-B940-C72C7EB043F6}" type="pres">
      <dgm:prSet presAssocID="{2528276B-DE6A-466B-872E-9FFF419418FA}" presName="text_1" presStyleLbl="node1" presStyleIdx="0" presStyleCnt="7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7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7"/>
      <dgm:spPr/>
    </dgm:pt>
    <dgm:pt modelId="{C4366844-5D70-47CC-8F2D-622A3F956373}" type="pres">
      <dgm:prSet presAssocID="{FEE30B3A-C4F8-4EC6-8EA4-5753C35FC2EA}" presName="text_3" presStyleLbl="node1" presStyleIdx="2" presStyleCnt="7" custScaleY="119463" custLinFactNeighborX="-265" custLinFactNeighborY="-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7"/>
      <dgm:spPr/>
    </dgm:pt>
    <dgm:pt modelId="{C923594B-622C-4AAA-B00F-1961072950D7}" type="pres">
      <dgm:prSet presAssocID="{6986C4B9-B145-472D-B5FE-F8225511AC7D}" presName="text_4" presStyleLbl="node1" presStyleIdx="3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7"/>
      <dgm:spPr/>
    </dgm:pt>
    <dgm:pt modelId="{BE4F6CBD-BEC7-4BB2-8CA8-4AB62F12DFF9}" type="pres">
      <dgm:prSet presAssocID="{57D1A95B-FCA3-4CCF-BC28-0705EF0DA074}" presName="text_5" presStyleLbl="node1" presStyleIdx="4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7"/>
      <dgm:spPr/>
    </dgm:pt>
    <dgm:pt modelId="{D721E583-BAE3-4507-BD24-52408A068D6F}" type="pres">
      <dgm:prSet presAssocID="{8678C995-4796-4396-A4B9-CBFBF977C272}" presName="text_6" presStyleLbl="node1" presStyleIdx="5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7"/>
      <dgm:spPr/>
    </dgm:pt>
    <dgm:pt modelId="{A295BBAD-3CA0-4AC3-930D-295E5BE12D05}" type="pres">
      <dgm:prSet presAssocID="{BFDE6005-9C7B-42F5-BB43-5685478FB0C1}" presName="text_7" presStyleLbl="node1" presStyleIdx="6" presStyleCnt="7" custScaleY="119463" custLinFactNeighborX="194" custLinFactNeighborY="4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5A3A-0F89-4A78-B12F-91933CB6AC60}" type="pres">
      <dgm:prSet presAssocID="{BFDE6005-9C7B-42F5-BB43-5685478FB0C1}" presName="accent_7" presStyleCnt="0"/>
      <dgm:spPr/>
    </dgm:pt>
    <dgm:pt modelId="{A89A7E79-8864-4208-9979-191E7105962F}" type="pres">
      <dgm:prSet presAssocID="{BFDE6005-9C7B-42F5-BB43-5685478FB0C1}" presName="accentRepeatNode" presStyleLbl="solidFgAcc1" presStyleIdx="6" presStyleCnt="7"/>
      <dgm:spPr/>
    </dgm:pt>
  </dgm:ptLst>
  <dgm:cxnLst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9C42C2BF-E0CC-41E9-AC7E-B90C6F88C8D8}" srcId="{F84F6C66-5521-40C2-99FF-C86F056ED85A}" destId="{BFDE6005-9C7B-42F5-BB43-5685478FB0C1}" srcOrd="6" destOrd="0" parTransId="{682A8476-9EDF-4A3F-AE90-DD951842BBE2}" sibTransId="{CC3480D4-2198-4005-A5B7-701AEB4574CF}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BF1CB121-299D-40F8-8583-68571E798A9F}" type="presOf" srcId="{BFDE6005-9C7B-42F5-BB43-5685478FB0C1}" destId="{A295BBAD-3CA0-4AC3-930D-295E5BE12D05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  <dgm:cxn modelId="{91F53930-794E-4EB2-A16F-ED3309D466BE}" type="presParOf" srcId="{3170B91E-7745-44B8-97A4-A475B63696D5}" destId="{A295BBAD-3CA0-4AC3-930D-295E5BE12D05}" srcOrd="13" destOrd="0" presId="urn:microsoft.com/office/officeart/2008/layout/VerticalCurvedList"/>
    <dgm:cxn modelId="{B9503667-BE25-4899-B00F-4EEFF06E0C86}" type="presParOf" srcId="{3170B91E-7745-44B8-97A4-A475B63696D5}" destId="{E6315A3A-0F89-4A78-B12F-91933CB6AC60}" srcOrd="14" destOrd="0" presId="urn:microsoft.com/office/officeart/2008/layout/VerticalCurvedList"/>
    <dgm:cxn modelId="{2909BC91-A170-454E-BC5B-5A9B07474BE9}" type="presParOf" srcId="{E6315A3A-0F89-4A78-B12F-91933CB6AC60}" destId="{A89A7E79-8864-4208-9979-191E71059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2 104,4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1 252,9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37 779,7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7 038,4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76 987,6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2,3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200,0 тыс. рублей; расходы по присмотру и уходу за детьми-инвалидами 152,4 тыс</a:t>
          </a:r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400" b="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2 616,0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материальной помощи гражданам  308,0  тыс. </a:t>
          </a:r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рублей; </a:t>
          </a:r>
          <a:endParaRPr lang="ru-RU" sz="1400" b="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категорий граждан 17,0 тыс. рублей; доплата к пенсии муниципальных служащих 1 341,6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1 035,2 тыс. рублей; Обеспечение жильем многодетных семей  734,7 </a:t>
          </a:r>
          <a:r>
            <a:rPr lang="ru-RU" sz="14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бесплатное питание для обучающихся общеобразовательных организаций  9 105,9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опекаемых детей 12 852,3 тыс. рублей;  выплата пособия при устройстве опекаемых детей в семью 259,6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F1E1127-FB95-4366-A6E8-07BB64E94FB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жильем молодых семей 6 225,1 тыс. рублей</a:t>
          </a:r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F94F1-4149-4370-A1F0-EF1B51D0BB98}" type="parTrans" cxnId="{B73F08BE-73A4-4C1A-8FAD-820BBD30981C}">
      <dgm:prSet/>
      <dgm:spPr/>
      <dgm:t>
        <a:bodyPr/>
        <a:lstStyle/>
        <a:p>
          <a:endParaRPr lang="ru-RU"/>
        </a:p>
      </dgm:t>
    </dgm:pt>
    <dgm:pt modelId="{B8C82310-23FC-4E5B-8127-2A3B11FC3B9D}" type="sibTrans" cxnId="{B73F08BE-73A4-4C1A-8FAD-820BBD30981C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854879FE-BE8F-4624-AAD6-7DAD88595B55}" type="pres">
      <dgm:prSet presAssocID="{A42DB187-3135-4C98-9D1D-37EECE5C3DAA}" presName="text_1" presStyleLbl="node1" presStyleIdx="0" presStyleCnt="7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7"/>
      <dgm:spPr/>
    </dgm:pt>
    <dgm:pt modelId="{6D8C2A91-E19F-463D-BD24-AB9142C0ABED}" type="pres">
      <dgm:prSet presAssocID="{6986C4B9-B145-472D-B5FE-F8225511AC7D}" presName="text_2" presStyleLbl="node1" presStyleIdx="1" presStyleCnt="7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7"/>
      <dgm:spPr/>
    </dgm:pt>
    <dgm:pt modelId="{516DD1F4-A210-4170-91D2-7E7F9DCC880D}" type="pres">
      <dgm:prSet presAssocID="{57D1A95B-FCA3-4CCF-BC28-0705EF0DA07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7"/>
      <dgm:spPr/>
    </dgm:pt>
    <dgm:pt modelId="{FFB87230-A43F-4ADE-AA01-F0A3AFAA6F65}" type="pres">
      <dgm:prSet presAssocID="{AF01EF08-2799-4C6A-929A-2A15551D8D32}" presName="text_4" presStyleLbl="node1" presStyleIdx="3" presStyleCnt="7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7"/>
      <dgm:spPr/>
    </dgm:pt>
    <dgm:pt modelId="{27AD8962-C758-45E9-A4AF-50ECCD017247}" type="pres">
      <dgm:prSet presAssocID="{9F1E1127-FB95-4366-A6E8-07BB64E94FB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398B4-DDA0-4D9E-8B8E-AE05C1321077}" type="pres">
      <dgm:prSet presAssocID="{9F1E1127-FB95-4366-A6E8-07BB64E94FB2}" presName="accent_5" presStyleCnt="0"/>
      <dgm:spPr/>
    </dgm:pt>
    <dgm:pt modelId="{15B8E1F6-A601-42B6-8932-11EC4DA5A6CA}" type="pres">
      <dgm:prSet presAssocID="{9F1E1127-FB95-4366-A6E8-07BB64E94FB2}" presName="accentRepeatNode" presStyleLbl="solidFgAcc1" presStyleIdx="4" presStyleCnt="7"/>
      <dgm:spPr/>
    </dgm:pt>
    <dgm:pt modelId="{E85B57CB-2748-437A-A9D0-C9DCB5687D69}" type="pres">
      <dgm:prSet presAssocID="{A72E44ED-20D6-43BA-8BFB-3D49339C0985}" presName="text_6" presStyleLbl="node1" presStyleIdx="5" presStyleCnt="7" custScaleY="148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D1D7-B4E9-4950-A0FC-A21EB6A8E2CD}" type="pres">
      <dgm:prSet presAssocID="{A72E44ED-20D6-43BA-8BFB-3D49339C0985}" presName="accent_6" presStyleCnt="0"/>
      <dgm:spPr/>
    </dgm:pt>
    <dgm:pt modelId="{C7062D9B-4A87-46F0-8AA9-37927D866D8E}" type="pres">
      <dgm:prSet presAssocID="{A72E44ED-20D6-43BA-8BFB-3D49339C0985}" presName="accentRepeatNode" presStyleLbl="solidFgAcc1" presStyleIdx="5" presStyleCnt="7"/>
      <dgm:spPr/>
    </dgm:pt>
    <dgm:pt modelId="{B17D6A93-F7BC-4355-A6B0-54B956AD5D0E}" type="pres">
      <dgm:prSet presAssocID="{C7DCCDF0-352F-4595-829A-4603F3C4EC7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30A22-12A8-4359-9EA7-3092B7A6BDDE}" type="pres">
      <dgm:prSet presAssocID="{C7DCCDF0-352F-4595-829A-4603F3C4EC74}" presName="accent_7" presStyleCnt="0"/>
      <dgm:spPr/>
    </dgm:pt>
    <dgm:pt modelId="{EDEB7342-95E5-451F-BEA3-9E3A2F970986}" type="pres">
      <dgm:prSet presAssocID="{C7DCCDF0-352F-4595-829A-4603F3C4EC74}" presName="accentRepeatNode" presStyleLbl="solidFgAcc1" presStyleIdx="6" presStyleCnt="7"/>
      <dgm:spPr/>
    </dgm:pt>
  </dgm:ptLst>
  <dgm:cxnLst>
    <dgm:cxn modelId="{77BC41C9-1A5C-4368-8283-D87EBA899CEB}" srcId="{F84F6C66-5521-40C2-99FF-C86F056ED85A}" destId="{C7DCCDF0-352F-4595-829A-4603F3C4EC74}" srcOrd="6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6010C1ED-2A36-4661-A7A9-3706031F6ADD}" type="presOf" srcId="{9F1E1127-FB95-4366-A6E8-07BB64E94FB2}" destId="{27AD8962-C758-45E9-A4AF-50ECCD017247}" srcOrd="0" destOrd="0" presId="urn:microsoft.com/office/officeart/2008/layout/VerticalCurvedList"/>
    <dgm:cxn modelId="{6B5C6A15-92CA-4AB3-826D-F62B4639A120}" type="presOf" srcId="{A72E44ED-20D6-43BA-8BFB-3D49339C0985}" destId="{E85B57CB-2748-437A-A9D0-C9DCB5687D69}" srcOrd="0" destOrd="0" presId="urn:microsoft.com/office/officeart/2008/layout/VerticalCurvedList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F90FCF80-C46D-4DBA-A432-FB92EBDFBD9C}" type="presOf" srcId="{C7DCCDF0-352F-4595-829A-4603F3C4EC74}" destId="{B17D6A93-F7BC-4355-A6B0-54B956AD5D0E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5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73F08BE-73A4-4C1A-8FAD-820BBD30981C}" srcId="{F84F6C66-5521-40C2-99FF-C86F056ED85A}" destId="{9F1E1127-FB95-4366-A6E8-07BB64E94FB2}" srcOrd="4" destOrd="0" parTransId="{EE2F94F1-4149-4370-A1F0-EF1B51D0BB98}" sibTransId="{B8C82310-23FC-4E5B-8127-2A3B11FC3B9D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166623E9-556F-4D29-9032-17FA1AD2E571}" type="presParOf" srcId="{3170B91E-7745-44B8-97A4-A475B63696D5}" destId="{27AD8962-C758-45E9-A4AF-50ECCD017247}" srcOrd="9" destOrd="0" presId="urn:microsoft.com/office/officeart/2008/layout/VerticalCurvedList"/>
    <dgm:cxn modelId="{7A59C8E8-6EAA-4948-BF30-6CC75A04B7B6}" type="presParOf" srcId="{3170B91E-7745-44B8-97A4-A475B63696D5}" destId="{E20398B4-DDA0-4D9E-8B8E-AE05C1321077}" srcOrd="10" destOrd="0" presId="urn:microsoft.com/office/officeart/2008/layout/VerticalCurvedList"/>
    <dgm:cxn modelId="{2440DBC4-8C96-4FBC-9836-13B5892DBCE9}" type="presParOf" srcId="{E20398B4-DDA0-4D9E-8B8E-AE05C1321077}" destId="{15B8E1F6-A601-42B6-8932-11EC4DA5A6CA}" srcOrd="0" destOrd="0" presId="urn:microsoft.com/office/officeart/2008/layout/VerticalCurvedList"/>
    <dgm:cxn modelId="{6E88A6D1-EC65-478E-963B-483D59DE5500}" type="presParOf" srcId="{3170B91E-7745-44B8-97A4-A475B63696D5}" destId="{E85B57CB-2748-437A-A9D0-C9DCB5687D69}" srcOrd="11" destOrd="0" presId="urn:microsoft.com/office/officeart/2008/layout/VerticalCurvedList"/>
    <dgm:cxn modelId="{EF5FA733-8227-49FA-B101-E58EF66D5C5D}" type="presParOf" srcId="{3170B91E-7745-44B8-97A4-A475B63696D5}" destId="{36D2D1D7-B4E9-4950-A0FC-A21EB6A8E2CD}" srcOrd="12" destOrd="0" presId="urn:microsoft.com/office/officeart/2008/layout/VerticalCurvedList"/>
    <dgm:cxn modelId="{D45EB72E-DE3F-4837-9195-E71D1C6229D3}" type="presParOf" srcId="{36D2D1D7-B4E9-4950-A0FC-A21EB6A8E2CD}" destId="{C7062D9B-4A87-46F0-8AA9-37927D866D8E}" srcOrd="0" destOrd="0" presId="urn:microsoft.com/office/officeart/2008/layout/VerticalCurvedList"/>
    <dgm:cxn modelId="{75D11909-F518-46E6-B9CE-D7E4C8776BD4}" type="presParOf" srcId="{3170B91E-7745-44B8-97A4-A475B63696D5}" destId="{B17D6A93-F7BC-4355-A6B0-54B956AD5D0E}" srcOrd="13" destOrd="0" presId="urn:microsoft.com/office/officeart/2008/layout/VerticalCurvedList"/>
    <dgm:cxn modelId="{89DA8CB8-6893-498A-9278-902FFE34709A}" type="presParOf" srcId="{3170B91E-7745-44B8-97A4-A475B63696D5}" destId="{5D530A22-12A8-4359-9EA7-3092B7A6BDDE}" srcOrd="14" destOrd="0" presId="urn:microsoft.com/office/officeart/2008/layout/VerticalCurvedList"/>
    <dgm:cxn modelId="{00ADFA26-500F-4996-B93C-59D808137469}" type="presParOf" srcId="{5D530A22-12A8-4359-9EA7-3092B7A6BDDE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B6C2D-5C94-4D8D-A8C1-A2D05AB58CAD}">
      <dsp:nvSpPr>
        <dsp:cNvPr id="0" name=""/>
        <dsp:cNvSpPr/>
      </dsp:nvSpPr>
      <dsp:spPr>
        <a:xfrm rot="5400000">
          <a:off x="-127684" y="132395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302641"/>
        <a:ext cx="595859" cy="255368"/>
      </dsp:txXfrm>
    </dsp:sp>
    <dsp:sp modelId="{05400D35-D395-48DF-9790-035A6B2CE923}">
      <dsp:nvSpPr>
        <dsp:cNvPr id="0" name=""/>
        <dsp:cNvSpPr/>
      </dsp:nvSpPr>
      <dsp:spPr>
        <a:xfrm rot="5400000">
          <a:off x="4136080" y="-3535510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муниципального образования «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 </a:t>
          </a:r>
          <a:endParaRPr lang="ru-RU" sz="1200" i="1" kern="1200" dirty="0"/>
        </a:p>
      </dsp:txBody>
      <dsp:txXfrm rot="-5400000">
        <a:off x="595859" y="31721"/>
        <a:ext cx="7606730" cy="499277"/>
      </dsp:txXfrm>
    </dsp:sp>
    <dsp:sp modelId="{79832C61-0AB0-43C1-A0C2-8121EE3F9AC5}">
      <dsp:nvSpPr>
        <dsp:cNvPr id="0" name=""/>
        <dsp:cNvSpPr/>
      </dsp:nvSpPr>
      <dsp:spPr>
        <a:xfrm rot="5400000">
          <a:off x="-127684" y="888637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1058883"/>
        <a:ext cx="595859" cy="255368"/>
      </dsp:txXfrm>
    </dsp:sp>
    <dsp:sp modelId="{8CE60421-1F32-43D2-AA00-9DB5F89B4981}">
      <dsp:nvSpPr>
        <dsp:cNvPr id="0" name=""/>
        <dsp:cNvSpPr/>
      </dsp:nvSpPr>
      <dsp:spPr>
        <a:xfrm rot="5400000">
          <a:off x="4136080" y="-2779267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повышение устойчивости бюджета муниципального образования «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район», в том числе за счет мер бюджетной консолидации</a:t>
          </a:r>
          <a:endParaRPr lang="ru-RU" sz="1200" i="1" kern="1200" dirty="0"/>
        </a:p>
      </dsp:txBody>
      <dsp:txXfrm rot="-5400000">
        <a:off x="595859" y="787964"/>
        <a:ext cx="7606730" cy="499277"/>
      </dsp:txXfrm>
    </dsp:sp>
    <dsp:sp modelId="{224D6733-C1A4-472D-AC2F-56D6A18B61B4}">
      <dsp:nvSpPr>
        <dsp:cNvPr id="0" name=""/>
        <dsp:cNvSpPr/>
      </dsp:nvSpPr>
      <dsp:spPr>
        <a:xfrm rot="5400000">
          <a:off x="-127684" y="1644879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1815125"/>
        <a:ext cx="595859" cy="255368"/>
      </dsp:txXfrm>
    </dsp:sp>
    <dsp:sp modelId="{5573CB67-818E-4BE4-8D6B-1EA1AAF15DF3}">
      <dsp:nvSpPr>
        <dsp:cNvPr id="0" name=""/>
        <dsp:cNvSpPr/>
      </dsp:nvSpPr>
      <dsp:spPr>
        <a:xfrm rot="5400000">
          <a:off x="4136080" y="-2023025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Недопущение необоснованного роста муниципального долга и неисполнения долговых обязательств</a:t>
          </a:r>
          <a:endParaRPr lang="ru-RU" sz="1200" i="1" kern="1200" dirty="0"/>
        </a:p>
      </dsp:txBody>
      <dsp:txXfrm rot="-5400000">
        <a:off x="595859" y="1544206"/>
        <a:ext cx="7606730" cy="499277"/>
      </dsp:txXfrm>
    </dsp:sp>
    <dsp:sp modelId="{5B724B42-E66F-4182-89CF-A4117DEE43A1}">
      <dsp:nvSpPr>
        <dsp:cNvPr id="0" name=""/>
        <dsp:cNvSpPr/>
      </dsp:nvSpPr>
      <dsp:spPr>
        <a:xfrm rot="5400000">
          <a:off x="-127684" y="2559860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2730106"/>
        <a:ext cx="595859" cy="255368"/>
      </dsp:txXfrm>
    </dsp:sp>
    <dsp:sp modelId="{7C10C5DB-CFF6-496F-83C4-25B7F76B8E3D}">
      <dsp:nvSpPr>
        <dsp:cNvPr id="0" name=""/>
        <dsp:cNvSpPr/>
      </dsp:nvSpPr>
      <dsp:spPr>
        <a:xfrm rot="5400000">
          <a:off x="3977342" y="-1108044"/>
          <a:ext cx="870774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», а также Указа Президента Российской Федерации от 21 июля 2020 года № 474 «О национальных целях развития Российской Федерации на период до 2030 года» </a:t>
          </a:r>
          <a:endParaRPr lang="ru-RU" sz="1200" i="1" kern="1200" dirty="0"/>
        </a:p>
      </dsp:txBody>
      <dsp:txXfrm rot="-5400000">
        <a:off x="595859" y="2315947"/>
        <a:ext cx="7591232" cy="785758"/>
      </dsp:txXfrm>
    </dsp:sp>
    <dsp:sp modelId="{272156AC-1EED-47E5-91FF-2B71723DE54A}">
      <dsp:nvSpPr>
        <dsp:cNvPr id="0" name=""/>
        <dsp:cNvSpPr/>
      </dsp:nvSpPr>
      <dsp:spPr>
        <a:xfrm rot="5400000">
          <a:off x="-127684" y="3316103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3486349"/>
        <a:ext cx="595859" cy="255368"/>
      </dsp:txXfrm>
    </dsp:sp>
    <dsp:sp modelId="{049986D2-CB70-42B6-B384-35A7C078E597}">
      <dsp:nvSpPr>
        <dsp:cNvPr id="0" name=""/>
        <dsp:cNvSpPr/>
      </dsp:nvSpPr>
      <dsp:spPr>
        <a:xfrm rot="5400000">
          <a:off x="4220198" y="-351802"/>
          <a:ext cx="385062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объема муниципальных заимствований, способных обеспечить решение социально-экономических задач по развитию района</a:t>
          </a:r>
          <a:endParaRPr lang="ru-RU" sz="1200" i="1" kern="1200" dirty="0"/>
        </a:p>
      </dsp:txBody>
      <dsp:txXfrm rot="-5400000">
        <a:off x="595860" y="3291333"/>
        <a:ext cx="7614943" cy="347468"/>
      </dsp:txXfrm>
    </dsp:sp>
    <dsp:sp modelId="{11C35D6D-5C92-4360-9276-BC093D706417}">
      <dsp:nvSpPr>
        <dsp:cNvPr id="0" name=""/>
        <dsp:cNvSpPr/>
      </dsp:nvSpPr>
      <dsp:spPr>
        <a:xfrm rot="5400000">
          <a:off x="-127684" y="4072345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4242591"/>
        <a:ext cx="595859" cy="255368"/>
      </dsp:txXfrm>
    </dsp:sp>
    <dsp:sp modelId="{A8573F29-B21D-4481-8BBA-75CF8EFB0560}">
      <dsp:nvSpPr>
        <dsp:cNvPr id="0" name=""/>
        <dsp:cNvSpPr/>
      </dsp:nvSpPr>
      <dsp:spPr>
        <a:xfrm rot="5400000">
          <a:off x="4136080" y="404440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12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5859" y="3971671"/>
        <a:ext cx="7606730" cy="4992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42D6-A327-49D7-9CF0-4F39C7BCE590}">
      <dsp:nvSpPr>
        <dsp:cNvPr id="0" name=""/>
        <dsp:cNvSpPr/>
      </dsp:nvSpPr>
      <dsp:spPr>
        <a:xfrm rot="10800000">
          <a:off x="0" y="0"/>
          <a:ext cx="3600399" cy="3600399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D9D2-F5B1-4EF3-8CD4-8D783F223AEC}">
      <dsp:nvSpPr>
        <dsp:cNvPr id="0" name=""/>
        <dsp:cNvSpPr/>
      </dsp:nvSpPr>
      <dsp:spPr>
        <a:xfrm>
          <a:off x="1655393" y="2241050"/>
          <a:ext cx="3439221" cy="1224344"/>
        </a:xfrm>
        <a:prstGeom prst="roundRect">
          <a:avLst/>
        </a:prstGeom>
        <a:solidFill>
          <a:srgbClr val="66FFFF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- 64 387,7 тыс. рублей.</a:t>
          </a:r>
          <a:endParaRPr lang="ru-RU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161" y="2300818"/>
        <a:ext cx="3319685" cy="1104808"/>
      </dsp:txXfrm>
    </dsp:sp>
    <dsp:sp modelId="{5943FBF8-3D2A-4B8E-B0F6-352AE796E670}">
      <dsp:nvSpPr>
        <dsp:cNvPr id="0" name=""/>
        <dsp:cNvSpPr/>
      </dsp:nvSpPr>
      <dsp:spPr>
        <a:xfrm>
          <a:off x="1661653" y="0"/>
          <a:ext cx="3338520" cy="108999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-780,9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862" y="53209"/>
        <a:ext cx="3232102" cy="98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617334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36" y="30136"/>
        <a:ext cx="8626528" cy="55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60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1" y="27361"/>
        <a:ext cx="8632078" cy="505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C371-C09B-4697-A66E-94C5AA04B36B}">
      <dsp:nvSpPr>
        <dsp:cNvPr id="0" name=""/>
        <dsp:cNvSpPr/>
      </dsp:nvSpPr>
      <dsp:spPr>
        <a:xfrm rot="5400000">
          <a:off x="-273895" y="267449"/>
          <a:ext cx="1131987" cy="597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/>
            </a:solidFill>
          </a:endParaRPr>
        </a:p>
      </dsp:txBody>
      <dsp:txXfrm rot="-5400000">
        <a:off x="-6444" y="298543"/>
        <a:ext cx="597087" cy="534900"/>
      </dsp:txXfrm>
    </dsp:sp>
    <dsp:sp modelId="{8C28AE45-F4AA-44F1-A906-48F3FE2B673E}">
      <dsp:nvSpPr>
        <dsp:cNvPr id="0" name=""/>
        <dsp:cNvSpPr/>
      </dsp:nvSpPr>
      <dsp:spPr>
        <a:xfrm rot="5400000">
          <a:off x="4087581" y="-3485269"/>
          <a:ext cx="1019632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а также в Указе Президента Российской Федерации от 21 июля 2020 года № 474 «О национальных целях развития Российской Федерации на период до 2030 года»;</a:t>
          </a:r>
          <a:endParaRPr lang="ru-RU" sz="1300" kern="1200" dirty="0"/>
        </a:p>
      </dsp:txBody>
      <dsp:txXfrm rot="-5400000">
        <a:off x="589227" y="62859"/>
        <a:ext cx="7966566" cy="920084"/>
      </dsp:txXfrm>
    </dsp:sp>
    <dsp:sp modelId="{1E81F90D-7C12-449C-BF74-DFBDC81748F0}">
      <dsp:nvSpPr>
        <dsp:cNvPr id="0" name=""/>
        <dsp:cNvSpPr/>
      </dsp:nvSpPr>
      <dsp:spPr>
        <a:xfrm rot="5400000">
          <a:off x="-165201" y="1416120"/>
          <a:ext cx="937554" cy="620043"/>
        </a:xfrm>
        <a:prstGeom prst="chevron">
          <a:avLst/>
        </a:prstGeom>
        <a:gradFill rotWithShape="0">
          <a:gsLst>
            <a:gs pos="0">
              <a:schemeClr val="accent3">
                <a:hueOff val="-227471"/>
                <a:satOff val="-938"/>
                <a:lumOff val="-19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227471"/>
                <a:satOff val="-938"/>
                <a:lumOff val="-197"/>
                <a:alphaOff val="0"/>
                <a:tint val="86000"/>
                <a:satMod val="115000"/>
              </a:schemeClr>
            </a:gs>
            <a:gs pos="100000">
              <a:schemeClr val="accent3">
                <a:hueOff val="-227471"/>
                <a:satOff val="-938"/>
                <a:lumOff val="-19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227471"/>
              <a:satOff val="-938"/>
              <a:lumOff val="-19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227471"/>
              <a:satOff val="-938"/>
              <a:lumOff val="-19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-5400000">
        <a:off x="-6445" y="1567387"/>
        <a:ext cx="620043" cy="317511"/>
      </dsp:txXfrm>
    </dsp:sp>
    <dsp:sp modelId="{A01E7E39-A97B-4A9B-BDBA-F06392B84135}">
      <dsp:nvSpPr>
        <dsp:cNvPr id="0" name=""/>
        <dsp:cNvSpPr/>
      </dsp:nvSpPr>
      <dsp:spPr>
        <a:xfrm rot="5400000">
          <a:off x="4182264" y="-2294857"/>
          <a:ext cx="853222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27471"/>
              <a:satOff val="-938"/>
              <a:lumOff val="-19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kern="1200" dirty="0"/>
        </a:p>
      </dsp:txBody>
      <dsp:txXfrm rot="-5400000">
        <a:off x="600706" y="1328352"/>
        <a:ext cx="7974689" cy="769920"/>
      </dsp:txXfrm>
    </dsp:sp>
    <dsp:sp modelId="{2A41DBF3-99E0-4EBA-96C1-D30741F1C516}">
      <dsp:nvSpPr>
        <dsp:cNvPr id="0" name=""/>
        <dsp:cNvSpPr/>
      </dsp:nvSpPr>
      <dsp:spPr>
        <a:xfrm rot="5400000">
          <a:off x="-127339" y="2260939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454943"/>
                <a:satOff val="-1876"/>
                <a:lumOff val="-39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454943"/>
                <a:satOff val="-1876"/>
                <a:lumOff val="-393"/>
                <a:alphaOff val="0"/>
                <a:tint val="86000"/>
                <a:satMod val="115000"/>
              </a:schemeClr>
            </a:gs>
            <a:gs pos="100000">
              <a:schemeClr val="accent3">
                <a:hueOff val="-454943"/>
                <a:satOff val="-1876"/>
                <a:lumOff val="-39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454943"/>
              <a:satOff val="-1876"/>
              <a:lumOff val="-39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454943"/>
              <a:satOff val="-1876"/>
              <a:lumOff val="-39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</dsp:txBody>
      <dsp:txXfrm rot="-5400000">
        <a:off x="3" y="2430728"/>
        <a:ext cx="594259" cy="254682"/>
      </dsp:txXfrm>
    </dsp:sp>
    <dsp:sp modelId="{F462966B-4B80-426D-9FF6-EEF2EC55E311}">
      <dsp:nvSpPr>
        <dsp:cNvPr id="0" name=""/>
        <dsp:cNvSpPr/>
      </dsp:nvSpPr>
      <dsp:spPr>
        <a:xfrm rot="5400000">
          <a:off x="4329179" y="-1430537"/>
          <a:ext cx="519337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54943"/>
              <a:satOff val="-1876"/>
              <a:lumOff val="-39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kern="1200" dirty="0"/>
        </a:p>
      </dsp:txBody>
      <dsp:txXfrm rot="-5400000">
        <a:off x="580678" y="2343316"/>
        <a:ext cx="7990988" cy="468633"/>
      </dsp:txXfrm>
    </dsp:sp>
    <dsp:sp modelId="{85C8A1A4-1AB8-4974-B763-DB81763921CB}">
      <dsp:nvSpPr>
        <dsp:cNvPr id="0" name=""/>
        <dsp:cNvSpPr/>
      </dsp:nvSpPr>
      <dsp:spPr>
        <a:xfrm rot="5400000">
          <a:off x="-133787" y="2998217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682414"/>
                <a:satOff val="-2813"/>
                <a:lumOff val="-59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682414"/>
                <a:satOff val="-2813"/>
                <a:lumOff val="-590"/>
                <a:alphaOff val="0"/>
                <a:tint val="86000"/>
                <a:satMod val="115000"/>
              </a:schemeClr>
            </a:gs>
            <a:gs pos="100000">
              <a:schemeClr val="accent3">
                <a:hueOff val="-682414"/>
                <a:satOff val="-2813"/>
                <a:lumOff val="-59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682414"/>
              <a:satOff val="-2813"/>
              <a:lumOff val="-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682414"/>
              <a:satOff val="-2813"/>
              <a:lumOff val="-59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 rot="-5400000">
        <a:off x="-6445" y="3168006"/>
        <a:ext cx="594259" cy="254682"/>
      </dsp:txXfrm>
    </dsp:sp>
    <dsp:sp modelId="{FB21711F-29FA-4DD0-8F3C-2057DF279F2E}">
      <dsp:nvSpPr>
        <dsp:cNvPr id="0" name=""/>
        <dsp:cNvSpPr/>
      </dsp:nvSpPr>
      <dsp:spPr>
        <a:xfrm rot="5400000">
          <a:off x="4398782" y="-765869"/>
          <a:ext cx="380132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82414"/>
              <a:satOff val="-2813"/>
              <a:lumOff val="-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повышение прозрачности системы формирования доходов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kern="1200" dirty="0"/>
        </a:p>
      </dsp:txBody>
      <dsp:txXfrm rot="-5400000">
        <a:off x="580679" y="3070791"/>
        <a:ext cx="7997783" cy="343018"/>
      </dsp:txXfrm>
    </dsp:sp>
    <dsp:sp modelId="{C15C39F7-9606-417C-97B1-5CF00E40C7D9}">
      <dsp:nvSpPr>
        <dsp:cNvPr id="0" name=""/>
        <dsp:cNvSpPr/>
      </dsp:nvSpPr>
      <dsp:spPr>
        <a:xfrm rot="5400000">
          <a:off x="-133787" y="3760666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909886"/>
                <a:satOff val="-3751"/>
                <a:lumOff val="-78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909886"/>
                <a:satOff val="-3751"/>
                <a:lumOff val="-786"/>
                <a:alphaOff val="0"/>
                <a:tint val="86000"/>
                <a:satMod val="115000"/>
              </a:schemeClr>
            </a:gs>
            <a:gs pos="100000">
              <a:schemeClr val="accent3">
                <a:hueOff val="-909886"/>
                <a:satOff val="-3751"/>
                <a:lumOff val="-78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909886"/>
              <a:satOff val="-3751"/>
              <a:lumOff val="-78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909886"/>
              <a:satOff val="-3751"/>
              <a:lumOff val="-78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-6445" y="3930455"/>
        <a:ext cx="594259" cy="254682"/>
      </dsp:txXfrm>
    </dsp:sp>
    <dsp:sp modelId="{8F31A818-4E03-4876-99AD-8353CE64CEB4}">
      <dsp:nvSpPr>
        <dsp:cNvPr id="0" name=""/>
        <dsp:cNvSpPr/>
      </dsp:nvSpPr>
      <dsp:spPr>
        <a:xfrm rot="5400000">
          <a:off x="4326523" y="-24505"/>
          <a:ext cx="551811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09886"/>
              <a:satOff val="-3751"/>
              <a:lumOff val="-78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эффективности;</a:t>
          </a:r>
          <a:endParaRPr lang="ru-RU" sz="1300" kern="1200" dirty="0"/>
        </a:p>
      </dsp:txBody>
      <dsp:txXfrm rot="-5400000">
        <a:off x="594259" y="3734696"/>
        <a:ext cx="7989403" cy="497937"/>
      </dsp:txXfrm>
    </dsp:sp>
    <dsp:sp modelId="{F6110385-2734-4118-AF52-B2AA075D0C08}">
      <dsp:nvSpPr>
        <dsp:cNvPr id="0" name=""/>
        <dsp:cNvSpPr/>
      </dsp:nvSpPr>
      <dsp:spPr>
        <a:xfrm rot="5400000">
          <a:off x="-133787" y="4523115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6445" y="4692904"/>
        <a:ext cx="594259" cy="254682"/>
      </dsp:txXfrm>
    </dsp:sp>
    <dsp:sp modelId="{B9402DFD-9C9D-4AD7-B9B1-5B8710EDBF02}">
      <dsp:nvSpPr>
        <dsp:cNvPr id="0" name=""/>
        <dsp:cNvSpPr/>
      </dsp:nvSpPr>
      <dsp:spPr>
        <a:xfrm rot="5400000">
          <a:off x="4320077" y="663509"/>
          <a:ext cx="551811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</a:r>
          <a:endParaRPr lang="ru-RU" sz="1300" kern="1200" dirty="0"/>
        </a:p>
      </dsp:txBody>
      <dsp:txXfrm rot="-5400000">
        <a:off x="587813" y="4422711"/>
        <a:ext cx="7989403" cy="49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25400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861 959,7 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4599724" y="-705227"/>
          <a:ext cx="5479217" cy="5479217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365712" y="237396"/>
          <a:ext cx="8076136" cy="382087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00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140 648,9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712" y="237396"/>
        <a:ext cx="8076136" cy="382087"/>
      </dsp:txXfrm>
    </dsp:sp>
    <dsp:sp modelId="{2CC09460-0385-4576-B212-932E023A1EEB}">
      <dsp:nvSpPr>
        <dsp:cNvPr id="0" name=""/>
        <dsp:cNvSpPr/>
      </dsp:nvSpPr>
      <dsp:spPr>
        <a:xfrm>
          <a:off x="60697" y="160716"/>
          <a:ext cx="535449" cy="53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7858-2E8A-4A1B-8B00-797726621971}">
      <dsp:nvSpPr>
        <dsp:cNvPr id="0" name=""/>
        <dsp:cNvSpPr/>
      </dsp:nvSpPr>
      <dsp:spPr>
        <a:xfrm>
          <a:off x="897025" y="900120"/>
          <a:ext cx="7581098" cy="428359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00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530 813,7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7025" y="900120"/>
        <a:ext cx="7581098" cy="428359"/>
      </dsp:txXfrm>
    </dsp:sp>
    <dsp:sp modelId="{5586553E-F5FE-4248-95EC-7786E1F5D059}">
      <dsp:nvSpPr>
        <dsp:cNvPr id="0" name=""/>
        <dsp:cNvSpPr/>
      </dsp:nvSpPr>
      <dsp:spPr>
        <a:xfrm>
          <a:off x="424875" y="824484"/>
          <a:ext cx="535449" cy="53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8ED8-C4FF-49CF-805C-71A060ED7E2F}">
      <dsp:nvSpPr>
        <dsp:cNvPr id="0" name=""/>
        <dsp:cNvSpPr/>
      </dsp:nvSpPr>
      <dsp:spPr>
        <a:xfrm>
          <a:off x="841900" y="1499176"/>
          <a:ext cx="7637237" cy="428359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00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45 599,6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1900" y="1499176"/>
        <a:ext cx="7637237" cy="428359"/>
      </dsp:txXfrm>
    </dsp:sp>
    <dsp:sp modelId="{F517DEC1-EB8D-4770-88E8-5D66BB1934B5}">
      <dsp:nvSpPr>
        <dsp:cNvPr id="0" name=""/>
        <dsp:cNvSpPr/>
      </dsp:nvSpPr>
      <dsp:spPr>
        <a:xfrm>
          <a:off x="574175" y="1445631"/>
          <a:ext cx="535449" cy="53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E0853-FA09-49CE-90A7-661C24366857}">
      <dsp:nvSpPr>
        <dsp:cNvPr id="0" name=""/>
        <dsp:cNvSpPr/>
      </dsp:nvSpPr>
      <dsp:spPr>
        <a:xfrm>
          <a:off x="841900" y="2141227"/>
          <a:ext cx="7637237" cy="428359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00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145,5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1900" y="2141227"/>
        <a:ext cx="7637237" cy="428359"/>
      </dsp:txXfrm>
    </dsp:sp>
    <dsp:sp modelId="{476526DF-747C-4FDA-AEBF-69A48C7254D0}">
      <dsp:nvSpPr>
        <dsp:cNvPr id="0" name=""/>
        <dsp:cNvSpPr/>
      </dsp:nvSpPr>
      <dsp:spPr>
        <a:xfrm>
          <a:off x="574175" y="2087682"/>
          <a:ext cx="535449" cy="53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B445E-114F-4C12-A53A-30AA6A98DC68}">
      <dsp:nvSpPr>
        <dsp:cNvPr id="0" name=""/>
        <dsp:cNvSpPr/>
      </dsp:nvSpPr>
      <dsp:spPr>
        <a:xfrm>
          <a:off x="680777" y="2783684"/>
          <a:ext cx="7798360" cy="428359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00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4 933,9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777" y="2783684"/>
        <a:ext cx="7798360" cy="428359"/>
      </dsp:txXfrm>
    </dsp:sp>
    <dsp:sp modelId="{7FF197B5-19DF-437E-8EA4-F5EF1D7448A3}">
      <dsp:nvSpPr>
        <dsp:cNvPr id="0" name=""/>
        <dsp:cNvSpPr/>
      </dsp:nvSpPr>
      <dsp:spPr>
        <a:xfrm>
          <a:off x="413052" y="2730139"/>
          <a:ext cx="535449" cy="53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8732C-9064-4779-B11E-FA263F689B2B}">
      <dsp:nvSpPr>
        <dsp:cNvPr id="0" name=""/>
        <dsp:cNvSpPr/>
      </dsp:nvSpPr>
      <dsp:spPr>
        <a:xfrm>
          <a:off x="328422" y="3426142"/>
          <a:ext cx="8150715" cy="428359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00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7 480,2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422" y="3426142"/>
        <a:ext cx="8150715" cy="428359"/>
      </dsp:txXfrm>
    </dsp:sp>
    <dsp:sp modelId="{22575A18-223C-4A93-B3F0-1CA215286AC0}">
      <dsp:nvSpPr>
        <dsp:cNvPr id="0" name=""/>
        <dsp:cNvSpPr/>
      </dsp:nvSpPr>
      <dsp:spPr>
        <a:xfrm>
          <a:off x="60697" y="3372597"/>
          <a:ext cx="535449" cy="53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4598780" y="-705227"/>
          <a:ext cx="5479217" cy="5479217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C3E9D-37B6-4091-B940-C72C7EB043F6}">
      <dsp:nvSpPr>
        <dsp:cNvPr id="0" name=""/>
        <dsp:cNvSpPr/>
      </dsp:nvSpPr>
      <dsp:spPr>
        <a:xfrm>
          <a:off x="560099" y="147025"/>
          <a:ext cx="7821900" cy="441737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праздников и мероприятий 235,8 тыс. рублей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99" y="147025"/>
        <a:ext cx="7821900" cy="441737"/>
      </dsp:txXfrm>
    </dsp:sp>
    <dsp:sp modelId="{55455E02-F49A-458F-9ACC-1718D8D45F00}">
      <dsp:nvSpPr>
        <dsp:cNvPr id="0" name=""/>
        <dsp:cNvSpPr/>
      </dsp:nvSpPr>
      <dsp:spPr>
        <a:xfrm>
          <a:off x="176323" y="147027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95AD2-FE45-4B8B-A2C1-75FE0D6BA4CF}">
      <dsp:nvSpPr>
        <dsp:cNvPr id="0" name=""/>
        <dsp:cNvSpPr/>
      </dsp:nvSpPr>
      <dsp:spPr>
        <a:xfrm>
          <a:off x="620282" y="703961"/>
          <a:ext cx="7707399" cy="441737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Безопасность учреждений культуры </a:t>
          </a:r>
          <a:r>
            <a:rPr lang="ru-RU" sz="1600" b="1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Малопургинского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 100,0 тыс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282" y="703961"/>
        <a:ext cx="7707399" cy="441737"/>
      </dsp:txXfrm>
    </dsp:sp>
    <dsp:sp modelId="{2CC09460-0385-4576-B212-932E023A1EEB}">
      <dsp:nvSpPr>
        <dsp:cNvPr id="0" name=""/>
        <dsp:cNvSpPr/>
      </dsp:nvSpPr>
      <dsp:spPr>
        <a:xfrm>
          <a:off x="389177" y="693724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6844-5D70-47CC-8F2D-622A3F956373}">
      <dsp:nvSpPr>
        <dsp:cNvPr id="0" name=""/>
        <dsp:cNvSpPr/>
      </dsp:nvSpPr>
      <dsp:spPr>
        <a:xfrm>
          <a:off x="783845" y="1233074"/>
          <a:ext cx="7523897" cy="441737"/>
        </a:xfrm>
        <a:prstGeom prst="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Организация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досуга и предоставление услуг организаций культуры и доступа к музейным фондам 54 868,5 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 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3845" y="1233074"/>
        <a:ext cx="7523897" cy="441737"/>
      </dsp:txXfrm>
    </dsp:sp>
    <dsp:sp modelId="{666F0470-AA64-4EAB-A3C2-C237F6CC60A4}">
      <dsp:nvSpPr>
        <dsp:cNvPr id="0" name=""/>
        <dsp:cNvSpPr/>
      </dsp:nvSpPr>
      <dsp:spPr>
        <a:xfrm>
          <a:off x="572678" y="1248296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594B-622C-4AAA-B00F-1961072950D7}">
      <dsp:nvSpPr>
        <dsp:cNvPr id="0" name=""/>
        <dsp:cNvSpPr/>
      </dsp:nvSpPr>
      <dsp:spPr>
        <a:xfrm>
          <a:off x="862374" y="1813512"/>
          <a:ext cx="7465307" cy="441737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творчества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2 418,5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2374" y="1813512"/>
        <a:ext cx="7465307" cy="441737"/>
      </dsp:txXfrm>
    </dsp:sp>
    <dsp:sp modelId="{7FF197B5-19DF-437E-8EA4-F5EF1D7448A3}">
      <dsp:nvSpPr>
        <dsp:cNvPr id="0" name=""/>
        <dsp:cNvSpPr/>
      </dsp:nvSpPr>
      <dsp:spPr>
        <a:xfrm>
          <a:off x="631268" y="1803275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6CBD-BEC7-4BB2-8CA8-4AB62F12DFF9}">
      <dsp:nvSpPr>
        <dsp:cNvPr id="0" name=""/>
        <dsp:cNvSpPr/>
      </dsp:nvSpPr>
      <dsp:spPr>
        <a:xfrm>
          <a:off x="803784" y="2368492"/>
          <a:ext cx="7523897" cy="441737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библиотечной системы 24 366,9 тыс.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784" y="2368492"/>
        <a:ext cx="7523897" cy="441737"/>
      </dsp:txXfrm>
    </dsp:sp>
    <dsp:sp modelId="{22575A18-223C-4A93-B3F0-1CA215286AC0}">
      <dsp:nvSpPr>
        <dsp:cNvPr id="0" name=""/>
        <dsp:cNvSpPr/>
      </dsp:nvSpPr>
      <dsp:spPr>
        <a:xfrm>
          <a:off x="572678" y="2358255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E583-BAE3-4507-BD24-52408A068D6F}">
      <dsp:nvSpPr>
        <dsp:cNvPr id="0" name=""/>
        <dsp:cNvSpPr/>
      </dsp:nvSpPr>
      <dsp:spPr>
        <a:xfrm>
          <a:off x="620282" y="2923064"/>
          <a:ext cx="7707399" cy="441737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культуры 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2 730,8 тыс. рублей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282" y="2923064"/>
        <a:ext cx="7707399" cy="441737"/>
      </dsp:txXfrm>
    </dsp:sp>
    <dsp:sp modelId="{40BF02B9-9F94-4357-980E-8F3E7121E9A6}">
      <dsp:nvSpPr>
        <dsp:cNvPr id="0" name=""/>
        <dsp:cNvSpPr/>
      </dsp:nvSpPr>
      <dsp:spPr>
        <a:xfrm>
          <a:off x="389177" y="2912827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5BBAD-3CA0-4AC3-930D-295E5BE12D05}">
      <dsp:nvSpPr>
        <dsp:cNvPr id="0" name=""/>
        <dsp:cNvSpPr/>
      </dsp:nvSpPr>
      <dsp:spPr>
        <a:xfrm>
          <a:off x="301025" y="3494195"/>
          <a:ext cx="8042258" cy="441737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3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Молодежное инициативное 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бюджетирование 1 174,3 тыс.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025" y="3494195"/>
        <a:ext cx="8042258" cy="441737"/>
      </dsp:txXfrm>
    </dsp:sp>
    <dsp:sp modelId="{A89A7E79-8864-4208-9979-191E7105962F}">
      <dsp:nvSpPr>
        <dsp:cNvPr id="0" name=""/>
        <dsp:cNvSpPr/>
      </dsp:nvSpPr>
      <dsp:spPr>
        <a:xfrm>
          <a:off x="54317" y="3467806"/>
          <a:ext cx="462211" cy="46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F0B6-DE0A-4F27-8E63-E56E857A5C17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AB5E-E564-463C-B267-CC607A7C5A15}">
      <dsp:nvSpPr>
        <dsp:cNvPr id="0" name=""/>
        <dsp:cNvSpPr/>
      </dsp:nvSpPr>
      <dsp:spPr>
        <a:xfrm>
          <a:off x="357475" y="233228"/>
          <a:ext cx="7784089" cy="497384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2 104,4 тыс. рублей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475" y="233228"/>
        <a:ext cx="7784089" cy="497384"/>
      </dsp:txXfrm>
    </dsp:sp>
    <dsp:sp modelId="{28BFEB6D-855D-4BBB-AE26-37D88D2FDD0B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3722-9FF0-4553-941E-64B9573CAE59}">
      <dsp:nvSpPr>
        <dsp:cNvPr id="0" name=""/>
        <dsp:cNvSpPr/>
      </dsp:nvSpPr>
      <dsp:spPr>
        <a:xfrm>
          <a:off x="789027" y="994769"/>
          <a:ext cx="7374956" cy="497384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1 252,9 тыс. рублей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027" y="994769"/>
        <a:ext cx="7374956" cy="497384"/>
      </dsp:txXfrm>
    </dsp:sp>
    <dsp:sp modelId="{CEF61A5A-A404-4503-8C18-096A012E075D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1D33-ED31-4E11-B569-038E9B5E1ECA}">
      <dsp:nvSpPr>
        <dsp:cNvPr id="0" name=""/>
        <dsp:cNvSpPr/>
      </dsp:nvSpPr>
      <dsp:spPr>
        <a:xfrm>
          <a:off x="976113" y="1740752"/>
          <a:ext cx="7187869" cy="497384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37 779,7 тыс. рублей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6113" y="1740752"/>
        <a:ext cx="7187869" cy="497384"/>
      </dsp:txXfrm>
    </dsp:sp>
    <dsp:sp modelId="{71F09C3E-EAA5-43D9-AB34-6004D936D625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A3B5F-D157-46FB-9326-8A99C4749BF5}">
      <dsp:nvSpPr>
        <dsp:cNvPr id="0" name=""/>
        <dsp:cNvSpPr/>
      </dsp:nvSpPr>
      <dsp:spPr>
        <a:xfrm>
          <a:off x="920263" y="2523084"/>
          <a:ext cx="7187869" cy="497384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79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2,3 тыс. рублей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0263" y="2523084"/>
        <a:ext cx="7187869" cy="497384"/>
      </dsp:txXfrm>
    </dsp:sp>
    <dsp:sp modelId="{04416FE6-8E75-4AE2-8CB6-1266DD65FACD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91D8-7D16-45EA-B36D-C889ACCECC39}">
      <dsp:nvSpPr>
        <dsp:cNvPr id="0" name=""/>
        <dsp:cNvSpPr/>
      </dsp:nvSpPr>
      <dsp:spPr>
        <a:xfrm>
          <a:off x="789027" y="3232245"/>
          <a:ext cx="7374956" cy="497384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79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7 038,4 тыс. рублей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027" y="3232245"/>
        <a:ext cx="7374956" cy="497384"/>
      </dsp:txXfrm>
    </dsp:sp>
    <dsp:sp modelId="{508DA39C-ADBA-48D3-8BF1-2428AF75CDD5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339B-3476-47F7-B256-E613C0254E79}">
      <dsp:nvSpPr>
        <dsp:cNvPr id="0" name=""/>
        <dsp:cNvSpPr/>
      </dsp:nvSpPr>
      <dsp:spPr>
        <a:xfrm>
          <a:off x="379894" y="3978228"/>
          <a:ext cx="778408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76 987,6 тыс. рублей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894" y="3978228"/>
        <a:ext cx="7784089" cy="497384"/>
      </dsp:txXfrm>
    </dsp:sp>
    <dsp:sp modelId="{A55542A5-B230-4E3D-A8E4-87AD73F79EFF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42232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175265" y="228627"/>
          <a:ext cx="8046372" cy="457053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200,0 тыс. рублей; расходы по присмотру и уходу за детьми-инвалидами 152,4 тыс</a:t>
          </a: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400" b="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265" y="228627"/>
        <a:ext cx="8046372" cy="457053"/>
      </dsp:txXfrm>
    </dsp:sp>
    <dsp:sp modelId="{2CC09460-0385-4576-B212-932E023A1EEB}">
      <dsp:nvSpPr>
        <dsp:cNvPr id="0" name=""/>
        <dsp:cNvSpPr/>
      </dsp:nvSpPr>
      <dsp:spPr>
        <a:xfrm>
          <a:off x="7962" y="171495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2A91-E19F-463D-BD24-AB9142C0ABED}">
      <dsp:nvSpPr>
        <dsp:cNvPr id="0" name=""/>
        <dsp:cNvSpPr/>
      </dsp:nvSpPr>
      <dsp:spPr>
        <a:xfrm>
          <a:off x="765728" y="921388"/>
          <a:ext cx="7395758" cy="457053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2 616,0 тыс. рублей</a:t>
          </a:r>
          <a:endParaRPr lang="ru-RU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5728" y="921388"/>
        <a:ext cx="7395758" cy="457053"/>
      </dsp:txXfrm>
    </dsp:sp>
    <dsp:sp modelId="{7FF197B5-19DF-437E-8EA4-F5EF1D7448A3}">
      <dsp:nvSpPr>
        <dsp:cNvPr id="0" name=""/>
        <dsp:cNvSpPr/>
      </dsp:nvSpPr>
      <dsp:spPr>
        <a:xfrm>
          <a:off x="421865" y="85747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D1F4-A210-4170-91D2-7E7F9DCC880D}">
      <dsp:nvSpPr>
        <dsp:cNvPr id="0" name=""/>
        <dsp:cNvSpPr/>
      </dsp:nvSpPr>
      <dsp:spPr>
        <a:xfrm>
          <a:off x="934340" y="1600090"/>
          <a:ext cx="7168941" cy="457053"/>
        </a:xfrm>
        <a:prstGeom prst="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</a:t>
          </a: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материальной помощи гражданам  308,0  тыс. </a:t>
          </a: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рублей; </a:t>
          </a:r>
          <a:endParaRPr lang="ru-RU" sz="1400" b="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340" y="1600090"/>
        <a:ext cx="7168941" cy="457053"/>
      </dsp:txXfrm>
    </dsp:sp>
    <dsp:sp modelId="{22575A18-223C-4A93-B3F0-1CA215286AC0}">
      <dsp:nvSpPr>
        <dsp:cNvPr id="0" name=""/>
        <dsp:cNvSpPr/>
      </dsp:nvSpPr>
      <dsp:spPr>
        <a:xfrm>
          <a:off x="648682" y="154295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7230-A43F-4ADE-AA01-F0A3AFAA6F65}">
      <dsp:nvSpPr>
        <dsp:cNvPr id="0" name=""/>
        <dsp:cNvSpPr/>
      </dsp:nvSpPr>
      <dsp:spPr>
        <a:xfrm>
          <a:off x="1017547" y="2172070"/>
          <a:ext cx="7096521" cy="685059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</a:t>
          </a: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категорий граждан 17,0 тыс. рублей; доплата к пенсии муниципальных служащих 1 341,6 тыс. рублей</a:t>
          </a:r>
          <a:endParaRPr lang="ru-RU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7547" y="2172070"/>
        <a:ext cx="7096521" cy="685059"/>
      </dsp:txXfrm>
    </dsp:sp>
    <dsp:sp modelId="{AEA2F258-E6EB-4F32-89BB-D45632EC2648}">
      <dsp:nvSpPr>
        <dsp:cNvPr id="0" name=""/>
        <dsp:cNvSpPr/>
      </dsp:nvSpPr>
      <dsp:spPr>
        <a:xfrm>
          <a:off x="721102" y="2228941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8962-C758-45E9-A4AF-50ECCD017247}">
      <dsp:nvSpPr>
        <dsp:cNvPr id="0" name=""/>
        <dsp:cNvSpPr/>
      </dsp:nvSpPr>
      <dsp:spPr>
        <a:xfrm>
          <a:off x="934340" y="2972056"/>
          <a:ext cx="7168941" cy="457053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жильем молодых семей 6 225,1 тыс. рублей</a:t>
          </a: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340" y="2972056"/>
        <a:ext cx="7168941" cy="457053"/>
      </dsp:txXfrm>
    </dsp:sp>
    <dsp:sp modelId="{15B8E1F6-A601-42B6-8932-11EC4DA5A6CA}">
      <dsp:nvSpPr>
        <dsp:cNvPr id="0" name=""/>
        <dsp:cNvSpPr/>
      </dsp:nvSpPr>
      <dsp:spPr>
        <a:xfrm>
          <a:off x="648682" y="291492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B57CB-2748-437A-A9D0-C9DCB5687D69}">
      <dsp:nvSpPr>
        <dsp:cNvPr id="0" name=""/>
        <dsp:cNvSpPr/>
      </dsp:nvSpPr>
      <dsp:spPr>
        <a:xfrm>
          <a:off x="707523" y="3545603"/>
          <a:ext cx="7395758" cy="680918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1 035,2 тыс. рублей; Обеспечение жильем многодетных семей  734,7 </a:t>
          </a:r>
          <a:r>
            <a:rPr lang="ru-RU" sz="14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бесплатное питание для обучающихся общеобразовательных организаций  9 105,9 тыс. рублей</a:t>
          </a:r>
          <a:endParaRPr lang="ru-RU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523" y="3545603"/>
        <a:ext cx="7395758" cy="680918"/>
      </dsp:txXfrm>
    </dsp:sp>
    <dsp:sp modelId="{C7062D9B-4A87-46F0-8AA9-37927D866D8E}">
      <dsp:nvSpPr>
        <dsp:cNvPr id="0" name=""/>
        <dsp:cNvSpPr/>
      </dsp:nvSpPr>
      <dsp:spPr>
        <a:xfrm>
          <a:off x="421865" y="360040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D6A93-F7BC-4355-A6B0-54B956AD5D0E}">
      <dsp:nvSpPr>
        <dsp:cNvPr id="0" name=""/>
        <dsp:cNvSpPr/>
      </dsp:nvSpPr>
      <dsp:spPr>
        <a:xfrm>
          <a:off x="293620" y="4343518"/>
          <a:ext cx="7809661" cy="457053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</a:t>
          </a:r>
          <a:r>
            <a:rPr lang="ru-RU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опекаемых детей 12 852,3 тыс. рублей;  выплата пособия при устройстве опекаемых детей в семью 259,6 тыс. рублей</a:t>
          </a:r>
          <a:endParaRPr lang="ru-RU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620" y="4343518"/>
        <a:ext cx="7809661" cy="457053"/>
      </dsp:txXfrm>
    </dsp:sp>
    <dsp:sp modelId="{EDEB7342-95E5-451F-BEA3-9E3A2F970986}">
      <dsp:nvSpPr>
        <dsp:cNvPr id="0" name=""/>
        <dsp:cNvSpPr/>
      </dsp:nvSpPr>
      <dsp:spPr>
        <a:xfrm>
          <a:off x="7962" y="4286387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0.52239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78566" y="503340"/>
          <a:ext cx="3787368" cy="2163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</a:t>
          </a:r>
          <a:r>
            <a:rPr lang="en-US" sz="1600" dirty="0" smtClean="0">
              <a:solidFill>
                <a:schemeClr val="tx1"/>
              </a:solidFill>
            </a:rPr>
            <a:t>2</a:t>
          </a:r>
          <a:r>
            <a:rPr lang="ru-RU" sz="1600" dirty="0" smtClean="0">
              <a:solidFill>
                <a:schemeClr val="tx1"/>
              </a:solidFill>
            </a:rPr>
            <a:t>1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186 599,5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0.6038</cdr:x>
      <cdr:y>0.085</cdr:y>
    </cdr:from>
    <cdr:to>
      <cdr:x>0.82284</cdr:x>
      <cdr:y>0.16375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9767" y="388640"/>
          <a:ext cx="1440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0.76606</cdr:x>
      <cdr:y>0.61667</cdr:y>
    </cdr:from>
    <cdr:to>
      <cdr:x>0.95225</cdr:x>
      <cdr:y>0.71683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36567" y="2819400"/>
          <a:ext cx="1224130" cy="4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0.36041</cdr:x>
      <cdr:y>0.01667</cdr:y>
    </cdr:from>
    <cdr:to>
      <cdr:x>0.54585</cdr:x>
      <cdr:y>0.085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9567" y="76235"/>
          <a:ext cx="1219200" cy="31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</a:t>
          </a:r>
          <a:r>
            <a:rPr lang="ru-RU" sz="1800" dirty="0" smtClean="0"/>
            <a:t>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2,2 %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0.84576</cdr:x>
      <cdr:y>0.23036</cdr:y>
    </cdr:from>
    <cdr:to>
      <cdr:x>0.87844</cdr:x>
      <cdr:y>0.42848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024727" y="1246287"/>
          <a:ext cx="271423" cy="1071875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41275" cmpd="sng">
          <a:headEnd type="stealth"/>
          <a:tailEnd type="stealth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11.03.2022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18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w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8229600" cy="3962400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(к проекту Решения Совета депутатов муниципального образования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«Муниципальный округ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район Удмуртской Республики»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latin typeface="Times New Roman" pitchFamily="18" charset="0"/>
              </a:rPr>
              <a:t>20</a:t>
            </a:r>
            <a:r>
              <a:rPr lang="en-US" b="1" i="1" dirty="0" smtClean="0">
                <a:latin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</a:rPr>
              <a:t>1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Исп. Кузнецов С.А.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12511" cy="11430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</a:t>
            </a:r>
            <a:r>
              <a:rPr lang="en-US" sz="2000" b="1" dirty="0" smtClean="0">
                <a:solidFill>
                  <a:prstClr val="black"/>
                </a:solidFill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</a:rPr>
              <a:t>1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934697"/>
              </p:ext>
            </p:extLst>
          </p:nvPr>
        </p:nvGraphicFramePr>
        <p:xfrm>
          <a:off x="228600" y="15240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25295"/>
              </p:ext>
            </p:extLst>
          </p:nvPr>
        </p:nvGraphicFramePr>
        <p:xfrm>
          <a:off x="228600" y="1447800"/>
          <a:ext cx="8534400" cy="50539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01.01.2021г.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218 894,2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238,6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164,7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201 454,0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526,9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230 953,7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185 297,3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186 599,5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229,7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34 300,7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34 960,1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323,8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6 467,8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12 880,0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1 203,7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440,2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18 211,0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705,8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8 770,8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324,4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8 894,7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7 574,6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129,7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1366615"/>
              </p:ext>
            </p:extLst>
          </p:nvPr>
        </p:nvGraphicFramePr>
        <p:xfrm>
          <a:off x="0" y="14478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839200" cy="13716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и неналоговых доходов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за 2012-2021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762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2021 году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747446"/>
              </p:ext>
            </p:extLst>
          </p:nvPr>
        </p:nvGraphicFramePr>
        <p:xfrm>
          <a:off x="228600" y="1219200"/>
          <a:ext cx="8610600" cy="53660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95800"/>
                <a:gridCol w="1371600"/>
                <a:gridCol w="12864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80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598 085,7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865 265,7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851 650,2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56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197 096,8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196 252,3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32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44 467,0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130 756,8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119 633,2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4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403 900,7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537 412,1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535 764,7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5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387 230,0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086,8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518 123,4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2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14 733,8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для компенсации дополнительных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ежемесячное денежное вознаграждение за классное руководство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25 853,0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финансовое обеспечение дорожной деятельности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трансферты, передаваемые бюджетам муниципальных районов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14 860,9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негосударственных организаций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 и автономными учреждениями остатков субсидий прошлых лет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-- 1 458,5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62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608 220,0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951 772,7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254,9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района в 20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051643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57789" y="2286000"/>
            <a:ext cx="2088232" cy="2990374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от других бюджетов бюджетной системы Российской Федерации в 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году составил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937 276,8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9412"/>
              </p:ext>
            </p:extLst>
          </p:nvPr>
        </p:nvGraphicFramePr>
        <p:xfrm>
          <a:off x="304800" y="1447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78898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бюджета муниципального образования «Малопургинский район» в 2021 году по направлениям</a:t>
            </a: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150516"/>
              </p:ext>
            </p:extLst>
          </p:nvPr>
        </p:nvGraphicFramePr>
        <p:xfrm>
          <a:off x="-76200" y="1615231"/>
          <a:ext cx="7972425" cy="507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934200" y="2581275"/>
            <a:ext cx="2133600" cy="1600200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37000">
                <a:srgbClr val="CCFFFF"/>
              </a:gs>
              <a:gs pos="94167">
                <a:schemeClr val="bg2">
                  <a:lumMod val="75000"/>
                </a:schemeClr>
              </a:gs>
              <a:gs pos="67000">
                <a:srgbClr val="E9DA88"/>
              </a:gs>
              <a:gs pos="92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2800" y="2706350"/>
            <a:ext cx="1981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СОЦИАЛЬНОЙ НАПРАВЛЕННОСТИ </a:t>
            </a:r>
          </a:p>
          <a:p>
            <a:pPr algn="ctr"/>
            <a:r>
              <a:rPr lang="ru-RU" b="1" dirty="0" smtClean="0"/>
              <a:t>(861 959,7 </a:t>
            </a:r>
          </a:p>
          <a:p>
            <a:pPr algn="ctr"/>
            <a:r>
              <a:rPr lang="ru-RU" b="1" dirty="0" smtClean="0"/>
              <a:t>тыс. рублей)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72174" y="1447800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615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486215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84,6%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10,0%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4,9 %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0,5 %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1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193 338,7 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483384"/>
              </p:ext>
            </p:extLst>
          </p:nvPr>
        </p:nvGraphicFramePr>
        <p:xfrm>
          <a:off x="228601" y="1524002"/>
          <a:ext cx="8686799" cy="51285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33800"/>
                <a:gridCol w="1447800"/>
                <a:gridCol w="1280595"/>
                <a:gridCol w="167205"/>
                <a:gridCol w="1371600"/>
              </a:tblGrid>
              <a:tr h="5407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747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860 806,1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1 230 392,5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338,7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115 857,6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126 537,4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125 165,3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109,5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1 303,2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252,9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38 307,9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37 779,7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17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6 745,6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151,4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038,4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407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резервного фонда расходуются с подраздела 1003 «Социальное обеспечение населения»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71 195,3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673,3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76 987,6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2021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92506249"/>
              </p:ext>
            </p:extLst>
          </p:nvPr>
        </p:nvGraphicFramePr>
        <p:xfrm>
          <a:off x="152400" y="1143000"/>
          <a:ext cx="8686799" cy="56030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447801"/>
                <a:gridCol w="1295399"/>
                <a:gridCol w="1371600"/>
              </a:tblGrid>
              <a:tr h="6257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74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9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9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342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75 880,7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261,6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102 374,4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73 228,9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101 392,6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99 583,7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30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869,0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427,8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71 474,0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48 235,0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40 325,7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20 525,3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8 554,1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599,6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10 469,6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3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2021 год и на плановый период 2022 и 2023 годов</a:t>
            </a:r>
            <a:r>
              <a:rPr lang="ru-RU" sz="2200" b="1" dirty="0">
                <a:solidFill>
                  <a:srgbClr val="04617B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4617B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район» от 21 октября 2020 года № 919)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97753"/>
              </p:ext>
            </p:extLst>
          </p:nvPr>
        </p:nvGraphicFramePr>
        <p:xfrm>
          <a:off x="457200" y="1752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41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9223324"/>
              </p:ext>
            </p:extLst>
          </p:nvPr>
        </p:nvGraphicFramePr>
        <p:xfrm>
          <a:off x="228600" y="1371600"/>
          <a:ext cx="8686803" cy="5130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530599"/>
                <a:gridCol w="14478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507 877,1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746 235,0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729 621,8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101 120,4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158,4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140 648,9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359 458,1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542 052,3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530 813,7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41 707,2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46 836,8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45 599,6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6 171,9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280,1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7 751,5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86 577,7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85 894,8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83 754,1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83 164,0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40 516,0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43 833,3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42 229,6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6 357,5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6 550,1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32 778,5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35 858,1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34 337,9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2021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84184446"/>
              </p:ext>
            </p:extLst>
          </p:nvPr>
        </p:nvGraphicFramePr>
        <p:xfrm>
          <a:off x="228600" y="1676400"/>
          <a:ext cx="8686802" cy="417624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530599"/>
                <a:gridCol w="1447800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749,3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168,7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27 914,4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27 072,1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25 430,2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661,9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1 641,9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2021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52668"/>
              </p:ext>
            </p:extLst>
          </p:nvPr>
        </p:nvGraphicFramePr>
        <p:xfrm>
          <a:off x="228600" y="1523997"/>
          <a:ext cx="8686798" cy="47278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0169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7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691" y="304800"/>
            <a:ext cx="8229600" cy="7284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 (рублей).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29067"/>
              </p:ext>
            </p:extLst>
          </p:nvPr>
        </p:nvGraphicFramePr>
        <p:xfrm>
          <a:off x="228600" y="1333545"/>
          <a:ext cx="8305800" cy="537205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38225"/>
                <a:gridCol w="4746171"/>
                <a:gridCol w="1260702"/>
                <a:gridCol w="1260702"/>
              </a:tblGrid>
              <a:tr h="4281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32 238,9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35 830,6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3 838,3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3 073,8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1 386,9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4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20 181,4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21 907,3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2 073,1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2 579,0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" y="5347780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0" y="5029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4649967"/>
            <a:ext cx="762000" cy="3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4" y="4365395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3705019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362325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841888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2498988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146561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" y="5590667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5873796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1" y="1815838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3981218"/>
            <a:ext cx="807705" cy="3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13512"/>
            <a:ext cx="8229600" cy="6532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50966"/>
              </p:ext>
            </p:extLst>
          </p:nvPr>
        </p:nvGraphicFramePr>
        <p:xfrm>
          <a:off x="304800" y="2057400"/>
          <a:ext cx="85344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775" y="1447800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729 621,8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2021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96031"/>
              </p:ext>
            </p:extLst>
          </p:nvPr>
        </p:nvGraphicFramePr>
        <p:xfrm>
          <a:off x="381000" y="2057400"/>
          <a:ext cx="83820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2025" y="1419165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85 894,8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52500" y="232183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2021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31764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125 165,3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399" cy="7858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2021 году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39740"/>
              </p:ext>
            </p:extLst>
          </p:nvPr>
        </p:nvGraphicFramePr>
        <p:xfrm>
          <a:off x="571500" y="156468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075" y="1195348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 42 229,6 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634870"/>
              </p:ext>
            </p:extLst>
          </p:nvPr>
        </p:nvGraphicFramePr>
        <p:xfrm>
          <a:off x="3429000" y="1295400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28431" y="2200315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7 919,1тыс. руб.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15" y="5029723"/>
            <a:ext cx="2762790" cy="126037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01.01.2022 года составил      70 587,7 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244414"/>
            <a:ext cx="307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61 887,7тыс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3515" y="4856469"/>
            <a:ext cx="2895600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к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оммерческих кредитов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64 387,7 тыс. руб.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кредитов -73 087,7 тыс. 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246747">
            <a:off x="4447175" y="2003973"/>
            <a:ext cx="635663" cy="224121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76683" y="2732006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5335" y="2410051"/>
            <a:ext cx="3373815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кредитов от кредитных организаций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73 087,7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167545">
            <a:off x="4594390" y="3520029"/>
            <a:ext cx="253851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    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тыс. рублей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1937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58929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841242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приоритетов, направлений и механизмов развития экономики и социальной сферы, определенных Стратегией социально-экономического развития муниципального образования «</a:t>
            </a:r>
            <a:r>
              <a:rPr lang="ru-RU" sz="1400" b="1" i="1" dirty="0" err="1"/>
              <a:t>Малопургинский</a:t>
            </a:r>
            <a:r>
              <a:rPr lang="ru-RU" sz="1400" b="1" i="1" dirty="0"/>
              <a:t> район</a:t>
            </a:r>
            <a:r>
              <a:rPr lang="ru-RU" sz="1400" b="1" i="1" dirty="0" smtClean="0"/>
              <a:t>»;</a:t>
            </a:r>
            <a:endParaRPr lang="ru-RU" sz="1400" b="1" i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ожидаемого исполнения бюджета за 2020 год и прогноза показателей социально-экономического развития муниципального образования «</a:t>
            </a:r>
            <a:r>
              <a:rPr lang="ru-RU" sz="1400" b="1" i="1" dirty="0" err="1">
                <a:solidFill>
                  <a:srgbClr val="7030A0"/>
                </a:solidFill>
              </a:rPr>
              <a:t>Малопургинский</a:t>
            </a:r>
            <a:r>
              <a:rPr lang="ru-RU" sz="1400" b="1" i="1" dirty="0">
                <a:solidFill>
                  <a:srgbClr val="7030A0"/>
                </a:solidFill>
              </a:rPr>
              <a:t> район» на 2021 год и на плановый период 2022 и 2023 годов;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индексации в плановом периоде фондов оплаты труда категорий работников бюджетной сферы, которые не подпадают под действие региональных «дорожных карт» по заработной плате работников бюджетной сферы в отраслях образования и культуры, утвержденных Правительством Удмуртской Республики;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повышения с 1 января очередного финансового года минимального размера оплаты труда, устанавливаемого федеральным законом в размере величины прожиточного минимума трудоспособного населения в целом по Российской Федерации за второй квартал текущего года;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предоставления социальных выплат и льгот отдельным категориям граждан, установленных нормативными правовыми актами Удмуртской Республики и муниципального образования «</a:t>
            </a:r>
            <a:r>
              <a:rPr lang="ru-RU" sz="1400" b="1" i="1" dirty="0" err="1">
                <a:solidFill>
                  <a:srgbClr val="7030A0"/>
                </a:solidFill>
              </a:rPr>
              <a:t>Малопургинский</a:t>
            </a:r>
            <a:r>
              <a:rPr lang="ru-RU" sz="1400" b="1" i="1" dirty="0">
                <a:solidFill>
                  <a:srgbClr val="7030A0"/>
                </a:solidFill>
              </a:rPr>
              <a:t> район» с учетом адресности и критериев нуждаемости</a:t>
            </a:r>
            <a:r>
              <a:rPr lang="ru-RU" sz="1400" b="1" i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обеспечения требуемого уровня </a:t>
            </a:r>
            <a:r>
              <a:rPr lang="ru-RU" sz="1400" b="1" i="1" dirty="0" err="1"/>
              <a:t>софинансирования</a:t>
            </a:r>
            <a:r>
              <a:rPr lang="ru-RU" sz="1400" b="1" i="1" dirty="0"/>
              <a:t> мероприятий, реализуемых в рамках национальных проектов;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объема целевых межбюджетных трансфертов, предоставляемых из бюджета Удмуртской Республики.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24032"/>
              </p:ext>
            </p:extLst>
          </p:nvPr>
        </p:nvGraphicFramePr>
        <p:xfrm>
          <a:off x="228600" y="1143000"/>
          <a:ext cx="8686799" cy="5181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43400"/>
                <a:gridCol w="2971800"/>
                <a:gridCol w="1371599"/>
              </a:tblGrid>
              <a:tr h="5774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175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-314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(70%)-228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1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безвозмездных субсидий многодетным семьям, признанным нуждающимися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1 341,6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3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876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Проезд- 350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141,0</a:t>
                      </a: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645,4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776,7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семей (44 детей)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875,6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73">
                <a:tc>
                  <a:txBody>
                    <a:bodyPr/>
                    <a:lstStyle/>
                    <a:p>
                      <a:endParaRPr 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225,1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(продолжение)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187339"/>
              </p:ext>
            </p:extLst>
          </p:nvPr>
        </p:nvGraphicFramePr>
        <p:xfrm>
          <a:off x="228600" y="1447800"/>
          <a:ext cx="8686799" cy="513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10200"/>
                <a:gridCol w="1905000"/>
                <a:gridCol w="1371599"/>
              </a:tblGrid>
              <a:tr h="5043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50437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расходов по оплате жилых помещений и коммунальных услуг (отопление, освещение) работникам муниципальных организаций (образования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культуры)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"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район", проживающим и работающим в сельских населенных пунктах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300" b="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312,23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в дошкольных образовательных учреждениях (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130,5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обучающихся с ограниченными возможностями здоровья в муниципальных общеобразовательных организациях за счет средств местного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(в том числе горячее питание 1-4 классы) в общеобразовательных учреждениях (в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 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освобождению от родительской платы за присмотр и уход за детьми-инвалидами, детьми-сиротами и детьми, оставшимся без попечения родителей, обучающимися в муниципальных образовательных организациях, реализующих основную общеобразовательную программу дошкольного образования, а также родителей, если один или оба из них являются инвалидами первой или второй группы и не имеют других доходов, кроме пенсии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(местный бюджет)</a:t>
                      </a:r>
                    </a:p>
                    <a:p>
                      <a:pPr algn="ctr"/>
                      <a:endParaRPr lang="ru-RU" sz="13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211,6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(бюджет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УР)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38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реализации национальных проектов в 2021 году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37245"/>
              </p:ext>
            </p:extLst>
          </p:nvPr>
        </p:nvGraphicFramePr>
        <p:xfrm>
          <a:off x="457200" y="975360"/>
          <a:ext cx="82296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514600"/>
                <a:gridCol w="1219200"/>
                <a:gridCol w="396240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6315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30 550,2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</a:p>
                  </a:txBody>
                  <a:tcPr/>
                </a:tc>
              </a:tr>
              <a:tr h="4511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39 488,3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переселение граждан из аварийного жилищного фонда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5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«Экология»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ликвидации несанкционированных свалок в границах городов и наиболее опасных объектов накопленного экологического вреда окружающей среде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12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11 786,5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многодетным семьям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201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безвозмездных субсидий многодетным семьям, признанным нуждающимися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677"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«Образование»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и школьное питание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некоммерческих организаций в целях оказания психолого-педагогической, методической и консультативной помощи гражданам, имеющим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Национальный</a:t>
                      </a:r>
                      <a:r>
                        <a:rPr lang="ru-RU" sz="1200" baseline="0" dirty="0" smtClean="0"/>
                        <a:t> проект </a:t>
                      </a:r>
                    </a:p>
                    <a:p>
                      <a:r>
                        <a:rPr lang="ru-RU" sz="1200" baseline="0" dirty="0" smtClean="0"/>
                        <a:t>«Жилье и городская среда»</a:t>
                      </a:r>
                      <a:endParaRPr lang="ru-RU" sz="1200" dirty="0" smtClean="0"/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Формирование современной городской среды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на территории муниципального образования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3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512511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87084"/>
              </p:ext>
            </p:extLst>
          </p:nvPr>
        </p:nvGraphicFramePr>
        <p:xfrm>
          <a:off x="457200" y="18288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2021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712504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1 155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333,4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809,8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892,5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108,5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999,8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231,2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396,8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2021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44150"/>
              </p:ext>
            </p:extLst>
          </p:nvPr>
        </p:nvGraphicFramePr>
        <p:xfrm>
          <a:off x="228601" y="1828800"/>
          <a:ext cx="8686798" cy="5124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488721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5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597,6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</a:t>
                      </a:r>
                      <a:r>
                        <a:rPr lang="ru-RU" sz="15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012,1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43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2016-2024 годы»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годов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89372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7907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расширения применения проектных принципов управления;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оптимизации деятельности органов местного самоуправления муниципального об-</a:t>
            </a:r>
            <a:r>
              <a:rPr lang="ru-RU" b="1" i="1" dirty="0" err="1">
                <a:solidFill>
                  <a:srgbClr val="7030A0"/>
                </a:solidFill>
              </a:rPr>
              <a:t>разования</a:t>
            </a:r>
            <a:r>
              <a:rPr lang="ru-RU" b="1" i="1" dirty="0">
                <a:solidFill>
                  <a:srgbClr val="7030A0"/>
                </a:solidFill>
              </a:rPr>
              <a:t> «</a:t>
            </a:r>
            <a:r>
              <a:rPr lang="ru-RU" b="1" i="1" dirty="0" err="1">
                <a:solidFill>
                  <a:srgbClr val="7030A0"/>
                </a:solidFill>
              </a:rPr>
              <a:t>Малопургинский</a:t>
            </a:r>
            <a:r>
              <a:rPr lang="ru-RU" b="1" i="1" dirty="0">
                <a:solidFill>
                  <a:srgbClr val="7030A0"/>
                </a:solidFill>
              </a:rPr>
              <a:t> район» за счет повышения эффективности использования финансовых, кадровых и информационно-коммуникационных ресурсов;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реализации планов мероприятий («дорожных карт») по совершенствованию управления расходами органов местного самоуправления муниципального образования «Мало-</a:t>
            </a:r>
            <a:r>
              <a:rPr lang="ru-RU" b="1" i="1" dirty="0" err="1"/>
              <a:t>пургинский</a:t>
            </a:r>
            <a:r>
              <a:rPr lang="ru-RU" b="1" i="1" dirty="0"/>
              <a:t> район»;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(работ);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совершенствования системы финансового обеспечения выполнения муниципальных работ (услуг), формирования муниципальных заданий муниципальными учреждениями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</a:t>
            </a:r>
            <a:r>
              <a:rPr lang="ru-RU" b="1" i="1" dirty="0" err="1"/>
              <a:t>район»в</a:t>
            </a:r>
            <a:r>
              <a:rPr lang="ru-RU" b="1" i="1" dirty="0"/>
              <a:t> соответствии с общероссийскими и региональным перечнями услуг и работ;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оперативного освоения средств федерального бюджета и бюджета Удмуртской </a:t>
            </a:r>
            <a:r>
              <a:rPr lang="ru-RU" b="1" i="1" dirty="0" err="1">
                <a:solidFill>
                  <a:srgbClr val="7030A0"/>
                </a:solidFill>
              </a:rPr>
              <a:t>Рес</a:t>
            </a:r>
            <a:r>
              <a:rPr lang="ru-RU" b="1" i="1" dirty="0">
                <a:solidFill>
                  <a:srgbClr val="7030A0"/>
                </a:solidFill>
              </a:rPr>
              <a:t>-публики, в том числе поступивших в рамках реализации национальных проектов;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недопущения принятия новых расходных обязательств, не обеспеченных источниками финансирования;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дальнейшего развития контрактной системы в сфере закупок товаров, работ, услуг для обеспечения муниципальных нужд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39364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6112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2021 год и на плановый период 2022 и 2023 годов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Снижение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рисков возникновения просроченной кредиторской задолженности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ru-RU" sz="1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Обеспечение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открытости бюджетного процесса в муниципальном образовании «</a:t>
            </a:r>
            <a:r>
              <a:rPr lang="ru-RU" sz="14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район» и вовлечение в него граждан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Реализация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мероприятий Подпрограммы «Управление муниципальными финансами муниципального образования «</a:t>
            </a:r>
            <a:r>
              <a:rPr lang="ru-RU" sz="14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Формирование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продвижение положительного инвестиционного имиджа муниципального образования «</a:t>
            </a:r>
            <a:r>
              <a:rPr lang="ru-RU" sz="14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район»,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Ориентация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бюджетной политики в сфере межбюджетных отношений на решение следующих задач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5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5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повышение </a:t>
            </a:r>
            <a:r>
              <a:rPr lang="ru-RU" sz="15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  </a:r>
            <a:r>
              <a:rPr lang="ru-RU" sz="15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5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контроль 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эффективностью выполнения утвержденного плана мероприятий по росту доходов бюджета, оптимизации расходов бюджета и сокращению муниципального долга в целях оздоровления муниципальных финансов муниципального образования «</a:t>
            </a:r>
            <a:r>
              <a:rPr lang="ru-RU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соблюдение 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 муниципального образования «</a:t>
            </a:r>
            <a:r>
              <a:rPr lang="ru-RU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требований бюджетного законодательства и повышение качества управления бюджетным процессом в муниципальном образовании «</a:t>
            </a:r>
            <a:r>
              <a:rPr lang="ru-RU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расширение 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общественного участия в управлении муниципальными финансами посредством развития механизмов инициативного бюджетирования</a:t>
            </a:r>
            <a:endParaRPr lang="ru-RU" sz="15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41579" y="1647825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7200" y="1981200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7200" y="2447925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57200" y="2895600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57200" y="3695700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 на плановый период 2022 и 2023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919)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28913"/>
              </p:ext>
            </p:extLst>
          </p:nvPr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7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 от </a:t>
            </a:r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>
                <a:solidFill>
                  <a:schemeClr val="tx1"/>
                </a:solidFill>
              </a:rPr>
              <a:t>декабря </a:t>
            </a:r>
            <a:r>
              <a:rPr lang="ru-RU" b="1" dirty="0" smtClean="0">
                <a:solidFill>
                  <a:schemeClr val="tx1"/>
                </a:solidFill>
              </a:rPr>
              <a:t>2020  </a:t>
            </a:r>
            <a:r>
              <a:rPr lang="ru-RU" b="1" dirty="0">
                <a:solidFill>
                  <a:schemeClr val="tx1"/>
                </a:solidFill>
              </a:rPr>
              <a:t>года № </a:t>
            </a:r>
            <a:r>
              <a:rPr lang="ru-RU" b="1" dirty="0" smtClean="0">
                <a:solidFill>
                  <a:schemeClr val="tx1"/>
                </a:solidFill>
              </a:rPr>
              <a:t>32-5-325 </a:t>
            </a:r>
            <a:r>
              <a:rPr lang="ru-RU" b="1" dirty="0">
                <a:solidFill>
                  <a:schemeClr val="tx1"/>
                </a:solidFill>
              </a:rPr>
              <a:t>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2021 </a:t>
            </a:r>
            <a:r>
              <a:rPr lang="ru-RU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1"/>
                </a:solidFill>
              </a:rPr>
              <a:t>2022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100" y="2667000"/>
            <a:ext cx="7774632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проведены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ноября 2020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550933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849 051,0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1 197 011,3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419,6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240 831,0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238,6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249 164,7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608 220,0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951 772,7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936 254,9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860 806,1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1 230 392,5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193 338,7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-11 755,1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-33 381,2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-7 919,1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77534250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18922</TotalTime>
  <Words>4048</Words>
  <Application>Microsoft Office PowerPoint</Application>
  <PresentationFormat>Экран (4:3)</PresentationFormat>
  <Paragraphs>900</Paragraphs>
  <Slides>35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Муниципальное образование «Малопургинский район»</vt:lpstr>
      <vt:lpstr>Основные направления бюджетной политики на 2021 год и на плановый период 2022 и 2023 годов (установлены Постановлением Администрации муниципального образования «Малопургинский район» от 21 октября 2020 года № 919)</vt:lpstr>
      <vt:lpstr>Основные направления бюджетной политики на 2021 год и на плановый период 2022 и 2023 годов(продолжение)</vt:lpstr>
      <vt:lpstr>Основные направления бюджетной политики на 2021 год и на плановый период 2022 и 2023 годов (продолжение)</vt:lpstr>
      <vt:lpstr>Основные направления бюджетной политики на 2021 год и на плановый период 2022 и 2023 годов (продолжение)</vt:lpstr>
      <vt:lpstr>Основные направления налоговой политики на 2021 год и на плановый период 2022 и 2023 годов (установлены Постановлением Администрации муниципального образования «Малопургинский район» от 21 октября 2020 года № 919) </vt:lpstr>
      <vt:lpstr>Презентация PowerPoint</vt:lpstr>
      <vt:lpstr> Основные характеристики бюджета муниципального образования «Малопургинский район» на 2021 год.  </vt:lpstr>
      <vt:lpstr>Структура доходов бюджета муниципального образования «Малопургинский район» в 2021 году</vt:lpstr>
      <vt:lpstr>Структура налоговых и неналоговых доходов  бюджета муниципального образования  «Малопургинский район» в 2021 году</vt:lpstr>
      <vt:lpstr>Основные источники формирования налоговых и  неналоговых доходов бюджета муниципального образования «Малопургинский район» в 2021 году </vt:lpstr>
      <vt:lpstr>         Динамика поступления налоговых и неналоговых доходов  в бюджет муниципального образования «Малопургинский район» за 2012-2021 годы                                                                                                        тыс. рублей                                                                                                                                                                                            </vt:lpstr>
      <vt:lpstr>Безвозмездные поступления  в бюджет муниципального образования «Малопургинский район» в 2021 году                                                                                                                                                   тыс. руб. </vt:lpstr>
      <vt:lpstr>Безвозмездные поступления в бюджет района в 2021 году</vt:lpstr>
      <vt:lpstr>Структура расходов  бюджета муниципального образования «Малопургинский район» в 2021 году</vt:lpstr>
      <vt:lpstr>Расходы бюджета муниципального образования «Малопургинский район» в 2021 году по направлениям</vt:lpstr>
      <vt:lpstr>Расходы социальной направленности бюджета муниципального образования «Малопургинский район»  на 2021 год</vt:lpstr>
      <vt:lpstr>Расходы бюджета муниципального образования «Малопургинский район» по разделам и подразделам  в 2021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2021 году, тыс. руб. (продолжение) </vt:lpstr>
      <vt:lpstr>Расходы бюджета муниципального образования «Малопургинский район» по разделам и подразделам  в  2021 году, тыс. руб. (продолжение) </vt:lpstr>
      <vt:lpstr>Расходы бюджета муниципального образования «Малопургинский район» по разделам и подразделам  в 2021 году, тыс. руб. (продолжение)</vt:lpstr>
      <vt:lpstr>Структура расходов бюджета муниципального образования «Малопургинский район» по разделам в 2021 году в % к общему объему</vt:lpstr>
      <vt:lpstr>РАСХОДЫ БЮДЖЕТА МУНИЦИПАЛЬНОГО ОБРАЗОВАНИЯ «МАЛОПУРГИНСКИЙ РАЙОН» В РАСЧЕТЕ НА ДУШУ НАСЕЛЕНИЯ (рублей).</vt:lpstr>
      <vt:lpstr>Расходы на образование за 2021 год</vt:lpstr>
      <vt:lpstr>Основные направления расходов в области  культуры  в  2021 году </vt:lpstr>
      <vt:lpstr>Общегосударственные вопросы в 2021 году </vt:lpstr>
      <vt:lpstr>Основные направления расходов в области социальной политики в 2021 году</vt:lpstr>
      <vt:lpstr>Источники финансирования дефицита бюджета муниципального образования  «Малопургинский район»</vt:lpstr>
      <vt:lpstr>Динамика муниципального долга                                                                                                                              тыс. рублей </vt:lpstr>
      <vt:lpstr>Сведения о мерах социальной поддержки отдельных целевых групп в 2021 году.</vt:lpstr>
      <vt:lpstr>Сведения о мерах социальной поддержки отдельных целевых групп в 2021 году (продолжение)</vt:lpstr>
      <vt:lpstr>Информация о реализации национальных проектов в 2021 году</vt:lpstr>
      <vt:lpstr>Расходы на реализацию муниципальных программ</vt:lpstr>
      <vt:lpstr>Расходы муниципального образования  «Малопургинский  район» за 2021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2021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1164</cp:revision>
  <cp:lastPrinted>2022-03-11T06:09:53Z</cp:lastPrinted>
  <dcterms:created xsi:type="dcterms:W3CDTF">1601-01-01T00:00:00Z</dcterms:created>
  <dcterms:modified xsi:type="dcterms:W3CDTF">2022-03-11T12:01:57Z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