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embeddings/oleObject1.bin" ContentType="application/vnd.openxmlformats-officedocument.oleObject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20"/>
  </p:notesMasterIdLst>
  <p:sldIdLst>
    <p:sldId id="256" r:id="rId2"/>
    <p:sldId id="321" r:id="rId3"/>
    <p:sldId id="322" r:id="rId4"/>
    <p:sldId id="323" r:id="rId5"/>
    <p:sldId id="324" r:id="rId6"/>
    <p:sldId id="325" r:id="rId7"/>
    <p:sldId id="299" r:id="rId8"/>
    <p:sldId id="326" r:id="rId9"/>
    <p:sldId id="327" r:id="rId10"/>
    <p:sldId id="328" r:id="rId11"/>
    <p:sldId id="329" r:id="rId12"/>
    <p:sldId id="330" r:id="rId13"/>
    <p:sldId id="331" r:id="rId14"/>
    <p:sldId id="301" r:id="rId15"/>
    <p:sldId id="302" r:id="rId16"/>
    <p:sldId id="303" r:id="rId17"/>
    <p:sldId id="285" r:id="rId18"/>
    <p:sldId id="286" r:id="rId1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3F7"/>
    <a:srgbClr val="FF0066"/>
    <a:srgbClr val="FF6699"/>
    <a:srgbClr val="FFFF66"/>
    <a:srgbClr val="A5B592"/>
    <a:srgbClr val="C0C074"/>
    <a:srgbClr val="FF66FF"/>
    <a:srgbClr val="FF9933"/>
    <a:srgbClr val="D6EBD3"/>
    <a:srgbClr val="D9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370" autoAdjust="0"/>
  </p:normalViewPr>
  <p:slideViewPr>
    <p:cSldViewPr>
      <p:cViewPr>
        <p:scale>
          <a:sx n="100" d="100"/>
          <a:sy n="100" d="100"/>
        </p:scale>
        <p:origin x="-660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104363.3</c:v>
                </c:pt>
                <c:pt idx="1">
                  <c:v>5971.4</c:v>
                </c:pt>
                <c:pt idx="2">
                  <c:v>445539.5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2889042607991758"/>
          <c:h val="0.39425879568522149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187617995119032E-2"/>
          <c:y val="4.573216594194382E-2"/>
          <c:w val="0.60158677505336733"/>
          <c:h val="0.5091914102941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4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FF66FF"/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CCCCFF"/>
              </a:solidFill>
            </c:spPr>
          </c:dPt>
          <c:dPt>
            <c:idx val="7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>
                <c:manualLayout>
                  <c:x val="1.3573352673021136E-2"/>
                  <c:y val="6.917019987886129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3692326288161349E-2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1967352765114891E-3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Расходы социальной направленности</c:v>
                </c:pt>
                <c:pt idx="1">
                  <c:v>Межбюджетные трансферты</c:v>
                </c:pt>
                <c:pt idx="2">
                  <c:v>Общегосударственные вопросы</c:v>
                </c:pt>
                <c:pt idx="3">
                  <c:v>Расходы на обеспечение безопасности</c:v>
                </c:pt>
                <c:pt idx="4">
                  <c:v>Охрана окружающей среды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Обслуживание мун. долга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448212.5</c:v>
                </c:pt>
                <c:pt idx="1">
                  <c:v>9849.2999999999993</c:v>
                </c:pt>
                <c:pt idx="2">
                  <c:v>54850.9</c:v>
                </c:pt>
                <c:pt idx="3">
                  <c:v>98.9</c:v>
                </c:pt>
                <c:pt idx="4">
                  <c:v>532.6</c:v>
                </c:pt>
                <c:pt idx="5">
                  <c:v>33558.400000000001</c:v>
                </c:pt>
                <c:pt idx="6">
                  <c:v>12000.5</c:v>
                </c:pt>
                <c:pt idx="7">
                  <c:v>1922.3</c:v>
                </c:pt>
                <c:pt idx="8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700096698439009"/>
          <c:y val="4.4004387511262587E-2"/>
          <c:w val="0.39568909149514203"/>
          <c:h val="0.43009871900340818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   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Дошкольное образование 72 488,4 тыс. рублей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    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Общее образование 288 628,8 тыс. рублей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i="1" smtClean="0">
              <a:latin typeface="Times New Roman" pitchFamily="18" charset="0"/>
              <a:cs typeface="Times New Roman" pitchFamily="18" charset="0"/>
            </a:rPr>
            <a:t>  Другие вопросы в области образования 2 479,7тыс. рублей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9F742BC-6C25-48BC-B73A-21E54738F23B}">
      <dgm:prSet phldrT="[Текст]"/>
      <dgm:spPr/>
      <dgm:t>
        <a:bodyPr/>
        <a:lstStyle/>
        <a:p>
          <a:r>
            <a:rPr lang="ru-RU" b="0" i="1" u="none" smtClean="0">
              <a:latin typeface="Times New Roman" pitchFamily="18" charset="0"/>
              <a:cs typeface="Times New Roman" pitchFamily="18" charset="0"/>
            </a:rPr>
            <a:t>  Молодежная политика и оздоровление детей 227,4 тыс. рублей</a:t>
          </a:r>
          <a:endParaRPr lang="ru-RU" b="0" i="1" u="none" dirty="0">
            <a:latin typeface="Times New Roman" pitchFamily="18" charset="0"/>
            <a:cs typeface="Times New Roman" pitchFamily="18" charset="0"/>
          </a:endParaRPr>
        </a:p>
      </dgm:t>
    </dgm:pt>
    <dgm:pt modelId="{3276D3CA-5202-4917-8D3F-5110542C9266}" type="parTrans" cxnId="{AC870FDD-065E-4C3D-B92F-B1B2CFE0397E}">
      <dgm:prSet/>
      <dgm:spPr/>
      <dgm:t>
        <a:bodyPr/>
        <a:lstStyle/>
        <a:p>
          <a:endParaRPr lang="ru-RU"/>
        </a:p>
      </dgm:t>
    </dgm:pt>
    <dgm:pt modelId="{83FCA27A-5790-469B-A8F0-FB4C3DA1E7F3}" type="sibTrans" cxnId="{AC870FDD-065E-4C3D-B92F-B1B2CFE0397E}">
      <dgm:prSet/>
      <dgm:spPr/>
      <dgm:t>
        <a:bodyPr/>
        <a:lstStyle/>
        <a:p>
          <a:endParaRPr lang="ru-RU"/>
        </a:p>
      </dgm:t>
    </dgm:pt>
    <dgm:pt modelId="{5141C858-1CE8-4CE4-A4D5-52F98367699D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 Дополнительное образование детей 20 950,1</a:t>
          </a:r>
          <a:r>
            <a:rPr lang="ru-RU" b="0" i="1" u="none" dirty="0" smtClean="0">
              <a:latin typeface="Times New Roman" pitchFamily="18" charset="0"/>
              <a:cs typeface="Times New Roman" pitchFamily="18" charset="0"/>
            </a:rPr>
            <a:t> тыс. рублей</a:t>
          </a:r>
          <a:endParaRPr lang="ru-RU" b="0" i="1" dirty="0">
            <a:latin typeface="Times New Roman" pitchFamily="18" charset="0"/>
            <a:cs typeface="Times New Roman" pitchFamily="18" charset="0"/>
          </a:endParaRPr>
        </a:p>
      </dgm:t>
    </dgm:pt>
    <dgm:pt modelId="{2C30370B-5A96-40B9-AA7E-FB3936B1CFF8}" type="parTrans" cxnId="{5417EBD9-A3D9-4064-8BD2-C8F77C6E5657}">
      <dgm:prSet/>
      <dgm:spPr/>
      <dgm:t>
        <a:bodyPr/>
        <a:lstStyle/>
        <a:p>
          <a:endParaRPr lang="ru-RU"/>
        </a:p>
      </dgm:t>
    </dgm:pt>
    <dgm:pt modelId="{41C398EA-9937-4685-B54A-669487A8C096}" type="sibTrans" cxnId="{5417EBD9-A3D9-4064-8BD2-C8F77C6E5657}">
      <dgm:prSet/>
      <dgm:spPr/>
      <dgm:t>
        <a:bodyPr/>
        <a:lstStyle/>
        <a:p>
          <a:endParaRPr lang="ru-RU"/>
        </a:p>
      </dgm:t>
    </dgm:pt>
    <dgm:pt modelId="{9EB52509-D89C-46C1-9C2F-36B991C983DB}">
      <dgm:prSet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Профессиональная подготовка, переподготовка и повышение квалификации 100,7 тыс. рублей</a:t>
          </a:r>
        </a:p>
      </dgm:t>
    </dgm:pt>
    <dgm:pt modelId="{5CA64565-2446-4A9D-88F9-CBA25CF64115}" type="parTrans" cxnId="{8FB9C84B-D845-4BAF-8AA7-B39F804987A4}">
      <dgm:prSet/>
      <dgm:spPr/>
      <dgm:t>
        <a:bodyPr/>
        <a:lstStyle/>
        <a:p>
          <a:endParaRPr lang="ru-RU"/>
        </a:p>
      </dgm:t>
    </dgm:pt>
    <dgm:pt modelId="{3A2BE4E0-40AB-4DCA-B990-265BC4486528}" type="sibTrans" cxnId="{8FB9C84B-D845-4BAF-8AA7-B39F804987A4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6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6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6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6" custLinFactNeighborX="3990" custLinFactNeighborY="-2291"/>
      <dgm:spPr/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6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6" custLinFactNeighborX="3990" custLinFactNeighborY="-2291"/>
      <dgm:spPr/>
      <dgm:t>
        <a:bodyPr/>
        <a:lstStyle/>
        <a:p>
          <a:endParaRPr lang="ru-RU"/>
        </a:p>
      </dgm:t>
    </dgm:pt>
    <dgm:pt modelId="{9D355CA9-0854-4CE8-BC1C-D943F1375366}" type="pres">
      <dgm:prSet presAssocID="{5141C858-1CE8-4CE4-A4D5-52F98367699D}" presName="text_3" presStyleLbl="node1" presStyleIdx="2" presStyleCnt="6" custScaleX="102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2CB81-2D27-4CD3-9342-BA735361971C}" type="pres">
      <dgm:prSet presAssocID="{5141C858-1CE8-4CE4-A4D5-52F98367699D}" presName="accent_3" presStyleCnt="0"/>
      <dgm:spPr/>
      <dgm:t>
        <a:bodyPr/>
        <a:lstStyle/>
        <a:p>
          <a:endParaRPr lang="ru-RU"/>
        </a:p>
      </dgm:t>
    </dgm:pt>
    <dgm:pt modelId="{38C6BB7E-B944-41E4-8FAE-BB58C4E07633}" type="pres">
      <dgm:prSet presAssocID="{5141C858-1CE8-4CE4-A4D5-52F98367699D}" presName="accentRepeatNode" presStyleLbl="solidFgAcc1" presStyleIdx="2" presStyleCnt="6" custLinFactNeighborX="3990" custLinFactNeighborY="-2291"/>
      <dgm:spPr/>
      <dgm:t>
        <a:bodyPr/>
        <a:lstStyle/>
        <a:p>
          <a:endParaRPr lang="ru-RU"/>
        </a:p>
      </dgm:t>
    </dgm:pt>
    <dgm:pt modelId="{3E322E74-7A97-458D-B203-C4C1549489B2}" type="pres">
      <dgm:prSet presAssocID="{9EB52509-D89C-46C1-9C2F-36B991C983DB}" presName="text_4" presStyleLbl="node1" presStyleIdx="3" presStyleCnt="6" custLinFactNeighborX="62" custLinFactNeighborY="-6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BCF520-DDE9-4956-959D-CE97B5F6FC12}" type="pres">
      <dgm:prSet presAssocID="{9EB52509-D89C-46C1-9C2F-36B991C983DB}" presName="accent_4" presStyleCnt="0"/>
      <dgm:spPr/>
      <dgm:t>
        <a:bodyPr/>
        <a:lstStyle/>
        <a:p>
          <a:endParaRPr lang="ru-RU"/>
        </a:p>
      </dgm:t>
    </dgm:pt>
    <dgm:pt modelId="{1FD02FAB-2F54-4511-B836-75F4BACE6683}" type="pres">
      <dgm:prSet presAssocID="{9EB52509-D89C-46C1-9C2F-36B991C983DB}" presName="accentRepeatNode" presStyleLbl="solidFgAcc1" presStyleIdx="3" presStyleCnt="6"/>
      <dgm:spPr/>
      <dgm:t>
        <a:bodyPr/>
        <a:lstStyle/>
        <a:p>
          <a:endParaRPr lang="ru-RU"/>
        </a:p>
      </dgm:t>
    </dgm:pt>
    <dgm:pt modelId="{1E21DCF6-E09F-46AA-8673-432E4E13001E}" type="pres">
      <dgm:prSet presAssocID="{C9F742BC-6C25-48BC-B73A-21E54738F23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557A6-5C97-4859-A4EB-286786CF2C6A}" type="pres">
      <dgm:prSet presAssocID="{C9F742BC-6C25-48BC-B73A-21E54738F23B}" presName="accent_5" presStyleCnt="0"/>
      <dgm:spPr/>
      <dgm:t>
        <a:bodyPr/>
        <a:lstStyle/>
        <a:p>
          <a:endParaRPr lang="ru-RU"/>
        </a:p>
      </dgm:t>
    </dgm:pt>
    <dgm:pt modelId="{69030454-3431-4446-8576-CF94328D9C5A}" type="pres">
      <dgm:prSet presAssocID="{C9F742BC-6C25-48BC-B73A-21E54738F23B}" presName="accentRepeatNode" presStyleLbl="solidFgAcc1" presStyleIdx="4" presStyleCnt="6" custLinFactNeighborX="3990" custLinFactNeighborY="-2291"/>
      <dgm:spPr/>
      <dgm:t>
        <a:bodyPr/>
        <a:lstStyle/>
        <a:p>
          <a:endParaRPr lang="ru-RU"/>
        </a:p>
      </dgm:t>
    </dgm:pt>
    <dgm:pt modelId="{4BEA3CBE-458B-4B23-861A-4E747270A12B}" type="pres">
      <dgm:prSet presAssocID="{57D1A95B-FCA3-4CCF-BC28-0705EF0DA07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BD187-E6AC-4083-9748-A9926E5C1E39}" type="pres">
      <dgm:prSet presAssocID="{57D1A95B-FCA3-4CCF-BC28-0705EF0DA074}" presName="accent_6" presStyleCnt="0"/>
      <dgm:spPr/>
      <dgm:t>
        <a:bodyPr/>
        <a:lstStyle/>
        <a:p>
          <a:endParaRPr lang="ru-RU"/>
        </a:p>
      </dgm:t>
    </dgm:pt>
    <dgm:pt modelId="{22575A18-223C-4A93-B3F0-1CA215286AC0}" type="pres">
      <dgm:prSet presAssocID="{57D1A95B-FCA3-4CCF-BC28-0705EF0DA074}" presName="accentRepeatNode" presStyleLbl="solidFgAcc1" presStyleIdx="5" presStyleCnt="6" custLinFactNeighborX="3990" custLinFactNeighborY="-2291"/>
      <dgm:spPr/>
      <dgm:t>
        <a:bodyPr/>
        <a:lstStyle/>
        <a:p>
          <a:endParaRPr lang="ru-RU"/>
        </a:p>
      </dgm:t>
    </dgm:pt>
  </dgm:ptLst>
  <dgm:cxnLst>
    <dgm:cxn modelId="{AC870FDD-065E-4C3D-B92F-B1B2CFE0397E}" srcId="{F84F6C66-5521-40C2-99FF-C86F056ED85A}" destId="{C9F742BC-6C25-48BC-B73A-21E54738F23B}" srcOrd="4" destOrd="0" parTransId="{3276D3CA-5202-4917-8D3F-5110542C9266}" sibTransId="{83FCA27A-5790-469B-A8F0-FB4C3DA1E7F3}"/>
    <dgm:cxn modelId="{8FB9C84B-D845-4BAF-8AA7-B39F804987A4}" srcId="{F84F6C66-5521-40C2-99FF-C86F056ED85A}" destId="{9EB52509-D89C-46C1-9C2F-36B991C983DB}" srcOrd="3" destOrd="0" parTransId="{5CA64565-2446-4A9D-88F9-CBA25CF64115}" sibTransId="{3A2BE4E0-40AB-4DCA-B990-265BC4486528}"/>
    <dgm:cxn modelId="{7C5DC775-3F59-48B5-971C-8783C182F016}" type="presOf" srcId="{57D1A95B-FCA3-4CCF-BC28-0705EF0DA074}" destId="{4BEA3CBE-458B-4B23-861A-4E747270A12B}" srcOrd="0" destOrd="0" presId="urn:microsoft.com/office/officeart/2008/layout/VerticalCurvedList"/>
    <dgm:cxn modelId="{E8567E05-0BF9-47CD-97A5-48535B341541}" type="presOf" srcId="{0B81E8B2-E67E-483E-BE2D-6EED1DA71F03}" destId="{AC8E7858-2E8A-4A1B-8B00-797726621971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B61CA37-333B-40EB-9061-EB53D29D6A5A}" type="presOf" srcId="{F84F6C66-5521-40C2-99FF-C86F056ED85A}" destId="{CC40E849-C888-4AC7-910D-E24D8544BF0D}" srcOrd="0" destOrd="0" presId="urn:microsoft.com/office/officeart/2008/layout/VerticalCurvedList"/>
    <dgm:cxn modelId="{62776639-E03C-4C37-87C5-C67D35C35C06}" type="presOf" srcId="{A42DB187-3135-4C98-9D1D-37EECE5C3DAA}" destId="{854879FE-BE8F-4624-AAD6-7DAD88595B55}" srcOrd="0" destOrd="0" presId="urn:microsoft.com/office/officeart/2008/layout/VerticalCurvedList"/>
    <dgm:cxn modelId="{02DF88C0-07CE-49E7-91D1-17FD22084D01}" srcId="{F84F6C66-5521-40C2-99FF-C86F056ED85A}" destId="{57D1A95B-FCA3-4CCF-BC28-0705EF0DA074}" srcOrd="5" destOrd="0" parTransId="{1191505A-3AE0-48A1-8DBF-71E3C42AB60A}" sibTransId="{875898E9-CE1B-4FC3-A10D-75A6FED452FD}"/>
    <dgm:cxn modelId="{6BBF4176-36BE-484F-9BFB-D0E6C791A073}" type="presOf" srcId="{C9F742BC-6C25-48BC-B73A-21E54738F23B}" destId="{1E21DCF6-E09F-46AA-8673-432E4E13001E}" srcOrd="0" destOrd="0" presId="urn:microsoft.com/office/officeart/2008/layout/VerticalCurvedList"/>
    <dgm:cxn modelId="{98862C94-77C9-43A0-9D69-DFA9B2497749}" type="presOf" srcId="{6AB27FEB-6B46-4226-A3D0-F39ED297C4D3}" destId="{30C4D84D-83B0-4115-B1BA-BB76086E6A0A}" srcOrd="0" destOrd="0" presId="urn:microsoft.com/office/officeart/2008/layout/VerticalCurvedList"/>
    <dgm:cxn modelId="{5417EBD9-A3D9-4064-8BD2-C8F77C6E5657}" srcId="{F84F6C66-5521-40C2-99FF-C86F056ED85A}" destId="{5141C858-1CE8-4CE4-A4D5-52F98367699D}" srcOrd="2" destOrd="0" parTransId="{2C30370B-5A96-40B9-AA7E-FB3936B1CFF8}" sibTransId="{41C398EA-9937-4685-B54A-669487A8C096}"/>
    <dgm:cxn modelId="{2ACC9870-71A0-4C90-8F01-4AD399F3A06E}" type="presOf" srcId="{9EB52509-D89C-46C1-9C2F-36B991C983DB}" destId="{3E322E74-7A97-458D-B203-C4C1549489B2}" srcOrd="0" destOrd="0" presId="urn:microsoft.com/office/officeart/2008/layout/VerticalCurvedList"/>
    <dgm:cxn modelId="{DCA2A7E6-F516-4B7F-9D7C-525C3E5163D3}" type="presOf" srcId="{5141C858-1CE8-4CE4-A4D5-52F98367699D}" destId="{9D355CA9-0854-4CE8-BC1C-D943F1375366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F4248A5-9D85-423D-84A9-B48ED106C61F}" type="presParOf" srcId="{CC40E849-C888-4AC7-910D-E24D8544BF0D}" destId="{3170B91E-7745-44B8-97A4-A475B63696D5}" srcOrd="0" destOrd="0" presId="urn:microsoft.com/office/officeart/2008/layout/VerticalCurvedList"/>
    <dgm:cxn modelId="{1041C82D-E407-40AA-98FD-F28078B14E36}" type="presParOf" srcId="{3170B91E-7745-44B8-97A4-A475B63696D5}" destId="{B63202F2-F136-4A53-BBC0-18A18E8C1FF9}" srcOrd="0" destOrd="0" presId="urn:microsoft.com/office/officeart/2008/layout/VerticalCurvedList"/>
    <dgm:cxn modelId="{85B57E0B-04B7-4433-95BD-3D8541D13447}" type="presParOf" srcId="{B63202F2-F136-4A53-BBC0-18A18E8C1FF9}" destId="{7E7B918D-80DD-4DD8-AF7E-2AC82BB8EC7D}" srcOrd="0" destOrd="0" presId="urn:microsoft.com/office/officeart/2008/layout/VerticalCurvedList"/>
    <dgm:cxn modelId="{D89D9C9E-598F-4ABA-A930-DFCF78601D5B}" type="presParOf" srcId="{B63202F2-F136-4A53-BBC0-18A18E8C1FF9}" destId="{30C4D84D-83B0-4115-B1BA-BB76086E6A0A}" srcOrd="1" destOrd="0" presId="urn:microsoft.com/office/officeart/2008/layout/VerticalCurvedList"/>
    <dgm:cxn modelId="{BA0DEAFE-9811-4D83-8D82-70C42663BB17}" type="presParOf" srcId="{B63202F2-F136-4A53-BBC0-18A18E8C1FF9}" destId="{A159ED3E-2BCE-454E-809E-1592E13B2FD6}" srcOrd="2" destOrd="0" presId="urn:microsoft.com/office/officeart/2008/layout/VerticalCurvedList"/>
    <dgm:cxn modelId="{33FE8F07-3458-44F4-B39F-45ACD02BAF3F}" type="presParOf" srcId="{B63202F2-F136-4A53-BBC0-18A18E8C1FF9}" destId="{566083D9-89B6-435D-846D-36DACD77A22D}" srcOrd="3" destOrd="0" presId="urn:microsoft.com/office/officeart/2008/layout/VerticalCurvedList"/>
    <dgm:cxn modelId="{7C796CAD-BEC0-485C-BC03-F1EE6867C5BA}" type="presParOf" srcId="{3170B91E-7745-44B8-97A4-A475B63696D5}" destId="{854879FE-BE8F-4624-AAD6-7DAD88595B55}" srcOrd="1" destOrd="0" presId="urn:microsoft.com/office/officeart/2008/layout/VerticalCurvedList"/>
    <dgm:cxn modelId="{D25D5B2B-2EEC-49C5-8679-DF31289330BB}" type="presParOf" srcId="{3170B91E-7745-44B8-97A4-A475B63696D5}" destId="{576EA7A6-9687-48F0-B5E9-2EC6C67105D3}" srcOrd="2" destOrd="0" presId="urn:microsoft.com/office/officeart/2008/layout/VerticalCurvedList"/>
    <dgm:cxn modelId="{CCE99931-D0D4-4259-BF1D-D5F0698F4847}" type="presParOf" srcId="{576EA7A6-9687-48F0-B5E9-2EC6C67105D3}" destId="{2CC09460-0385-4576-B212-932E023A1EEB}" srcOrd="0" destOrd="0" presId="urn:microsoft.com/office/officeart/2008/layout/VerticalCurvedList"/>
    <dgm:cxn modelId="{828B1AD5-F446-45B5-8F60-25EC84A6E252}" type="presParOf" srcId="{3170B91E-7745-44B8-97A4-A475B63696D5}" destId="{AC8E7858-2E8A-4A1B-8B00-797726621971}" srcOrd="3" destOrd="0" presId="urn:microsoft.com/office/officeart/2008/layout/VerticalCurvedList"/>
    <dgm:cxn modelId="{9553C468-E574-446C-90F4-688A683EB9FE}" type="presParOf" srcId="{3170B91E-7745-44B8-97A4-A475B63696D5}" destId="{0082A7B1-30B2-4C27-826B-A86D863469A9}" srcOrd="4" destOrd="0" presId="urn:microsoft.com/office/officeart/2008/layout/VerticalCurvedList"/>
    <dgm:cxn modelId="{D84F0352-3D30-433C-A937-66D95C9E1C40}" type="presParOf" srcId="{0082A7B1-30B2-4C27-826B-A86D863469A9}" destId="{5586553E-F5FE-4248-95EC-7786E1F5D059}" srcOrd="0" destOrd="0" presId="urn:microsoft.com/office/officeart/2008/layout/VerticalCurvedList"/>
    <dgm:cxn modelId="{255DEA4D-E711-4863-A23F-633184C17B7C}" type="presParOf" srcId="{3170B91E-7745-44B8-97A4-A475B63696D5}" destId="{9D355CA9-0854-4CE8-BC1C-D943F1375366}" srcOrd="5" destOrd="0" presId="urn:microsoft.com/office/officeart/2008/layout/VerticalCurvedList"/>
    <dgm:cxn modelId="{96F02F86-E719-49E0-8F90-9A77AA811F78}" type="presParOf" srcId="{3170B91E-7745-44B8-97A4-A475B63696D5}" destId="{FA62CB81-2D27-4CD3-9342-BA735361971C}" srcOrd="6" destOrd="0" presId="urn:microsoft.com/office/officeart/2008/layout/VerticalCurvedList"/>
    <dgm:cxn modelId="{0D1F1388-93D8-4A78-B851-77C8AA85071B}" type="presParOf" srcId="{FA62CB81-2D27-4CD3-9342-BA735361971C}" destId="{38C6BB7E-B944-41E4-8FAE-BB58C4E07633}" srcOrd="0" destOrd="0" presId="urn:microsoft.com/office/officeart/2008/layout/VerticalCurvedList"/>
    <dgm:cxn modelId="{4786BB91-C3DD-4F15-874F-F0C95C9AF633}" type="presParOf" srcId="{3170B91E-7745-44B8-97A4-A475B63696D5}" destId="{3E322E74-7A97-458D-B203-C4C1549489B2}" srcOrd="7" destOrd="0" presId="urn:microsoft.com/office/officeart/2008/layout/VerticalCurvedList"/>
    <dgm:cxn modelId="{658C876F-DED1-4106-B4D4-8E7021B9D6F9}" type="presParOf" srcId="{3170B91E-7745-44B8-97A4-A475B63696D5}" destId="{B5BCF520-DDE9-4956-959D-CE97B5F6FC12}" srcOrd="8" destOrd="0" presId="urn:microsoft.com/office/officeart/2008/layout/VerticalCurvedList"/>
    <dgm:cxn modelId="{AEE75B32-5713-42E3-99A6-8EA31D901EDE}" type="presParOf" srcId="{B5BCF520-DDE9-4956-959D-CE97B5F6FC12}" destId="{1FD02FAB-2F54-4511-B836-75F4BACE6683}" srcOrd="0" destOrd="0" presId="urn:microsoft.com/office/officeart/2008/layout/VerticalCurvedList"/>
    <dgm:cxn modelId="{1D3A47BE-2A56-4269-ACC9-C180207A2941}" type="presParOf" srcId="{3170B91E-7745-44B8-97A4-A475B63696D5}" destId="{1E21DCF6-E09F-46AA-8673-432E4E13001E}" srcOrd="9" destOrd="0" presId="urn:microsoft.com/office/officeart/2008/layout/VerticalCurvedList"/>
    <dgm:cxn modelId="{D5005364-6B91-402F-BC0F-E879453DECDB}" type="presParOf" srcId="{3170B91E-7745-44B8-97A4-A475B63696D5}" destId="{BE9557A6-5C97-4859-A4EB-286786CF2C6A}" srcOrd="10" destOrd="0" presId="urn:microsoft.com/office/officeart/2008/layout/VerticalCurvedList"/>
    <dgm:cxn modelId="{7515061F-0C6C-461A-A3C4-AD0EA152233D}" type="presParOf" srcId="{BE9557A6-5C97-4859-A4EB-286786CF2C6A}" destId="{69030454-3431-4446-8576-CF94328D9C5A}" srcOrd="0" destOrd="0" presId="urn:microsoft.com/office/officeart/2008/layout/VerticalCurvedList"/>
    <dgm:cxn modelId="{A2267E7C-642F-49B3-BB3A-AC21AD76280F}" type="presParOf" srcId="{3170B91E-7745-44B8-97A4-A475B63696D5}" destId="{4BEA3CBE-458B-4B23-861A-4E747270A12B}" srcOrd="11" destOrd="0" presId="urn:microsoft.com/office/officeart/2008/layout/VerticalCurvedList"/>
    <dgm:cxn modelId="{F4CC5A21-9ADF-4572-B869-DD20F482230F}" type="presParOf" srcId="{3170B91E-7745-44B8-97A4-A475B63696D5}" destId="{590BD187-E6AC-4083-9748-A9926E5C1E39}" srcOrd="12" destOrd="0" presId="urn:microsoft.com/office/officeart/2008/layout/VerticalCurvedList"/>
    <dgm:cxn modelId="{AF296319-0B6E-4B29-93D8-7663D0E85F2E}" type="presParOf" srcId="{590BD187-E6AC-4083-9748-A9926E5C1E39}" destId="{22575A18-223C-4A93-B3F0-1CA215286AC0}" srcOrd="0" destOrd="0" presId="urn:microsoft.com/office/officeart/2008/layout/VerticalCurvedList"/>
  </dgm:cxnLst>
  <dgm:bg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/>
      <dgm:t>
        <a:bodyPr/>
        <a:lstStyle/>
        <a:p>
          <a:r>
            <a:rPr lang="ru-RU" sz="1000" dirty="0" smtClean="0"/>
            <a:t>   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библиотечного обслуживания населения» 10 625,9 тыс. рублей</a:t>
          </a:r>
          <a:endParaRPr lang="ru-RU" sz="16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71A1EDB5-EF27-44FF-8848-BD77D572C3EC}">
      <dgm:prSet phldrT="[Текст]" custT="1"/>
      <dgm:spPr/>
      <dgm:t>
        <a:bodyPr/>
        <a:lstStyle/>
        <a:p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досуга и предоставление услуг организаций культуры и доступа к музейным фондам» 25 000,0 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72D8D-3946-49B3-965E-0252B20ADEE3}" type="parTrans" cxnId="{4D330D37-7588-4370-9E3F-20337A2ED8EA}">
      <dgm:prSet/>
      <dgm:spPr/>
      <dgm:t>
        <a:bodyPr/>
        <a:lstStyle/>
        <a:p>
          <a:endParaRPr lang="ru-RU"/>
        </a:p>
      </dgm:t>
    </dgm:pt>
    <dgm:pt modelId="{48AC3733-19A1-4E9E-AA34-D0954457B576}" type="sibTrans" cxnId="{4D330D37-7588-4370-9E3F-20337A2ED8EA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 custT="1"/>
      <dgm:spPr/>
      <dgm:t>
        <a:bodyPr/>
        <a:lstStyle/>
        <a:p>
          <a:r>
            <a:rPr lang="ru-RU" sz="1300" dirty="0" smtClean="0"/>
            <a:t>  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«Реализация национальной политики, развитие местного народного творчества» </a:t>
          </a:r>
          <a:r>
            <a:rPr lang="ru-RU" sz="1600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2 318,1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BB43369-5BFC-4D85-A1DA-3EF1E2F47E4C}">
      <dgm:prSet custT="1"/>
      <dgm:spPr/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Подпрограмма «Безопасность учреждений культуры </a:t>
          </a:r>
          <a:r>
            <a:rPr lang="ru-RU" sz="1600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Малопургинского</a:t>
          </a:r>
          <a:r>
            <a:rPr lang="ru-RU" sz="1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района»  100,0 тыс.</a:t>
          </a:r>
        </a:p>
      </dgm:t>
    </dgm:pt>
    <dgm:pt modelId="{4BE0B085-8380-4766-B392-01FD2F43158F}" type="parTrans" cxnId="{BB0187FC-F14C-4287-B1C5-8F6BBA90FC6F}">
      <dgm:prSet/>
      <dgm:spPr/>
      <dgm:t>
        <a:bodyPr/>
        <a:lstStyle/>
        <a:p>
          <a:endParaRPr lang="ru-RU"/>
        </a:p>
      </dgm:t>
    </dgm:pt>
    <dgm:pt modelId="{B57E27A2-63A6-4201-BF05-F868444E8C23}" type="sibTrans" cxnId="{BB0187FC-F14C-4287-B1C5-8F6BBA90FC6F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4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4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4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4" custScaleX="97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ABF9D1C6-CDD4-4E4B-8A98-3FF90DFDD12A}" type="pres">
      <dgm:prSet presAssocID="{71A1EDB5-EF27-44FF-8848-BD77D572C3EC}" presName="text_2" presStyleLbl="node1" presStyleIdx="1" presStyleCnt="4" custScaleX="97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0D0C5-5F25-48A0-9048-83C9F54662E6}" type="pres">
      <dgm:prSet presAssocID="{71A1EDB5-EF27-44FF-8848-BD77D572C3EC}" presName="accent_2" presStyleCnt="0"/>
      <dgm:spPr/>
      <dgm:t>
        <a:bodyPr/>
        <a:lstStyle/>
        <a:p>
          <a:endParaRPr lang="ru-RU"/>
        </a:p>
      </dgm:t>
    </dgm:pt>
    <dgm:pt modelId="{9A094A17-BD9E-4F96-872F-1B0CA58639B0}" type="pres">
      <dgm:prSet presAssocID="{71A1EDB5-EF27-44FF-8848-BD77D572C3EC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4BCD9386-B42A-43E9-9E42-8860F332838C}" type="pres">
      <dgm:prSet presAssocID="{6986C4B9-B145-472D-B5FE-F8225511AC7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AD00A-B1DB-482E-8C94-79FE8E0B3C25}" type="pres">
      <dgm:prSet presAssocID="{6986C4B9-B145-472D-B5FE-F8225511AC7D}" presName="accent_3" presStyleCnt="0"/>
      <dgm:spPr/>
    </dgm:pt>
    <dgm:pt modelId="{7FF197B5-19DF-437E-8EA4-F5EF1D7448A3}" type="pres">
      <dgm:prSet presAssocID="{6986C4B9-B145-472D-B5FE-F8225511AC7D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06F7E52A-42F5-4132-A538-3F99FF21D78A}" type="pres">
      <dgm:prSet presAssocID="{6BB43369-5BFC-4D85-A1DA-3EF1E2F47E4C}" presName="text_4" presStyleLbl="node1" presStyleIdx="3" presStyleCnt="4" custLinFactNeighborX="-29" custLinFactNeighborY="-1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B02D7-D32F-47C0-8B5F-8887427A7DE5}" type="pres">
      <dgm:prSet presAssocID="{6BB43369-5BFC-4D85-A1DA-3EF1E2F47E4C}" presName="accent_4" presStyleCnt="0"/>
      <dgm:spPr/>
    </dgm:pt>
    <dgm:pt modelId="{838C16AA-FB63-4A51-954B-0A642B7FDFFC}" type="pres">
      <dgm:prSet presAssocID="{6BB43369-5BFC-4D85-A1DA-3EF1E2F47E4C}" presName="accentRepeatNode" presStyleLbl="solidFgAcc1" presStyleIdx="3" presStyleCnt="4"/>
      <dgm:spPr/>
    </dgm:pt>
  </dgm:ptLst>
  <dgm:cxnLst>
    <dgm:cxn modelId="{78B8ACB8-A8BD-4997-AA22-FC37C8D8B14D}" type="presOf" srcId="{A42DB187-3135-4C98-9D1D-37EECE5C3DAA}" destId="{854879FE-BE8F-4624-AAD6-7DAD88595B55}" srcOrd="0" destOrd="0" presId="urn:microsoft.com/office/officeart/2008/layout/VerticalCurvedList"/>
    <dgm:cxn modelId="{4D330D37-7588-4370-9E3F-20337A2ED8EA}" srcId="{F84F6C66-5521-40C2-99FF-C86F056ED85A}" destId="{71A1EDB5-EF27-44FF-8848-BD77D572C3EC}" srcOrd="1" destOrd="0" parTransId="{44C72D8D-3946-49B3-965E-0252B20ADEE3}" sibTransId="{48AC3733-19A1-4E9E-AA34-D0954457B576}"/>
    <dgm:cxn modelId="{7D62BAFF-7F47-4B97-B4DE-8E37A9DAE2F0}" type="presOf" srcId="{6AB27FEB-6B46-4226-A3D0-F39ED297C4D3}" destId="{30C4D84D-83B0-4115-B1BA-BB76086E6A0A}" srcOrd="0" destOrd="0" presId="urn:microsoft.com/office/officeart/2008/layout/VerticalCurvedList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88684AFA-3354-4201-8766-EE9A2893EA95}" type="presOf" srcId="{71A1EDB5-EF27-44FF-8848-BD77D572C3EC}" destId="{ABF9D1C6-CDD4-4E4B-8A98-3FF90DFDD12A}" srcOrd="0" destOrd="0" presId="urn:microsoft.com/office/officeart/2008/layout/VerticalCurvedList"/>
    <dgm:cxn modelId="{AC41D241-A6AC-4286-B272-479F7E042781}" type="presOf" srcId="{F84F6C66-5521-40C2-99FF-C86F056ED85A}" destId="{CC40E849-C888-4AC7-910D-E24D8544BF0D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2DA09308-1123-47AA-9D7F-22B71C0BD48C}" type="presOf" srcId="{6BB43369-5BFC-4D85-A1DA-3EF1E2F47E4C}" destId="{06F7E52A-42F5-4132-A538-3F99FF21D78A}" srcOrd="0" destOrd="0" presId="urn:microsoft.com/office/officeart/2008/layout/VerticalCurvedList"/>
    <dgm:cxn modelId="{BB0187FC-F14C-4287-B1C5-8F6BBA90FC6F}" srcId="{F84F6C66-5521-40C2-99FF-C86F056ED85A}" destId="{6BB43369-5BFC-4D85-A1DA-3EF1E2F47E4C}" srcOrd="3" destOrd="0" parTransId="{4BE0B085-8380-4766-B392-01FD2F43158F}" sibTransId="{B57E27A2-63A6-4201-BF05-F868444E8C23}"/>
    <dgm:cxn modelId="{69566A3C-212D-4B3D-A22C-246022A9C46E}" type="presOf" srcId="{6986C4B9-B145-472D-B5FE-F8225511AC7D}" destId="{4BCD9386-B42A-43E9-9E42-8860F332838C}" srcOrd="0" destOrd="0" presId="urn:microsoft.com/office/officeart/2008/layout/VerticalCurvedList"/>
    <dgm:cxn modelId="{D39552C1-0078-48C2-91FB-B658128E9ABA}" type="presParOf" srcId="{CC40E849-C888-4AC7-910D-E24D8544BF0D}" destId="{3170B91E-7745-44B8-97A4-A475B63696D5}" srcOrd="0" destOrd="0" presId="urn:microsoft.com/office/officeart/2008/layout/VerticalCurvedList"/>
    <dgm:cxn modelId="{17B1D579-85E2-4FC9-87F7-4E835A3CA522}" type="presParOf" srcId="{3170B91E-7745-44B8-97A4-A475B63696D5}" destId="{B63202F2-F136-4A53-BBC0-18A18E8C1FF9}" srcOrd="0" destOrd="0" presId="urn:microsoft.com/office/officeart/2008/layout/VerticalCurvedList"/>
    <dgm:cxn modelId="{49DDE468-C1B5-4EA3-B82B-21322A89BCA3}" type="presParOf" srcId="{B63202F2-F136-4A53-BBC0-18A18E8C1FF9}" destId="{7E7B918D-80DD-4DD8-AF7E-2AC82BB8EC7D}" srcOrd="0" destOrd="0" presId="urn:microsoft.com/office/officeart/2008/layout/VerticalCurvedList"/>
    <dgm:cxn modelId="{BB565844-6C22-42FC-8C42-3EFCF7F238CB}" type="presParOf" srcId="{B63202F2-F136-4A53-BBC0-18A18E8C1FF9}" destId="{30C4D84D-83B0-4115-B1BA-BB76086E6A0A}" srcOrd="1" destOrd="0" presId="urn:microsoft.com/office/officeart/2008/layout/VerticalCurvedList"/>
    <dgm:cxn modelId="{E2596E7A-280A-429F-B1BD-027A98A07E69}" type="presParOf" srcId="{B63202F2-F136-4A53-BBC0-18A18E8C1FF9}" destId="{A159ED3E-2BCE-454E-809E-1592E13B2FD6}" srcOrd="2" destOrd="0" presId="urn:microsoft.com/office/officeart/2008/layout/VerticalCurvedList"/>
    <dgm:cxn modelId="{59AC0AC1-0925-4714-A19C-829CFF0DC8F1}" type="presParOf" srcId="{B63202F2-F136-4A53-BBC0-18A18E8C1FF9}" destId="{566083D9-89B6-435D-846D-36DACD77A22D}" srcOrd="3" destOrd="0" presId="urn:microsoft.com/office/officeart/2008/layout/VerticalCurvedList"/>
    <dgm:cxn modelId="{69424C91-AE26-4E28-A671-8B083F56FF7D}" type="presParOf" srcId="{3170B91E-7745-44B8-97A4-A475B63696D5}" destId="{854879FE-BE8F-4624-AAD6-7DAD88595B55}" srcOrd="1" destOrd="0" presId="urn:microsoft.com/office/officeart/2008/layout/VerticalCurvedList"/>
    <dgm:cxn modelId="{25964F51-1E5E-4985-A6DC-9274505DD340}" type="presParOf" srcId="{3170B91E-7745-44B8-97A4-A475B63696D5}" destId="{576EA7A6-9687-48F0-B5E9-2EC6C67105D3}" srcOrd="2" destOrd="0" presId="urn:microsoft.com/office/officeart/2008/layout/VerticalCurvedList"/>
    <dgm:cxn modelId="{F5E36092-269D-48ED-9975-B588B36A983A}" type="presParOf" srcId="{576EA7A6-9687-48F0-B5E9-2EC6C67105D3}" destId="{2CC09460-0385-4576-B212-932E023A1EEB}" srcOrd="0" destOrd="0" presId="urn:microsoft.com/office/officeart/2008/layout/VerticalCurvedList"/>
    <dgm:cxn modelId="{6CFD455F-D015-440D-BC03-EABD7EA6CC39}" type="presParOf" srcId="{3170B91E-7745-44B8-97A4-A475B63696D5}" destId="{ABF9D1C6-CDD4-4E4B-8A98-3FF90DFDD12A}" srcOrd="3" destOrd="0" presId="urn:microsoft.com/office/officeart/2008/layout/VerticalCurvedList"/>
    <dgm:cxn modelId="{432DF648-B3C1-4B6C-9FF0-AADE9C3132C9}" type="presParOf" srcId="{3170B91E-7745-44B8-97A4-A475B63696D5}" destId="{E8D0D0C5-5F25-48A0-9048-83C9F54662E6}" srcOrd="4" destOrd="0" presId="urn:microsoft.com/office/officeart/2008/layout/VerticalCurvedList"/>
    <dgm:cxn modelId="{9E4A08D3-6925-41D5-AE86-25D32FBD0FAB}" type="presParOf" srcId="{E8D0D0C5-5F25-48A0-9048-83C9F54662E6}" destId="{9A094A17-BD9E-4F96-872F-1B0CA58639B0}" srcOrd="0" destOrd="0" presId="urn:microsoft.com/office/officeart/2008/layout/VerticalCurvedList"/>
    <dgm:cxn modelId="{FAE5F4AE-9F3E-4070-88EA-19C45C8FD25D}" type="presParOf" srcId="{3170B91E-7745-44B8-97A4-A475B63696D5}" destId="{4BCD9386-B42A-43E9-9E42-8860F332838C}" srcOrd="5" destOrd="0" presId="urn:microsoft.com/office/officeart/2008/layout/VerticalCurvedList"/>
    <dgm:cxn modelId="{969E0A1B-1995-4203-9041-3CADD3DDEBEE}" type="presParOf" srcId="{3170B91E-7745-44B8-97A4-A475B63696D5}" destId="{26AAD00A-B1DB-482E-8C94-79FE8E0B3C25}" srcOrd="6" destOrd="0" presId="urn:microsoft.com/office/officeart/2008/layout/VerticalCurvedList"/>
    <dgm:cxn modelId="{3D7863F9-98E7-4C35-AB63-5AAEA65CA94E}" type="presParOf" srcId="{26AAD00A-B1DB-482E-8C94-79FE8E0B3C25}" destId="{7FF197B5-19DF-437E-8EA4-F5EF1D7448A3}" srcOrd="0" destOrd="0" presId="urn:microsoft.com/office/officeart/2008/layout/VerticalCurvedList"/>
    <dgm:cxn modelId="{059C4954-7BF3-457F-9E83-2B4C991A5FF7}" type="presParOf" srcId="{3170B91E-7745-44B8-97A4-A475B63696D5}" destId="{06F7E52A-42F5-4132-A538-3F99FF21D78A}" srcOrd="7" destOrd="0" presId="urn:microsoft.com/office/officeart/2008/layout/VerticalCurvedList"/>
    <dgm:cxn modelId="{BFB88397-DB39-4617-BBF7-3ABA298E4F9B}" type="presParOf" srcId="{3170B91E-7745-44B8-97A4-A475B63696D5}" destId="{AA4B02D7-D32F-47C0-8B5F-8887427A7DE5}" srcOrd="8" destOrd="0" presId="urn:microsoft.com/office/officeart/2008/layout/VerticalCurvedList"/>
    <dgm:cxn modelId="{475EB920-48AD-4F7B-8401-97DF97744221}" type="presParOf" srcId="{AA4B02D7-D32F-47C0-8B5F-8887427A7DE5}" destId="{838C16AA-FB63-4A51-954B-0A642B7FDFF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1500" dirty="0" smtClean="0"/>
            <a:t>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120,0 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Доплата к пенсии муниципальных служащих 664,4 тыс. рублей; социальная поддержка старшего поколения 12,0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</a:t>
          </a:r>
          <a:r>
            <a:rPr lang="ru-RU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садах  1 668,3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AF01EF08-2799-4C6A-929A-2A15551D8D32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гражданам на приобретение жилья 6 270,2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/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/>
        </a:p>
      </dgm:t>
    </dgm:pt>
    <dgm:pt modelId="{A72E44ED-20D6-43BA-8BFB-3D49339C0985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6 574,9 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/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/>
        </a:p>
      </dgm:t>
    </dgm:pt>
    <dgm:pt modelId="{C7DCCDF0-352F-4595-829A-4603F3C4EC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7 792,4</a:t>
          </a:r>
          <a:r>
            <a:rPr lang="ru-RU" i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C7C7D0-253A-4AD4-B86B-C3C35DB6D635}" type="parTrans" cxnId="{77BC41C9-1A5C-4368-8283-D87EBA899CEB}">
      <dgm:prSet/>
      <dgm:spPr/>
      <dgm:t>
        <a:bodyPr/>
        <a:lstStyle/>
        <a:p>
          <a:endParaRPr lang="ru-RU"/>
        </a:p>
      </dgm:t>
    </dgm:pt>
    <dgm:pt modelId="{935EA0A0-AC9C-44F7-935D-C0DD386484C4}" type="sibTrans" cxnId="{77BC41C9-1A5C-4368-8283-D87EBA899CEB}">
      <dgm:prSet/>
      <dgm:spPr/>
      <dgm:t>
        <a:bodyPr/>
        <a:lstStyle/>
        <a:p>
          <a:endParaRPr lang="ru-RU"/>
        </a:p>
      </dgm:t>
    </dgm:pt>
    <dgm:pt modelId="{2732A8F1-3135-4918-BE87-F81D3D776BEE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гражданам за счет средств «Резервного фонда бюджета МО «</a:t>
          </a:r>
          <a:r>
            <a:rPr lang="ru-RU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 128,0 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24AD2F-1131-4DAD-9F15-574209FEFC28}" type="parTrans" cxnId="{A7731C9B-716B-472A-A1C3-C25A5B12CEBC}">
      <dgm:prSet/>
      <dgm:spPr/>
      <dgm:t>
        <a:bodyPr/>
        <a:lstStyle/>
        <a:p>
          <a:endParaRPr lang="ru-RU"/>
        </a:p>
      </dgm:t>
    </dgm:pt>
    <dgm:pt modelId="{6C9C77E5-B50A-4986-AD47-C85DB1D69810}" type="sibTrans" cxnId="{A7731C9B-716B-472A-A1C3-C25A5B12CEBC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7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7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7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7" custScaleX="96997" custScaleY="152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795C9425-59D1-4304-8D8F-B1459E316A31}" type="pres">
      <dgm:prSet presAssocID="{FEE30B3A-C4F8-4EC6-8EA4-5753C35FC2EA}" presName="text_2" presStyleLbl="node1" presStyleIdx="1" presStyleCnt="7" custScaleX="103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AF7C8-D31D-4C62-A0DF-286D92E11F56}" type="pres">
      <dgm:prSet presAssocID="{FEE30B3A-C4F8-4EC6-8EA4-5753C35FC2EA}" presName="accent_2" presStyleCnt="0"/>
      <dgm:spPr/>
      <dgm:t>
        <a:bodyPr/>
        <a:lstStyle/>
        <a:p>
          <a:endParaRPr lang="ru-RU"/>
        </a:p>
      </dgm:t>
    </dgm:pt>
    <dgm:pt modelId="{666F0470-AA64-4EAB-A3C2-C237F6CC60A4}" type="pres">
      <dgm:prSet presAssocID="{FEE30B3A-C4F8-4EC6-8EA4-5753C35FC2EA}" presName="accentRepeatNode" presStyleLbl="solidFgAcc1" presStyleIdx="1" presStyleCnt="7"/>
      <dgm:spPr/>
      <dgm:t>
        <a:bodyPr/>
        <a:lstStyle/>
        <a:p>
          <a:endParaRPr lang="ru-RU"/>
        </a:p>
      </dgm:t>
    </dgm:pt>
    <dgm:pt modelId="{870E73E8-2D0B-42DF-AF4F-02EC8D9DBDB3}" type="pres">
      <dgm:prSet presAssocID="{6986C4B9-B145-472D-B5FE-F8225511AC7D}" presName="text_3" presStyleLbl="node1" presStyleIdx="2" presStyleCnt="7" custScaleX="101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C3DDB-803F-4CBA-85B3-C01905E6E50A}" type="pres">
      <dgm:prSet presAssocID="{6986C4B9-B145-472D-B5FE-F8225511AC7D}" presName="accent_3" presStyleCnt="0"/>
      <dgm:spPr/>
      <dgm:t>
        <a:bodyPr/>
        <a:lstStyle/>
        <a:p>
          <a:endParaRPr lang="ru-RU"/>
        </a:p>
      </dgm:t>
    </dgm:pt>
    <dgm:pt modelId="{7FF197B5-19DF-437E-8EA4-F5EF1D7448A3}" type="pres">
      <dgm:prSet presAssocID="{6986C4B9-B145-472D-B5FE-F8225511AC7D}" presName="accentRepeatNode" presStyleLbl="solidFgAcc1" presStyleIdx="2" presStyleCnt="7"/>
      <dgm:spPr/>
      <dgm:t>
        <a:bodyPr/>
        <a:lstStyle/>
        <a:p>
          <a:endParaRPr lang="ru-RU"/>
        </a:p>
      </dgm:t>
    </dgm:pt>
    <dgm:pt modelId="{FC094EB2-9670-487C-8CA7-CF75A35D8C25}" type="pres">
      <dgm:prSet presAssocID="{AF01EF08-2799-4C6A-929A-2A15551D8D32}" presName="text_4" presStyleLbl="node1" presStyleIdx="3" presStyleCnt="7" custScaleX="103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57CED-87B7-4FFB-AE9F-F571FFA99BFC}" type="pres">
      <dgm:prSet presAssocID="{AF01EF08-2799-4C6A-929A-2A15551D8D32}" presName="accent_4" presStyleCnt="0"/>
      <dgm:spPr/>
      <dgm:t>
        <a:bodyPr/>
        <a:lstStyle/>
        <a:p>
          <a:endParaRPr lang="ru-RU"/>
        </a:p>
      </dgm:t>
    </dgm:pt>
    <dgm:pt modelId="{AEA2F258-E6EB-4F32-89BB-D45632EC2648}" type="pres">
      <dgm:prSet presAssocID="{AF01EF08-2799-4C6A-929A-2A15551D8D32}" presName="accentRepeatNode" presStyleLbl="solidFgAcc1" presStyleIdx="3" presStyleCnt="7"/>
      <dgm:spPr/>
      <dgm:t>
        <a:bodyPr/>
        <a:lstStyle/>
        <a:p>
          <a:endParaRPr lang="ru-RU"/>
        </a:p>
      </dgm:t>
    </dgm:pt>
    <dgm:pt modelId="{946925DD-9FFB-40C3-86A1-CCB64CFCD7E0}" type="pres">
      <dgm:prSet presAssocID="{A72E44ED-20D6-43BA-8BFB-3D49339C0985}" presName="text_5" presStyleLbl="node1" presStyleIdx="4" presStyleCnt="7" custScaleX="103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D3E6-BB08-4ED5-A688-EAEDA5C3C452}" type="pres">
      <dgm:prSet presAssocID="{A72E44ED-20D6-43BA-8BFB-3D49339C0985}" presName="accent_5" presStyleCnt="0"/>
      <dgm:spPr/>
      <dgm:t>
        <a:bodyPr/>
        <a:lstStyle/>
        <a:p>
          <a:endParaRPr lang="ru-RU"/>
        </a:p>
      </dgm:t>
    </dgm:pt>
    <dgm:pt modelId="{C7062D9B-4A87-46F0-8AA9-37927D866D8E}" type="pres">
      <dgm:prSet presAssocID="{A72E44ED-20D6-43BA-8BFB-3D49339C0985}" presName="accentRepeatNode" presStyleLbl="solidFgAcc1" presStyleIdx="4" presStyleCnt="7"/>
      <dgm:spPr/>
      <dgm:t>
        <a:bodyPr/>
        <a:lstStyle/>
        <a:p>
          <a:endParaRPr lang="ru-RU"/>
        </a:p>
      </dgm:t>
    </dgm:pt>
    <dgm:pt modelId="{274959B3-744C-4D42-B123-D07AF2306DE6}" type="pres">
      <dgm:prSet presAssocID="{C7DCCDF0-352F-4595-829A-4603F3C4EC74}" presName="text_6" presStyleLbl="node1" presStyleIdx="5" presStyleCnt="7" custScaleX="102564" custLinFactNeighborX="467" custLinFactNeighborY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A0273-FEEE-429E-8788-34CBE89111AD}" type="pres">
      <dgm:prSet presAssocID="{C7DCCDF0-352F-4595-829A-4603F3C4EC74}" presName="accent_6" presStyleCnt="0"/>
      <dgm:spPr/>
      <dgm:t>
        <a:bodyPr/>
        <a:lstStyle/>
        <a:p>
          <a:endParaRPr lang="ru-RU"/>
        </a:p>
      </dgm:t>
    </dgm:pt>
    <dgm:pt modelId="{EDEB7342-95E5-451F-BEA3-9E3A2F970986}" type="pres">
      <dgm:prSet presAssocID="{C7DCCDF0-352F-4595-829A-4603F3C4EC74}" presName="accentRepeatNode" presStyleLbl="solidFgAcc1" presStyleIdx="5" presStyleCnt="7" custLinFactNeighborX="9378" custLinFactNeighborY="3369"/>
      <dgm:spPr/>
      <dgm:t>
        <a:bodyPr/>
        <a:lstStyle/>
        <a:p>
          <a:endParaRPr lang="ru-RU"/>
        </a:p>
      </dgm:t>
    </dgm:pt>
    <dgm:pt modelId="{A2DD12E0-5E9A-47A1-85B4-6AC8E299E3D0}" type="pres">
      <dgm:prSet presAssocID="{2732A8F1-3135-4918-BE87-F81D3D776BE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42B18-D9BE-48F4-9DF9-CAE0762EFC8E}" type="pres">
      <dgm:prSet presAssocID="{2732A8F1-3135-4918-BE87-F81D3D776BEE}" presName="accent_7" presStyleCnt="0"/>
      <dgm:spPr/>
    </dgm:pt>
    <dgm:pt modelId="{350C78AB-953E-442E-84D5-4543F9AE720E}" type="pres">
      <dgm:prSet presAssocID="{2732A8F1-3135-4918-BE87-F81D3D776BEE}" presName="accentRepeatNode" presStyleLbl="solidFgAcc1" presStyleIdx="6" presStyleCnt="7"/>
      <dgm:spPr/>
    </dgm:pt>
  </dgm:ptLst>
  <dgm:cxnLst>
    <dgm:cxn modelId="{9445D3F1-64C4-4033-B729-30961863C3B3}" type="presOf" srcId="{6AB27FEB-6B46-4226-A3D0-F39ED297C4D3}" destId="{30C4D84D-83B0-4115-B1BA-BB76086E6A0A}" srcOrd="0" destOrd="0" presId="urn:microsoft.com/office/officeart/2008/layout/VerticalCurvedList"/>
    <dgm:cxn modelId="{DC03328A-76DE-45B4-B3F3-1BA6037733B3}" type="presOf" srcId="{C7DCCDF0-352F-4595-829A-4603F3C4EC74}" destId="{274959B3-744C-4D42-B123-D07AF2306DE6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C95C0D59-8CD6-4A12-A0E9-997BAF692C9A}" type="presOf" srcId="{2732A8F1-3135-4918-BE87-F81D3D776BEE}" destId="{A2DD12E0-5E9A-47A1-85B4-6AC8E299E3D0}" srcOrd="0" destOrd="0" presId="urn:microsoft.com/office/officeart/2008/layout/VerticalCurvedList"/>
    <dgm:cxn modelId="{D4FDB69D-B751-4982-AB4A-343348F630F3}" type="presOf" srcId="{A42DB187-3135-4C98-9D1D-37EECE5C3DAA}" destId="{854879FE-BE8F-4624-AAD6-7DAD88595B55}" srcOrd="0" destOrd="0" presId="urn:microsoft.com/office/officeart/2008/layout/VerticalCurvedList"/>
    <dgm:cxn modelId="{77BC41C9-1A5C-4368-8283-D87EBA899CEB}" srcId="{F84F6C66-5521-40C2-99FF-C86F056ED85A}" destId="{C7DCCDF0-352F-4595-829A-4603F3C4EC74}" srcOrd="5" destOrd="0" parTransId="{26C7C7D0-253A-4AD4-B86B-C3C35DB6D635}" sibTransId="{935EA0A0-AC9C-44F7-935D-C0DD386484C4}"/>
    <dgm:cxn modelId="{41F5046C-E5FB-4F44-B16D-9AEA25F40187}" type="presOf" srcId="{F84F6C66-5521-40C2-99FF-C86F056ED85A}" destId="{CC40E849-C888-4AC7-910D-E24D8544BF0D}" srcOrd="0" destOrd="0" presId="urn:microsoft.com/office/officeart/2008/layout/VerticalCurvedList"/>
    <dgm:cxn modelId="{A7731C9B-716B-472A-A1C3-C25A5B12CEBC}" srcId="{F84F6C66-5521-40C2-99FF-C86F056ED85A}" destId="{2732A8F1-3135-4918-BE87-F81D3D776BEE}" srcOrd="6" destOrd="0" parTransId="{7C24AD2F-1131-4DAD-9F15-574209FEFC28}" sibTransId="{6C9C77E5-B50A-4986-AD47-C85DB1D69810}"/>
    <dgm:cxn modelId="{BC045FE6-AD94-49E6-8531-66DCDA89E2E3}" type="presOf" srcId="{AF01EF08-2799-4C6A-929A-2A15551D8D32}" destId="{FC094EB2-9670-487C-8CA7-CF75A35D8C25}" srcOrd="0" destOrd="0" presId="urn:microsoft.com/office/officeart/2008/layout/VerticalCurvedList"/>
    <dgm:cxn modelId="{D57A534F-73A3-4E0A-909C-30CD7F72FFD0}" type="presOf" srcId="{6986C4B9-B145-472D-B5FE-F8225511AC7D}" destId="{870E73E8-2D0B-42DF-AF4F-02EC8D9DBDB3}" srcOrd="0" destOrd="0" presId="urn:microsoft.com/office/officeart/2008/layout/VerticalCurvedList"/>
    <dgm:cxn modelId="{1779FA15-BD1E-4431-B22F-8DCFA1B54B28}" type="presOf" srcId="{FEE30B3A-C4F8-4EC6-8EA4-5753C35FC2EA}" destId="{795C9425-59D1-4304-8D8F-B1459E316A31}" srcOrd="0" destOrd="0" presId="urn:microsoft.com/office/officeart/2008/layout/VerticalCurvedList"/>
    <dgm:cxn modelId="{8C8B6863-356A-47A4-9373-4A5D0187B2E3}" type="presOf" srcId="{A72E44ED-20D6-43BA-8BFB-3D49339C0985}" destId="{946925DD-9FFB-40C3-86A1-CCB64CFCD7E0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87A77F23-99C9-4787-BAC0-A378B6B09F72}" srcId="{F84F6C66-5521-40C2-99FF-C86F056ED85A}" destId="{FEE30B3A-C4F8-4EC6-8EA4-5753C35FC2EA}" srcOrd="1" destOrd="0" parTransId="{1D84F916-3CFF-412E-BF63-BD08EBD75A9E}" sibTransId="{309CF2EB-9F89-4689-B3E6-BCE404DB5074}"/>
    <dgm:cxn modelId="{CBB39713-9604-4FD8-B5FA-DDAF64B35EBE}" type="presParOf" srcId="{CC40E849-C888-4AC7-910D-E24D8544BF0D}" destId="{3170B91E-7745-44B8-97A4-A475B63696D5}" srcOrd="0" destOrd="0" presId="urn:microsoft.com/office/officeart/2008/layout/VerticalCurvedList"/>
    <dgm:cxn modelId="{22012E61-1079-4153-A1BF-983C7DC9B97A}" type="presParOf" srcId="{3170B91E-7745-44B8-97A4-A475B63696D5}" destId="{B63202F2-F136-4A53-BBC0-18A18E8C1FF9}" srcOrd="0" destOrd="0" presId="urn:microsoft.com/office/officeart/2008/layout/VerticalCurvedList"/>
    <dgm:cxn modelId="{5BC6BD11-628C-43F4-A772-7CF7505FF71F}" type="presParOf" srcId="{B63202F2-F136-4A53-BBC0-18A18E8C1FF9}" destId="{7E7B918D-80DD-4DD8-AF7E-2AC82BB8EC7D}" srcOrd="0" destOrd="0" presId="urn:microsoft.com/office/officeart/2008/layout/VerticalCurvedList"/>
    <dgm:cxn modelId="{FC99753F-4CB2-4146-9AD8-AB85EF0D316F}" type="presParOf" srcId="{B63202F2-F136-4A53-BBC0-18A18E8C1FF9}" destId="{30C4D84D-83B0-4115-B1BA-BB76086E6A0A}" srcOrd="1" destOrd="0" presId="urn:microsoft.com/office/officeart/2008/layout/VerticalCurvedList"/>
    <dgm:cxn modelId="{4AF675C7-288B-4BD6-9B07-00E85AA0D68C}" type="presParOf" srcId="{B63202F2-F136-4A53-BBC0-18A18E8C1FF9}" destId="{A159ED3E-2BCE-454E-809E-1592E13B2FD6}" srcOrd="2" destOrd="0" presId="urn:microsoft.com/office/officeart/2008/layout/VerticalCurvedList"/>
    <dgm:cxn modelId="{F033EB66-FF4E-4D73-A414-D7E2D5040F39}" type="presParOf" srcId="{B63202F2-F136-4A53-BBC0-18A18E8C1FF9}" destId="{566083D9-89B6-435D-846D-36DACD77A22D}" srcOrd="3" destOrd="0" presId="urn:microsoft.com/office/officeart/2008/layout/VerticalCurvedList"/>
    <dgm:cxn modelId="{E552805A-5E19-4FA1-9542-D65E66E6F308}" type="presParOf" srcId="{3170B91E-7745-44B8-97A4-A475B63696D5}" destId="{854879FE-BE8F-4624-AAD6-7DAD88595B55}" srcOrd="1" destOrd="0" presId="urn:microsoft.com/office/officeart/2008/layout/VerticalCurvedList"/>
    <dgm:cxn modelId="{68BFBC90-849F-4076-885D-8BC31254F3B2}" type="presParOf" srcId="{3170B91E-7745-44B8-97A4-A475B63696D5}" destId="{576EA7A6-9687-48F0-B5E9-2EC6C67105D3}" srcOrd="2" destOrd="0" presId="urn:microsoft.com/office/officeart/2008/layout/VerticalCurvedList"/>
    <dgm:cxn modelId="{24FE4B5D-2B96-432C-97E2-907963BFB0FF}" type="presParOf" srcId="{576EA7A6-9687-48F0-B5E9-2EC6C67105D3}" destId="{2CC09460-0385-4576-B212-932E023A1EEB}" srcOrd="0" destOrd="0" presId="urn:microsoft.com/office/officeart/2008/layout/VerticalCurvedList"/>
    <dgm:cxn modelId="{775060A2-A633-4C2C-9611-769E99F9F728}" type="presParOf" srcId="{3170B91E-7745-44B8-97A4-A475B63696D5}" destId="{795C9425-59D1-4304-8D8F-B1459E316A31}" srcOrd="3" destOrd="0" presId="urn:microsoft.com/office/officeart/2008/layout/VerticalCurvedList"/>
    <dgm:cxn modelId="{55B57A88-0DA0-4CBE-879D-76FEB6004E2E}" type="presParOf" srcId="{3170B91E-7745-44B8-97A4-A475B63696D5}" destId="{D95AF7C8-D31D-4C62-A0DF-286D92E11F56}" srcOrd="4" destOrd="0" presId="urn:microsoft.com/office/officeart/2008/layout/VerticalCurvedList"/>
    <dgm:cxn modelId="{2566A1E3-5A03-41FD-AD1B-5EC6DDD7E71F}" type="presParOf" srcId="{D95AF7C8-D31D-4C62-A0DF-286D92E11F56}" destId="{666F0470-AA64-4EAB-A3C2-C237F6CC60A4}" srcOrd="0" destOrd="0" presId="urn:microsoft.com/office/officeart/2008/layout/VerticalCurvedList"/>
    <dgm:cxn modelId="{26729EEE-B408-45B8-B3D9-422A541EC7C4}" type="presParOf" srcId="{3170B91E-7745-44B8-97A4-A475B63696D5}" destId="{870E73E8-2D0B-42DF-AF4F-02EC8D9DBDB3}" srcOrd="5" destOrd="0" presId="urn:microsoft.com/office/officeart/2008/layout/VerticalCurvedList"/>
    <dgm:cxn modelId="{A54D9D02-56DF-45D4-BD21-2C54B3C982EA}" type="presParOf" srcId="{3170B91E-7745-44B8-97A4-A475B63696D5}" destId="{4A7C3DDB-803F-4CBA-85B3-C01905E6E50A}" srcOrd="6" destOrd="0" presId="urn:microsoft.com/office/officeart/2008/layout/VerticalCurvedList"/>
    <dgm:cxn modelId="{298EE33C-C0A1-4C0D-8A03-868250BF526F}" type="presParOf" srcId="{4A7C3DDB-803F-4CBA-85B3-C01905E6E50A}" destId="{7FF197B5-19DF-437E-8EA4-F5EF1D7448A3}" srcOrd="0" destOrd="0" presId="urn:microsoft.com/office/officeart/2008/layout/VerticalCurvedList"/>
    <dgm:cxn modelId="{7DF426B5-2E4E-4CB5-AEDB-231406B077DF}" type="presParOf" srcId="{3170B91E-7745-44B8-97A4-A475B63696D5}" destId="{FC094EB2-9670-487C-8CA7-CF75A35D8C25}" srcOrd="7" destOrd="0" presId="urn:microsoft.com/office/officeart/2008/layout/VerticalCurvedList"/>
    <dgm:cxn modelId="{086AC3B9-3D03-459F-BE2A-2C56A7104536}" type="presParOf" srcId="{3170B91E-7745-44B8-97A4-A475B63696D5}" destId="{7DB57CED-87B7-4FFB-AE9F-F571FFA99BFC}" srcOrd="8" destOrd="0" presId="urn:microsoft.com/office/officeart/2008/layout/VerticalCurvedList"/>
    <dgm:cxn modelId="{A50E844F-4835-4B8B-9365-972C5652D757}" type="presParOf" srcId="{7DB57CED-87B7-4FFB-AE9F-F571FFA99BFC}" destId="{AEA2F258-E6EB-4F32-89BB-D45632EC2648}" srcOrd="0" destOrd="0" presId="urn:microsoft.com/office/officeart/2008/layout/VerticalCurvedList"/>
    <dgm:cxn modelId="{3E1F254A-222E-4AA1-93DC-9462A7EF2D7F}" type="presParOf" srcId="{3170B91E-7745-44B8-97A4-A475B63696D5}" destId="{946925DD-9FFB-40C3-86A1-CCB64CFCD7E0}" srcOrd="9" destOrd="0" presId="urn:microsoft.com/office/officeart/2008/layout/VerticalCurvedList"/>
    <dgm:cxn modelId="{9E2DB0AD-3110-4A47-880C-006A5D1A5E98}" type="presParOf" srcId="{3170B91E-7745-44B8-97A4-A475B63696D5}" destId="{C031D3E6-BB08-4ED5-A688-EAEDA5C3C452}" srcOrd="10" destOrd="0" presId="urn:microsoft.com/office/officeart/2008/layout/VerticalCurvedList"/>
    <dgm:cxn modelId="{364999E1-C070-4C19-A626-5DE01A656E73}" type="presParOf" srcId="{C031D3E6-BB08-4ED5-A688-EAEDA5C3C452}" destId="{C7062D9B-4A87-46F0-8AA9-37927D866D8E}" srcOrd="0" destOrd="0" presId="urn:microsoft.com/office/officeart/2008/layout/VerticalCurvedList"/>
    <dgm:cxn modelId="{01FB551D-4066-4BBF-9BB9-D29C40F06159}" type="presParOf" srcId="{3170B91E-7745-44B8-97A4-A475B63696D5}" destId="{274959B3-744C-4D42-B123-D07AF2306DE6}" srcOrd="11" destOrd="0" presId="urn:microsoft.com/office/officeart/2008/layout/VerticalCurvedList"/>
    <dgm:cxn modelId="{1EDBD3BA-276C-472E-9F6C-29B1AA6B512C}" type="presParOf" srcId="{3170B91E-7745-44B8-97A4-A475B63696D5}" destId="{2CCA0273-FEEE-429E-8788-34CBE89111AD}" srcOrd="12" destOrd="0" presId="urn:microsoft.com/office/officeart/2008/layout/VerticalCurvedList"/>
    <dgm:cxn modelId="{0E28F2D7-D010-4163-BEEA-BA6DB4CA97FF}" type="presParOf" srcId="{2CCA0273-FEEE-429E-8788-34CBE89111AD}" destId="{EDEB7342-95E5-451F-BEA3-9E3A2F970986}" srcOrd="0" destOrd="0" presId="urn:microsoft.com/office/officeart/2008/layout/VerticalCurvedList"/>
    <dgm:cxn modelId="{272EEE9D-A906-4DF8-B2C6-539D670E04DE}" type="presParOf" srcId="{3170B91E-7745-44B8-97A4-A475B63696D5}" destId="{A2DD12E0-5E9A-47A1-85B4-6AC8E299E3D0}" srcOrd="13" destOrd="0" presId="urn:microsoft.com/office/officeart/2008/layout/VerticalCurvedList"/>
    <dgm:cxn modelId="{3C25E664-2464-4C5C-AE31-79EE73783B7C}" type="presParOf" srcId="{3170B91E-7745-44B8-97A4-A475B63696D5}" destId="{BE542B18-D9BE-48F4-9DF9-CAE0762EFC8E}" srcOrd="14" destOrd="0" presId="urn:microsoft.com/office/officeart/2008/layout/VerticalCurvedList"/>
    <dgm:cxn modelId="{CB7618EB-153F-4CCE-A7C5-0C45AAB9F0CA}" type="presParOf" srcId="{BE542B18-D9BE-48F4-9DF9-CAE0762EFC8E}" destId="{350C78AB-953E-442E-84D5-4543F9AE72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0.58462</cdr:y>
    </cdr:from>
    <cdr:to>
      <cdr:x>1</cdr:x>
      <cdr:y>0.92308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0" y="2895600"/>
          <a:ext cx="8686800" cy="1676400"/>
        </a:xfrm>
        <a:prstGeom xmlns:a="http://schemas.openxmlformats.org/drawingml/2006/main" prst="roundRect">
          <a:avLst/>
        </a:prstGeom>
        <a:ln xmlns:a="http://schemas.openxmlformats.org/drawingml/2006/main">
          <a:solidFill>
            <a:schemeClr val="tx1"/>
          </a:solidFill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  <a:innerShdw blurRad="114300">
            <a:prstClr val="black"/>
          </a:innerShdw>
          <a:reflection blurRad="6350" stA="50000" endA="300" endPos="55500" dist="50800" dir="5400000" sy="-100000" algn="bl" rotWithShape="0"/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001">
          <a:schemeClr val="lt2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первом полугодии 2021 года сохранилась социальная направленность бюджета муниципального образования «</a:t>
          </a:r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алопургинский район». 79,9 %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800" b="1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20.10.2021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2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6043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144" y="304800"/>
            <a:ext cx="8686800" cy="838200"/>
          </a:xfr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Муниципальное образование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«Малопургинский район»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81744" y="1143001"/>
            <a:ext cx="8229600" cy="44958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u="sng" dirty="0" smtClean="0">
                <a:latin typeface="Times New Roman" pitchFamily="18" charset="0"/>
              </a:rPr>
              <a:t>БЮДЖЕТ ДЛЯ ГРАЖДАН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i="1" dirty="0">
                <a:latin typeface="Times New Roman" pitchFamily="18" charset="0"/>
              </a:rPr>
              <a:t>(Исполнение бюджета муниципального образования «</a:t>
            </a:r>
            <a:r>
              <a:rPr lang="ru-RU" b="1" i="1" dirty="0" err="1">
                <a:latin typeface="Times New Roman" pitchFamily="18" charset="0"/>
              </a:rPr>
              <a:t>Малопургинский</a:t>
            </a:r>
            <a:r>
              <a:rPr lang="ru-RU" b="1" i="1" dirty="0">
                <a:latin typeface="Times New Roman" pitchFamily="18" charset="0"/>
              </a:rPr>
              <a:t> район» за </a:t>
            </a:r>
            <a:r>
              <a:rPr lang="ru-RU" b="1" i="1" dirty="0" smtClean="0">
                <a:latin typeface="Times New Roman" pitchFamily="18" charset="0"/>
              </a:rPr>
              <a:t>первое полугодие 20</a:t>
            </a:r>
            <a:r>
              <a:rPr lang="en-US" b="1" i="1" dirty="0" smtClean="0">
                <a:latin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</a:rPr>
              <a:t>1 </a:t>
            </a:r>
            <a:r>
              <a:rPr lang="ru-RU" b="1" i="1" dirty="0">
                <a:latin typeface="Times New Roman" pitchFamily="18" charset="0"/>
              </a:rPr>
              <a:t>года</a:t>
            </a:r>
            <a:r>
              <a:rPr lang="ru-RU" b="1" dirty="0"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10200"/>
            <a:ext cx="8278688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униципального образования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Управления финансов  Минагулова Р.Р.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90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39825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первое полугодие  2021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года, тыс. руб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(продолжение)</a:t>
            </a:r>
            <a:endParaRPr lang="ru-RU" sz="24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60078952"/>
              </p:ext>
            </p:extLst>
          </p:nvPr>
        </p:nvGraphicFramePr>
        <p:xfrm>
          <a:off x="228600" y="1676401"/>
          <a:ext cx="8686799" cy="51135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5"/>
                <a:gridCol w="4283074"/>
                <a:gridCol w="1628775"/>
                <a:gridCol w="1628775"/>
              </a:tblGrid>
              <a:tr h="52353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2021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01.07.2021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234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698,0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597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597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83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036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134 063,6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33 558,4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924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131 202,1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32 755,0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628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2 861,4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803,4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030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45 258,4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000,5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030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1 020,0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348,9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045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33 199,4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5 417,1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045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393,5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612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10 645,5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6 234,5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030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537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0605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7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первое полугодие 2021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 (продолжение)</a:t>
            </a: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96090830"/>
              </p:ext>
            </p:extLst>
          </p:nvPr>
        </p:nvGraphicFramePr>
        <p:xfrm>
          <a:off x="228597" y="1600200"/>
          <a:ext cx="8686802" cy="488809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4"/>
                <a:gridCol w="1628776"/>
                <a:gridCol w="1628776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2021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01.07.2021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582 390,9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384 875,2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104 421,2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72 488,4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126,5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288 628,8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493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40 582,5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20 950,1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6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подготовка, переподготовка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повышение квалификации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2 973,5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5 186,5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2 479,7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86 052,8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38 176,0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83 022,0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38 176,0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3 030,9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39 488,2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359,0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1 380,0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664,4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6 518,2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6 410,2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31 590,0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16 284,4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1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первое полугодие 2021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 (продолжение)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76086318"/>
              </p:ext>
            </p:extLst>
          </p:nvPr>
        </p:nvGraphicFramePr>
        <p:xfrm>
          <a:off x="228600" y="1752600"/>
          <a:ext cx="8686801" cy="429565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3"/>
                <a:gridCol w="1628776"/>
                <a:gridCol w="1628776"/>
              </a:tblGrid>
              <a:tr h="50316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2021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01.07.2021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3 899,3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1 802,3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3 899,3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1 802,3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58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6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3 375,0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922,3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3 375,0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922,3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26 729,2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9 849,3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200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26 252,5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9 672,6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061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476,7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176,7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3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953245"/>
              </p:ext>
            </p:extLst>
          </p:nvPr>
        </p:nvGraphicFramePr>
        <p:xfrm>
          <a:off x="228600" y="1524000"/>
          <a:ext cx="8686798" cy="472265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68,6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«Малопургинский район» по разделам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2021 года в % к общему объему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9906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за первое полугодие 2021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631321"/>
              </p:ext>
            </p:extLst>
          </p:nvPr>
        </p:nvGraphicFramePr>
        <p:xfrm>
          <a:off x="304800" y="2209800"/>
          <a:ext cx="8686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8763000" cy="400110"/>
          </a:xfrm>
          <a:prstGeom prst="rect">
            <a:avLst/>
          </a:prstGeom>
          <a:solidFill>
            <a:srgbClr val="C5B3F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на образование, всего 384 875,2 тыс. рублей, в том числе: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9570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2021 года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564839"/>
              </p:ext>
            </p:extLst>
          </p:nvPr>
        </p:nvGraphicFramePr>
        <p:xfrm>
          <a:off x="200025" y="1647826"/>
          <a:ext cx="8686800" cy="500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" y="1171545"/>
            <a:ext cx="8743951" cy="400110"/>
          </a:xfrm>
          <a:prstGeom prst="rect">
            <a:avLst/>
          </a:prstGeom>
          <a:solidFill>
            <a:srgbClr val="C5B3F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38 176,0 тыс. рублей, в том числе: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8600"/>
            <a:ext cx="8686800" cy="8046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политики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2021 года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119103"/>
              </p:ext>
            </p:extLst>
          </p:nvPr>
        </p:nvGraphicFramePr>
        <p:xfrm>
          <a:off x="228600" y="1556266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148834"/>
            <a:ext cx="8686800" cy="369332"/>
          </a:xfrm>
          <a:prstGeom prst="rect">
            <a:avLst/>
          </a:prstGeom>
          <a:solidFill>
            <a:srgbClr val="C5B3F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Общий объем расходов на социальную политику 23 359,0 тыс. рублей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685799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район» на реализацию муниципальных программ за первое полугодие 2021 года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042033"/>
              </p:ext>
            </p:extLst>
          </p:nvPr>
        </p:nvGraphicFramePr>
        <p:xfrm>
          <a:off x="228600" y="1066800"/>
          <a:ext cx="8686798" cy="5486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400"/>
                <a:gridCol w="5943600"/>
                <a:gridCol w="2209798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0902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 на реализацию программ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552 738,9</a:t>
                      </a:r>
                      <a:endParaRPr lang="ru-RU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 и воспитание в муниципальном образовании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126,2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62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здоровья и формирование здорового образа жизни населения муниципального образования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1 893,8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1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в муниципальном образовании «Малопургинский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38 764,2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8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населения муниципального образования «Малопургинский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22 255,3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2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устойчивого экономического развития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10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"Обеспечение безопасности на территории муниципального образования "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район" на 2019-2024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6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8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хозяйство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38 553,6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район» на реализацию муниципальных программ за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первое полугодие 2021 года (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172339"/>
              </p:ext>
            </p:extLst>
          </p:nvPr>
        </p:nvGraphicFramePr>
        <p:xfrm>
          <a:off x="228600" y="1371600"/>
          <a:ext cx="8686798" cy="52151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/>
                <a:gridCol w="5791200"/>
                <a:gridCol w="2209798"/>
              </a:tblGrid>
              <a:tr h="4311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(тыс. руб.)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901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35,8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управление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014,1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3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и охрана окружающей среды муниципального образования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532,6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2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"Профилактика правонарушений и безнадзорности в муниципальном образовании "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район" на 2015-2024 годы"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381,9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муниципальном образовании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«Малопургинский район» на 2016-2024 годы»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5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злоупотреблению наркотиками и их незаконному обороту в </a:t>
                      </a:r>
                      <a:r>
                        <a:rPr lang="ru-RU" sz="16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Малопургинском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районе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4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инфекций в муниципальном образовании «Малопургинский район» на 2016-2024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6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</a:t>
            </a:r>
            <a:r>
              <a:rPr lang="ru-RU" sz="2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2800" b="1" dirty="0">
                <a:solidFill>
                  <a:srgbClr val="002060"/>
                </a:solidFill>
              </a:rPr>
              <a:t> район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утвержден решением Совета депутатов муниципального образования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 от 3 декабря 2020  года № 32-5-325 «О бюджете муниципального образования 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на 2021 год и на плановый период 2022 и 2023 годов»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7642" y="3048000"/>
            <a:ext cx="7774632" cy="2057400"/>
          </a:xfrm>
          <a:prstGeom prst="roundRect">
            <a:avLst/>
          </a:prstGeom>
          <a:gradFill>
            <a:gsLst>
              <a:gs pos="2000">
                <a:schemeClr val="accent6">
                  <a:lumMod val="75000"/>
                </a:schemeClr>
              </a:gs>
              <a:gs pos="14000">
                <a:srgbClr val="C5B3F7"/>
              </a:gs>
              <a:gs pos="70000">
                <a:schemeClr val="bg1"/>
              </a:gs>
              <a:gs pos="100000">
                <a:schemeClr val="accent1"/>
              </a:gs>
            </a:gsLst>
            <a:lin ang="16200000" scaled="1"/>
          </a:gradFill>
          <a:ln>
            <a:solidFill>
              <a:srgbClr val="0070C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район» на 2021 год и на плановый период 2022 и 2023 год проведены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ноября 2020 года.</a:t>
            </a:r>
          </a:p>
        </p:txBody>
      </p:sp>
    </p:spTree>
    <p:extLst>
      <p:ext uri="{BB962C8B-B14F-4D97-AF65-F5344CB8AC3E}">
        <p14:creationId xmlns:p14="http://schemas.microsoft.com/office/powerpoint/2010/main" val="21501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040533"/>
              </p:ext>
            </p:extLst>
          </p:nvPr>
        </p:nvGraphicFramePr>
        <p:xfrm>
          <a:off x="228600" y="1557754"/>
          <a:ext cx="8686800" cy="46609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665134"/>
                <a:gridCol w="1621366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2021 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01.07.2021 год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1 007 516,8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555 874,2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244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152,8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110 334,7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763 364,0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445 539,5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1 032 255,8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561 086,3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-24 739,0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- 5 212,1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71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«Малопургинский район» за первое полугодие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2021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72787877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87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82000" cy="13716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доходов бюджета муниципального образования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 за первое полугодие 2021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32042"/>
              </p:ext>
            </p:extLst>
          </p:nvPr>
        </p:nvGraphicFramePr>
        <p:xfrm>
          <a:off x="228600" y="1752600"/>
          <a:ext cx="8686800" cy="483904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44573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2021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01.07.2021 года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852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244 152,8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110 334,7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95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221 356,9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104 363,3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817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181 277,2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82 608,2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34 300,7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16 136,5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3 272,0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4 326,8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798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518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2 506,0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1 291,8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14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22 795,9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5 971 4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022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7 655,0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3 220,1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753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1 033,9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076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1 785,2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2 327,0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768,7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- 0,4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5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459540"/>
              </p:ext>
            </p:extLst>
          </p:nvPr>
        </p:nvGraphicFramePr>
        <p:xfrm>
          <a:off x="228600" y="1524001"/>
          <a:ext cx="8686800" cy="52577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38255"/>
                <a:gridCol w="2053244"/>
                <a:gridCol w="1895301"/>
              </a:tblGrid>
              <a:tr h="534343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2021 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01.07.2021 года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4062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734 543,8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443 608,1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2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157 817,9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85 778,1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2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105 406,1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37 599,8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9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403 452,0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289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290,4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5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386 091,2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277 635,3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6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67 869,8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30 939,8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43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бюджетов поселений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10 176,3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2 917,5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8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18 567,6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лет, прочие 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-1 455,0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763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445 539,5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в бюджет муниципального образования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Малопругинский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за первое полугодие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«Малопургинский район» за первое полугодие 2021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334517"/>
              </p:ext>
            </p:extLst>
          </p:nvPr>
        </p:nvGraphicFramePr>
        <p:xfrm>
          <a:off x="228600" y="15240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3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268495"/>
              </p:ext>
            </p:extLst>
          </p:nvPr>
        </p:nvGraphicFramePr>
        <p:xfrm>
          <a:off x="2438400" y="2098675"/>
          <a:ext cx="42370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Лист" r:id="rId4" imgW="4038600" imgH="1228547" progId="Excel.Sheet.8">
                  <p:embed/>
                </p:oleObj>
              </mc:Choice>
              <mc:Fallback>
                <p:oleObj name="Лист" r:id="rId4" imgW="4038600" imgH="122854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98675"/>
                        <a:ext cx="4237038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2021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561 086,3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79,9%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448 212,5 тыс.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85,9%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0,4%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5,2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8,5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3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08012"/>
              </p:ext>
            </p:extLst>
          </p:nvPr>
        </p:nvGraphicFramePr>
        <p:xfrm>
          <a:off x="228601" y="1752600"/>
          <a:ext cx="8686799" cy="464819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3"/>
                <a:gridCol w="1584754"/>
                <a:gridCol w="1819533"/>
              </a:tblGrid>
              <a:tr h="50541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2021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01.07.2021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602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1 032 255,8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561 086,3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109 523,4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850,9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541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2 244,8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1 275,4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8966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1 303,2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567,2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3229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35 081,9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16 492,1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079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75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6 745,6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3 010,9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64 032,9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33 505,4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2021 года, тыс. руб.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13469</TotalTime>
  <Words>1730</Words>
  <Application>Microsoft Office PowerPoint</Application>
  <PresentationFormat>Экран (4:3)</PresentationFormat>
  <Paragraphs>478</Paragraphs>
  <Slides>18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Солнцестояние</vt:lpstr>
      <vt:lpstr>Лист</vt:lpstr>
      <vt:lpstr>Муниципальное образование  «Малопургинский район»</vt:lpstr>
      <vt:lpstr>Презентация PowerPoint</vt:lpstr>
      <vt:lpstr>Основные характеристики бюджета муниципального образования «Малопургинский район»  </vt:lpstr>
      <vt:lpstr>Структура доходов бюджета муниципального образования «Малопургинский район» за первое полугодие  2021 года</vt:lpstr>
      <vt:lpstr>Основные источники формирования налоговых и  неналоговых доходов бюджета муниципального образования  «Малопургинский район» за первое полугодие 2021 года </vt:lpstr>
      <vt:lpstr>Безвозмездные поступления  в бюджет муниципального образования «Малопругинский район» за первое полугодие 2021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«Малопургинский район» за первое полугодие 2021 года</vt:lpstr>
      <vt:lpstr>Расходы социальной направленности бюджета муниципального образования «Малопургинский район»  за первое полугодие 2021 года</vt:lpstr>
      <vt:lpstr>Расходы бюджета муниципального образования «Малопургинский район» по разделам и подразделам  за первое полугодие 2021 года, тыс. руб.                                                                                             </vt:lpstr>
      <vt:lpstr>Расходы бюджета муниципального образования «Малопургинский район» по разделам и подразделам  за первое полугодие  2021 года, тыс. руб. (продолжение)</vt:lpstr>
      <vt:lpstr>Расходы бюджета муниципального образования «Малопургинский район» по разделам и подразделам  за первое полугодие 2021 года, тыс. руб. (продолжение)</vt:lpstr>
      <vt:lpstr>Расходы бюджета муниципального образования «Малопургинский район» по разделам и подразделам  за первое полугодие 2021 года, тыс. руб. (продолжение)</vt:lpstr>
      <vt:lpstr>Структура расходов бюджета муниципального образования «Малопургинский район» по разделам за первое полугодие 2021 года в % к общему объему</vt:lpstr>
      <vt:lpstr>Основные направления расходов в области образования за первое полугодие 2021 года</vt:lpstr>
      <vt:lpstr>Основные направления расходов в области культуры  за первое полугодие 2021 года </vt:lpstr>
      <vt:lpstr>Основные направления расходов в области социальной политики за первое полугодие 2021 года</vt:lpstr>
      <vt:lpstr>Расходы муниципального образования «Малопургинский  район» на реализацию муниципальных программ за первое полугодие 2021 года</vt:lpstr>
      <vt:lpstr>Расходы муниципального образования «Малопургинский  район» на реализацию муниципальных программ за первое полугодие 2021 года (продолжение)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1138</cp:revision>
  <cp:lastPrinted>2019-11-22T07:28:49Z</cp:lastPrinted>
  <dcterms:created xsi:type="dcterms:W3CDTF">1601-01-01T00:00:00Z</dcterms:created>
  <dcterms:modified xsi:type="dcterms:W3CDTF">2021-10-20T05:57:35Z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